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38"/>
  </p:notesMasterIdLst>
  <p:handoutMasterIdLst>
    <p:handoutMasterId r:id="rId39"/>
  </p:handoutMasterIdLst>
  <p:sldIdLst>
    <p:sldId id="256" r:id="rId5"/>
    <p:sldId id="271" r:id="rId6"/>
    <p:sldId id="280" r:id="rId7"/>
    <p:sldId id="285" r:id="rId8"/>
    <p:sldId id="315" r:id="rId9"/>
    <p:sldId id="294" r:id="rId10"/>
    <p:sldId id="316" r:id="rId11"/>
    <p:sldId id="283" r:id="rId12"/>
    <p:sldId id="317" r:id="rId13"/>
    <p:sldId id="318" r:id="rId14"/>
    <p:sldId id="323" r:id="rId15"/>
    <p:sldId id="287" r:id="rId16"/>
    <p:sldId id="321" r:id="rId17"/>
    <p:sldId id="322" r:id="rId18"/>
    <p:sldId id="319" r:id="rId19"/>
    <p:sldId id="324" r:id="rId20"/>
    <p:sldId id="325" r:id="rId21"/>
    <p:sldId id="273" r:id="rId22"/>
    <p:sldId id="278" r:id="rId23"/>
    <p:sldId id="288" r:id="rId24"/>
    <p:sldId id="289" r:id="rId25"/>
    <p:sldId id="290" r:id="rId26"/>
    <p:sldId id="291" r:id="rId27"/>
    <p:sldId id="298" r:id="rId28"/>
    <p:sldId id="304" r:id="rId29"/>
    <p:sldId id="299" r:id="rId30"/>
    <p:sldId id="297" r:id="rId31"/>
    <p:sldId id="277" r:id="rId32"/>
    <p:sldId id="301" r:id="rId33"/>
    <p:sldId id="305" r:id="rId34"/>
    <p:sldId id="308" r:id="rId35"/>
    <p:sldId id="310" r:id="rId36"/>
    <p:sldId id="293" r:id="rId37"/>
  </p:sldIdLst>
  <p:sldSz cx="12192000" cy="6858000"/>
  <p:notesSz cx="10021888" cy="6889750"/>
  <p:defaultTex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ヒラギノ角ゴ Pro W3" pitchFamily="125" charset="-128"/>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ヒラギノ角ゴ Pro W3" pitchFamily="125" charset="-128"/>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ヒラギノ角ゴ Pro W3" pitchFamily="125" charset="-128"/>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ヒラギノ角ゴ Pro W3" pitchFamily="125" charset="-128"/>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ヒラギノ角ゴ Pro W3" pitchFamily="125" charset="-128"/>
        <a:cs typeface="+mn-cs"/>
      </a:defRPr>
    </a:lvl5pPr>
    <a:lvl6pPr marL="2286000" algn="l" defTabSz="914400" rtl="0" eaLnBrk="1" latinLnBrk="0" hangingPunct="1">
      <a:defRPr sz="2400" kern="1200">
        <a:solidFill>
          <a:schemeClr val="tx1"/>
        </a:solidFill>
        <a:latin typeface="Times" panose="02020603050405020304" pitchFamily="18" charset="0"/>
        <a:ea typeface="ヒラギノ角ゴ Pro W3" pitchFamily="125" charset="-128"/>
        <a:cs typeface="+mn-cs"/>
      </a:defRPr>
    </a:lvl6pPr>
    <a:lvl7pPr marL="2743200" algn="l" defTabSz="914400" rtl="0" eaLnBrk="1" latinLnBrk="0" hangingPunct="1">
      <a:defRPr sz="2400" kern="1200">
        <a:solidFill>
          <a:schemeClr val="tx1"/>
        </a:solidFill>
        <a:latin typeface="Times" panose="02020603050405020304" pitchFamily="18" charset="0"/>
        <a:ea typeface="ヒラギノ角ゴ Pro W3" pitchFamily="125" charset="-128"/>
        <a:cs typeface="+mn-cs"/>
      </a:defRPr>
    </a:lvl7pPr>
    <a:lvl8pPr marL="3200400" algn="l" defTabSz="914400" rtl="0" eaLnBrk="1" latinLnBrk="0" hangingPunct="1">
      <a:defRPr sz="2400" kern="1200">
        <a:solidFill>
          <a:schemeClr val="tx1"/>
        </a:solidFill>
        <a:latin typeface="Times" panose="02020603050405020304" pitchFamily="18" charset="0"/>
        <a:ea typeface="ヒラギノ角ゴ Pro W3" pitchFamily="125" charset="-128"/>
        <a:cs typeface="+mn-cs"/>
      </a:defRPr>
    </a:lvl8pPr>
    <a:lvl9pPr marL="3657600" algn="l" defTabSz="914400" rtl="0" eaLnBrk="1" latinLnBrk="0" hangingPunct="1">
      <a:defRPr sz="2400" kern="1200">
        <a:solidFill>
          <a:schemeClr val="tx1"/>
        </a:solidFill>
        <a:latin typeface="Times" panose="02020603050405020304" pitchFamily="18" charset="0"/>
        <a:ea typeface="ヒラギノ角ゴ Pro W3" pitchFamily="125" charset="-128"/>
        <a:cs typeface="+mn-cs"/>
      </a:defRPr>
    </a:lvl9pPr>
  </p:defaultTextStyle>
  <p:extLst>
    <p:ext uri="{521415D9-36F7-43E2-AB2F-B90AF26B5E84}">
      <p14:sectionLst xmlns:p14="http://schemas.microsoft.com/office/powerpoint/2010/main">
        <p14:section name="Title Slide" id="{D872A17D-55E3-4905-9F5B-914E9D26DD3C}">
          <p14:sldIdLst>
            <p14:sldId id="256"/>
          </p14:sldIdLst>
        </p14:section>
        <p14:section name="Introduction" id="{C1DD09D4-EA76-487F-85CA-5700465ACE3C}">
          <p14:sldIdLst>
            <p14:sldId id="271"/>
            <p14:sldId id="280"/>
            <p14:sldId id="285"/>
            <p14:sldId id="315"/>
            <p14:sldId id="294"/>
            <p14:sldId id="316"/>
          </p14:sldIdLst>
        </p14:section>
        <p14:section name="Part 1 Estimations" id="{09249BE3-6EE1-47BA-9897-B8A89D3A8FA5}">
          <p14:sldIdLst>
            <p14:sldId id="283"/>
            <p14:sldId id="317"/>
            <p14:sldId id="318"/>
            <p14:sldId id="323"/>
            <p14:sldId id="287"/>
            <p14:sldId id="321"/>
            <p14:sldId id="322"/>
            <p14:sldId id="319"/>
            <p14:sldId id="324"/>
            <p14:sldId id="325"/>
          </p14:sldIdLst>
        </p14:section>
        <p14:section name="Part 2 - Carbon Capture and Storage" id="{9C5C35FF-69A6-4A33-A237-05AE97CBA88B}">
          <p14:sldIdLst>
            <p14:sldId id="273"/>
            <p14:sldId id="278"/>
            <p14:sldId id="288"/>
            <p14:sldId id="289"/>
            <p14:sldId id="290"/>
            <p14:sldId id="291"/>
            <p14:sldId id="298"/>
            <p14:sldId id="304"/>
            <p14:sldId id="299"/>
            <p14:sldId id="297"/>
          </p14:sldIdLst>
        </p14:section>
        <p14:section name="Conclusion" id="{3052EDAB-8289-48FF-A320-C63A34D7BBE1}">
          <p14:sldIdLst>
            <p14:sldId id="277"/>
            <p14:sldId id="301"/>
            <p14:sldId id="305"/>
            <p14:sldId id="308"/>
            <p14:sldId id="310"/>
          </p14:sldIdLst>
        </p14:section>
        <p14:section name="Extension" id="{B5F78C60-E339-45CD-B822-9641231CC2FD}">
          <p14:sldIdLst>
            <p14:sldId id="29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D61"/>
    <a:srgbClr val="4D1C74"/>
    <a:srgbClr val="0023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88" autoAdjust="0"/>
    <p:restoredTop sz="88249" autoAdjust="0"/>
  </p:normalViewPr>
  <p:slideViewPr>
    <p:cSldViewPr>
      <p:cViewPr varScale="1">
        <p:scale>
          <a:sx n="70" d="100"/>
          <a:sy n="70" d="100"/>
        </p:scale>
        <p:origin x="1236" y="6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0" d="100"/>
          <a:sy n="70" d="100"/>
        </p:scale>
        <p:origin x="324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Bell" userId="ca87b970-aa90-4fbd-a372-fd98626d0c59" providerId="ADAL" clId="{EB700CB9-9DE9-4A37-AF17-2CCB30C7E625}"/>
    <pc:docChg chg="undo custSel delSld modSld sldOrd addSection delSection modSection">
      <pc:chgData name="Emma Bell" userId="ca87b970-aa90-4fbd-a372-fd98626d0c59" providerId="ADAL" clId="{EB700CB9-9DE9-4A37-AF17-2CCB30C7E625}" dt="2021-12-07T15:31:54.207" v="125" actId="17846"/>
      <pc:docMkLst>
        <pc:docMk/>
      </pc:docMkLst>
      <pc:sldChg chg="ord">
        <pc:chgData name="Emma Bell" userId="ca87b970-aa90-4fbd-a372-fd98626d0c59" providerId="ADAL" clId="{EB700CB9-9DE9-4A37-AF17-2CCB30C7E625}" dt="2021-12-07T14:24:49.297" v="5"/>
        <pc:sldMkLst>
          <pc:docMk/>
          <pc:sldMk cId="1779749011" sldId="271"/>
        </pc:sldMkLst>
      </pc:sldChg>
      <pc:sldChg chg="ord modNotesTx">
        <pc:chgData name="Emma Bell" userId="ca87b970-aa90-4fbd-a372-fd98626d0c59" providerId="ADAL" clId="{EB700CB9-9DE9-4A37-AF17-2CCB30C7E625}" dt="2021-12-07T15:31:08.553" v="117" actId="20578"/>
        <pc:sldMkLst>
          <pc:docMk/>
          <pc:sldMk cId="3364562764" sldId="273"/>
        </pc:sldMkLst>
      </pc:sldChg>
      <pc:sldChg chg="ord">
        <pc:chgData name="Emma Bell" userId="ca87b970-aa90-4fbd-a372-fd98626d0c59" providerId="ADAL" clId="{EB700CB9-9DE9-4A37-AF17-2CCB30C7E625}" dt="2021-12-07T15:31:08.553" v="117" actId="20578"/>
        <pc:sldMkLst>
          <pc:docMk/>
          <pc:sldMk cId="1358479436" sldId="277"/>
        </pc:sldMkLst>
      </pc:sldChg>
      <pc:sldChg chg="ord">
        <pc:chgData name="Emma Bell" userId="ca87b970-aa90-4fbd-a372-fd98626d0c59" providerId="ADAL" clId="{EB700CB9-9DE9-4A37-AF17-2CCB30C7E625}" dt="2021-12-07T15:31:08.553" v="117" actId="20578"/>
        <pc:sldMkLst>
          <pc:docMk/>
          <pc:sldMk cId="2076068061" sldId="278"/>
        </pc:sldMkLst>
      </pc:sldChg>
      <pc:sldChg chg="ord">
        <pc:chgData name="Emma Bell" userId="ca87b970-aa90-4fbd-a372-fd98626d0c59" providerId="ADAL" clId="{EB700CB9-9DE9-4A37-AF17-2CCB30C7E625}" dt="2021-12-07T14:24:49.297" v="5"/>
        <pc:sldMkLst>
          <pc:docMk/>
          <pc:sldMk cId="1484851767" sldId="280"/>
        </pc:sldMkLst>
      </pc:sldChg>
      <pc:sldChg chg="del">
        <pc:chgData name="Emma Bell" userId="ca87b970-aa90-4fbd-a372-fd98626d0c59" providerId="ADAL" clId="{EB700CB9-9DE9-4A37-AF17-2CCB30C7E625}" dt="2021-12-07T14:59:48.628" v="104" actId="2696"/>
        <pc:sldMkLst>
          <pc:docMk/>
          <pc:sldMk cId="622518344" sldId="281"/>
        </pc:sldMkLst>
      </pc:sldChg>
      <pc:sldChg chg="ord">
        <pc:chgData name="Emma Bell" userId="ca87b970-aa90-4fbd-a372-fd98626d0c59" providerId="ADAL" clId="{EB700CB9-9DE9-4A37-AF17-2CCB30C7E625}" dt="2021-12-07T14:24:42.445" v="3"/>
        <pc:sldMkLst>
          <pc:docMk/>
          <pc:sldMk cId="3315589025" sldId="283"/>
        </pc:sldMkLst>
      </pc:sldChg>
      <pc:sldChg chg="del">
        <pc:chgData name="Emma Bell" userId="ca87b970-aa90-4fbd-a372-fd98626d0c59" providerId="ADAL" clId="{EB700CB9-9DE9-4A37-AF17-2CCB30C7E625}" dt="2021-12-07T14:59:38.799" v="103" actId="2696"/>
        <pc:sldMkLst>
          <pc:docMk/>
          <pc:sldMk cId="494250652" sldId="284"/>
        </pc:sldMkLst>
      </pc:sldChg>
      <pc:sldChg chg="ord">
        <pc:chgData name="Emma Bell" userId="ca87b970-aa90-4fbd-a372-fd98626d0c59" providerId="ADAL" clId="{EB700CB9-9DE9-4A37-AF17-2CCB30C7E625}" dt="2021-12-07T14:24:49.297" v="5"/>
        <pc:sldMkLst>
          <pc:docMk/>
          <pc:sldMk cId="2237289618" sldId="285"/>
        </pc:sldMkLst>
      </pc:sldChg>
      <pc:sldChg chg="ord">
        <pc:chgData name="Emma Bell" userId="ca87b970-aa90-4fbd-a372-fd98626d0c59" providerId="ADAL" clId="{EB700CB9-9DE9-4A37-AF17-2CCB30C7E625}" dt="2021-12-07T14:24:42.445" v="3"/>
        <pc:sldMkLst>
          <pc:docMk/>
          <pc:sldMk cId="513315811" sldId="287"/>
        </pc:sldMkLst>
      </pc:sldChg>
      <pc:sldChg chg="ord modNotesTx">
        <pc:chgData name="Emma Bell" userId="ca87b970-aa90-4fbd-a372-fd98626d0c59" providerId="ADAL" clId="{EB700CB9-9DE9-4A37-AF17-2CCB30C7E625}" dt="2021-12-07T15:31:08.553" v="117" actId="20578"/>
        <pc:sldMkLst>
          <pc:docMk/>
          <pc:sldMk cId="2524279229" sldId="288"/>
        </pc:sldMkLst>
      </pc:sldChg>
      <pc:sldChg chg="ord">
        <pc:chgData name="Emma Bell" userId="ca87b970-aa90-4fbd-a372-fd98626d0c59" providerId="ADAL" clId="{EB700CB9-9DE9-4A37-AF17-2CCB30C7E625}" dt="2021-12-07T15:31:08.553" v="117" actId="20578"/>
        <pc:sldMkLst>
          <pc:docMk/>
          <pc:sldMk cId="4047992373" sldId="289"/>
        </pc:sldMkLst>
      </pc:sldChg>
      <pc:sldChg chg="ord">
        <pc:chgData name="Emma Bell" userId="ca87b970-aa90-4fbd-a372-fd98626d0c59" providerId="ADAL" clId="{EB700CB9-9DE9-4A37-AF17-2CCB30C7E625}" dt="2021-12-07T15:31:08.553" v="117" actId="20578"/>
        <pc:sldMkLst>
          <pc:docMk/>
          <pc:sldMk cId="3246882978" sldId="290"/>
        </pc:sldMkLst>
      </pc:sldChg>
      <pc:sldChg chg="ord">
        <pc:chgData name="Emma Bell" userId="ca87b970-aa90-4fbd-a372-fd98626d0c59" providerId="ADAL" clId="{EB700CB9-9DE9-4A37-AF17-2CCB30C7E625}" dt="2021-12-07T15:31:08.553" v="117" actId="20578"/>
        <pc:sldMkLst>
          <pc:docMk/>
          <pc:sldMk cId="2299530733" sldId="291"/>
        </pc:sldMkLst>
      </pc:sldChg>
      <pc:sldChg chg="ord modNotesTx">
        <pc:chgData name="Emma Bell" userId="ca87b970-aa90-4fbd-a372-fd98626d0c59" providerId="ADAL" clId="{EB700CB9-9DE9-4A37-AF17-2CCB30C7E625}" dt="2021-12-07T15:31:08.553" v="117" actId="20578"/>
        <pc:sldMkLst>
          <pc:docMk/>
          <pc:sldMk cId="1846356873" sldId="293"/>
        </pc:sldMkLst>
      </pc:sldChg>
      <pc:sldChg chg="ord">
        <pc:chgData name="Emma Bell" userId="ca87b970-aa90-4fbd-a372-fd98626d0c59" providerId="ADAL" clId="{EB700CB9-9DE9-4A37-AF17-2CCB30C7E625}" dt="2021-12-07T14:24:53.371" v="7"/>
        <pc:sldMkLst>
          <pc:docMk/>
          <pc:sldMk cId="3398209071" sldId="294"/>
        </pc:sldMkLst>
      </pc:sldChg>
      <pc:sldChg chg="ord">
        <pc:chgData name="Emma Bell" userId="ca87b970-aa90-4fbd-a372-fd98626d0c59" providerId="ADAL" clId="{EB700CB9-9DE9-4A37-AF17-2CCB30C7E625}" dt="2021-12-07T15:31:08.553" v="117" actId="20578"/>
        <pc:sldMkLst>
          <pc:docMk/>
          <pc:sldMk cId="2110757721" sldId="297"/>
        </pc:sldMkLst>
      </pc:sldChg>
      <pc:sldChg chg="modSp mod ord">
        <pc:chgData name="Emma Bell" userId="ca87b970-aa90-4fbd-a372-fd98626d0c59" providerId="ADAL" clId="{EB700CB9-9DE9-4A37-AF17-2CCB30C7E625}" dt="2021-12-07T15:31:08.553" v="117" actId="20578"/>
        <pc:sldMkLst>
          <pc:docMk/>
          <pc:sldMk cId="2340161416" sldId="298"/>
        </pc:sldMkLst>
        <pc:spChg chg="mod">
          <ac:chgData name="Emma Bell" userId="ca87b970-aa90-4fbd-a372-fd98626d0c59" providerId="ADAL" clId="{EB700CB9-9DE9-4A37-AF17-2CCB30C7E625}" dt="2021-12-07T14:51:02.129" v="16" actId="14100"/>
          <ac:spMkLst>
            <pc:docMk/>
            <pc:sldMk cId="2340161416" sldId="298"/>
            <ac:spMk id="20" creationId="{40F9F648-CE9B-4C66-AF39-90DDE13C7647}"/>
          </ac:spMkLst>
        </pc:spChg>
      </pc:sldChg>
      <pc:sldChg chg="ord modNotesTx">
        <pc:chgData name="Emma Bell" userId="ca87b970-aa90-4fbd-a372-fd98626d0c59" providerId="ADAL" clId="{EB700CB9-9DE9-4A37-AF17-2CCB30C7E625}" dt="2021-12-07T15:31:08.553" v="117" actId="20578"/>
        <pc:sldMkLst>
          <pc:docMk/>
          <pc:sldMk cId="4182015826" sldId="299"/>
        </pc:sldMkLst>
      </pc:sldChg>
      <pc:sldChg chg="del">
        <pc:chgData name="Emma Bell" userId="ca87b970-aa90-4fbd-a372-fd98626d0c59" providerId="ADAL" clId="{EB700CB9-9DE9-4A37-AF17-2CCB30C7E625}" dt="2021-12-07T14:58:07.571" v="60" actId="47"/>
        <pc:sldMkLst>
          <pc:docMk/>
          <pc:sldMk cId="4112257260" sldId="300"/>
        </pc:sldMkLst>
      </pc:sldChg>
      <pc:sldChg chg="ord">
        <pc:chgData name="Emma Bell" userId="ca87b970-aa90-4fbd-a372-fd98626d0c59" providerId="ADAL" clId="{EB700CB9-9DE9-4A37-AF17-2CCB30C7E625}" dt="2021-12-07T15:31:08.553" v="117" actId="20578"/>
        <pc:sldMkLst>
          <pc:docMk/>
          <pc:sldMk cId="1021598224" sldId="301"/>
        </pc:sldMkLst>
      </pc:sldChg>
      <pc:sldChg chg="modSp mod ord">
        <pc:chgData name="Emma Bell" userId="ca87b970-aa90-4fbd-a372-fd98626d0c59" providerId="ADAL" clId="{EB700CB9-9DE9-4A37-AF17-2CCB30C7E625}" dt="2021-12-07T15:31:08.553" v="117" actId="20578"/>
        <pc:sldMkLst>
          <pc:docMk/>
          <pc:sldMk cId="3199867561" sldId="304"/>
        </pc:sldMkLst>
        <pc:spChg chg="mod">
          <ac:chgData name="Emma Bell" userId="ca87b970-aa90-4fbd-a372-fd98626d0c59" providerId="ADAL" clId="{EB700CB9-9DE9-4A37-AF17-2CCB30C7E625}" dt="2021-12-07T14:55:32.290" v="58" actId="20577"/>
          <ac:spMkLst>
            <pc:docMk/>
            <pc:sldMk cId="3199867561" sldId="304"/>
            <ac:spMk id="2" creationId="{C113A8EB-52ED-450F-844F-A676A98DA0F7}"/>
          </ac:spMkLst>
        </pc:spChg>
      </pc:sldChg>
      <pc:sldChg chg="ord">
        <pc:chgData name="Emma Bell" userId="ca87b970-aa90-4fbd-a372-fd98626d0c59" providerId="ADAL" clId="{EB700CB9-9DE9-4A37-AF17-2CCB30C7E625}" dt="2021-12-07T15:31:08.553" v="117" actId="20578"/>
        <pc:sldMkLst>
          <pc:docMk/>
          <pc:sldMk cId="975099414" sldId="305"/>
        </pc:sldMkLst>
      </pc:sldChg>
      <pc:sldChg chg="modSp mod ord">
        <pc:chgData name="Emma Bell" userId="ca87b970-aa90-4fbd-a372-fd98626d0c59" providerId="ADAL" clId="{EB700CB9-9DE9-4A37-AF17-2CCB30C7E625}" dt="2021-12-07T15:31:08.553" v="117" actId="20578"/>
        <pc:sldMkLst>
          <pc:docMk/>
          <pc:sldMk cId="4077735695" sldId="308"/>
        </pc:sldMkLst>
        <pc:spChg chg="mod">
          <ac:chgData name="Emma Bell" userId="ca87b970-aa90-4fbd-a372-fd98626d0c59" providerId="ADAL" clId="{EB700CB9-9DE9-4A37-AF17-2CCB30C7E625}" dt="2021-12-07T14:58:20.689" v="80" actId="20577"/>
          <ac:spMkLst>
            <pc:docMk/>
            <pc:sldMk cId="4077735695" sldId="308"/>
            <ac:spMk id="2" creationId="{C113A8EB-52ED-450F-844F-A676A98DA0F7}"/>
          </ac:spMkLst>
        </pc:spChg>
      </pc:sldChg>
      <pc:sldChg chg="modSp mod ord">
        <pc:chgData name="Emma Bell" userId="ca87b970-aa90-4fbd-a372-fd98626d0c59" providerId="ADAL" clId="{EB700CB9-9DE9-4A37-AF17-2CCB30C7E625}" dt="2021-12-07T15:31:08.553" v="117" actId="20578"/>
        <pc:sldMkLst>
          <pc:docMk/>
          <pc:sldMk cId="751014751" sldId="310"/>
        </pc:sldMkLst>
        <pc:spChg chg="mod">
          <ac:chgData name="Emma Bell" userId="ca87b970-aa90-4fbd-a372-fd98626d0c59" providerId="ADAL" clId="{EB700CB9-9DE9-4A37-AF17-2CCB30C7E625}" dt="2021-12-07T14:58:44.507" v="101" actId="20577"/>
          <ac:spMkLst>
            <pc:docMk/>
            <pc:sldMk cId="751014751" sldId="310"/>
            <ac:spMk id="3" creationId="{B43B5E3D-6836-4BA2-9692-726749CD4ACE}"/>
          </ac:spMkLst>
        </pc:spChg>
        <pc:spChg chg="mod">
          <ac:chgData name="Emma Bell" userId="ca87b970-aa90-4fbd-a372-fd98626d0c59" providerId="ADAL" clId="{EB700CB9-9DE9-4A37-AF17-2CCB30C7E625}" dt="2021-12-07T14:58:50.062" v="102" actId="6549"/>
          <ac:spMkLst>
            <pc:docMk/>
            <pc:sldMk cId="751014751" sldId="310"/>
            <ac:spMk id="4" creationId="{70A25FD5-ECF7-4B4B-A7AB-A122A57991E1}"/>
          </ac:spMkLst>
        </pc:spChg>
      </pc:sldChg>
      <pc:sldChg chg="del">
        <pc:chgData name="Emma Bell" userId="ca87b970-aa90-4fbd-a372-fd98626d0c59" providerId="ADAL" clId="{EB700CB9-9DE9-4A37-AF17-2CCB30C7E625}" dt="2021-12-07T14:58:07.571" v="60" actId="47"/>
        <pc:sldMkLst>
          <pc:docMk/>
          <pc:sldMk cId="4258486001" sldId="312"/>
        </pc:sldMkLst>
      </pc:sldChg>
      <pc:sldChg chg="ord">
        <pc:chgData name="Emma Bell" userId="ca87b970-aa90-4fbd-a372-fd98626d0c59" providerId="ADAL" clId="{EB700CB9-9DE9-4A37-AF17-2CCB30C7E625}" dt="2021-12-07T14:24:49.297" v="5"/>
        <pc:sldMkLst>
          <pc:docMk/>
          <pc:sldMk cId="671651308" sldId="315"/>
        </pc:sldMkLst>
      </pc:sldChg>
      <pc:sldChg chg="ord">
        <pc:chgData name="Emma Bell" userId="ca87b970-aa90-4fbd-a372-fd98626d0c59" providerId="ADAL" clId="{EB700CB9-9DE9-4A37-AF17-2CCB30C7E625}" dt="2021-12-07T14:24:54.631" v="9"/>
        <pc:sldMkLst>
          <pc:docMk/>
          <pc:sldMk cId="1476700313" sldId="316"/>
        </pc:sldMkLst>
      </pc:sldChg>
      <pc:sldChg chg="ord">
        <pc:chgData name="Emma Bell" userId="ca87b970-aa90-4fbd-a372-fd98626d0c59" providerId="ADAL" clId="{EB700CB9-9DE9-4A37-AF17-2CCB30C7E625}" dt="2021-12-07T14:24:42.445" v="3"/>
        <pc:sldMkLst>
          <pc:docMk/>
          <pc:sldMk cId="4131475837" sldId="317"/>
        </pc:sldMkLst>
      </pc:sldChg>
      <pc:sldChg chg="ord">
        <pc:chgData name="Emma Bell" userId="ca87b970-aa90-4fbd-a372-fd98626d0c59" providerId="ADAL" clId="{EB700CB9-9DE9-4A37-AF17-2CCB30C7E625}" dt="2021-12-07T14:24:42.445" v="3"/>
        <pc:sldMkLst>
          <pc:docMk/>
          <pc:sldMk cId="1409605121" sldId="318"/>
        </pc:sldMkLst>
      </pc:sldChg>
      <pc:sldChg chg="ord">
        <pc:chgData name="Emma Bell" userId="ca87b970-aa90-4fbd-a372-fd98626d0c59" providerId="ADAL" clId="{EB700CB9-9DE9-4A37-AF17-2CCB30C7E625}" dt="2021-12-07T14:24:42.445" v="3"/>
        <pc:sldMkLst>
          <pc:docMk/>
          <pc:sldMk cId="3639509185" sldId="319"/>
        </pc:sldMkLst>
      </pc:sldChg>
      <pc:sldChg chg="ord">
        <pc:chgData name="Emma Bell" userId="ca87b970-aa90-4fbd-a372-fd98626d0c59" providerId="ADAL" clId="{EB700CB9-9DE9-4A37-AF17-2CCB30C7E625}" dt="2021-12-07T14:24:42.445" v="3"/>
        <pc:sldMkLst>
          <pc:docMk/>
          <pc:sldMk cId="3113376466" sldId="321"/>
        </pc:sldMkLst>
      </pc:sldChg>
      <pc:sldChg chg="ord">
        <pc:chgData name="Emma Bell" userId="ca87b970-aa90-4fbd-a372-fd98626d0c59" providerId="ADAL" clId="{EB700CB9-9DE9-4A37-AF17-2CCB30C7E625}" dt="2021-12-07T14:24:42.445" v="3"/>
        <pc:sldMkLst>
          <pc:docMk/>
          <pc:sldMk cId="3392745236" sldId="322"/>
        </pc:sldMkLst>
      </pc:sldChg>
      <pc:sldChg chg="ord">
        <pc:chgData name="Emma Bell" userId="ca87b970-aa90-4fbd-a372-fd98626d0c59" providerId="ADAL" clId="{EB700CB9-9DE9-4A37-AF17-2CCB30C7E625}" dt="2021-12-07T14:24:42.445" v="3"/>
        <pc:sldMkLst>
          <pc:docMk/>
          <pc:sldMk cId="1491675491" sldId="323"/>
        </pc:sldMkLst>
      </pc:sldChg>
      <pc:sldChg chg="ord">
        <pc:chgData name="Emma Bell" userId="ca87b970-aa90-4fbd-a372-fd98626d0c59" providerId="ADAL" clId="{EB700CB9-9DE9-4A37-AF17-2CCB30C7E625}" dt="2021-12-07T15:31:13.058" v="119"/>
        <pc:sldMkLst>
          <pc:docMk/>
          <pc:sldMk cId="1830066001" sldId="324"/>
        </pc:sldMkLst>
      </pc:sldChg>
      <pc:sldChg chg="ord">
        <pc:chgData name="Emma Bell" userId="ca87b970-aa90-4fbd-a372-fd98626d0c59" providerId="ADAL" clId="{EB700CB9-9DE9-4A37-AF17-2CCB30C7E625}" dt="2021-12-07T15:31:14.357" v="121"/>
        <pc:sldMkLst>
          <pc:docMk/>
          <pc:sldMk cId="2449078783" sldId="325"/>
        </pc:sldMkLst>
      </pc:sldChg>
    </pc:docChg>
  </pc:docChgLst>
  <pc:docChgLst>
    <pc:chgData name="Emma Bell" userId="S::emma.bell@mei.org.uk::ca87b970-aa90-4fbd-a372-fd98626d0c59" providerId="AD" clId="Web-{E6F7AD31-80E4-AF2A-4F64-C08CF0D0F739}"/>
    <pc:docChg chg="modSld">
      <pc:chgData name="Emma Bell" userId="S::emma.bell@mei.org.uk::ca87b970-aa90-4fbd-a372-fd98626d0c59" providerId="AD" clId="Web-{E6F7AD31-80E4-AF2A-4F64-C08CF0D0F739}" dt="2021-12-08T15:25:07.002" v="4" actId="20577"/>
      <pc:docMkLst>
        <pc:docMk/>
      </pc:docMkLst>
      <pc:sldChg chg="modSp">
        <pc:chgData name="Emma Bell" userId="S::emma.bell@mei.org.uk::ca87b970-aa90-4fbd-a372-fd98626d0c59" providerId="AD" clId="Web-{E6F7AD31-80E4-AF2A-4F64-C08CF0D0F739}" dt="2021-12-08T15:25:07.002" v="4" actId="20577"/>
        <pc:sldMkLst>
          <pc:docMk/>
          <pc:sldMk cId="2076068061" sldId="278"/>
        </pc:sldMkLst>
        <pc:spChg chg="mod">
          <ac:chgData name="Emma Bell" userId="S::emma.bell@mei.org.uk::ca87b970-aa90-4fbd-a372-fd98626d0c59" providerId="AD" clId="Web-{E6F7AD31-80E4-AF2A-4F64-C08CF0D0F739}" dt="2021-12-08T15:25:07.002" v="4" actId="20577"/>
          <ac:spMkLst>
            <pc:docMk/>
            <pc:sldMk cId="2076068061" sldId="278"/>
            <ac:spMk id="13" creationId="{3AB73010-0375-4072-A030-1A810A0D160D}"/>
          </ac:spMkLst>
        </pc:spChg>
      </pc:sldChg>
    </pc:docChg>
  </pc:docChgLst>
  <pc:docChgLst>
    <pc:chgData name="Sylvia Knight" userId="893f483b-6017-44ae-a10c-e8f6ed6a85fc" providerId="ADAL" clId="{98092F2F-8336-420D-AF8C-4DF3E7E0EFCD}"/>
    <pc:docChg chg="custSel modSld">
      <pc:chgData name="Sylvia Knight" userId="893f483b-6017-44ae-a10c-e8f6ed6a85fc" providerId="ADAL" clId="{98092F2F-8336-420D-AF8C-4DF3E7E0EFCD}" dt="2023-11-23T09:43:24.910" v="47" actId="20577"/>
      <pc:docMkLst>
        <pc:docMk/>
      </pc:docMkLst>
      <pc:sldChg chg="modSp mod">
        <pc:chgData name="Sylvia Knight" userId="893f483b-6017-44ae-a10c-e8f6ed6a85fc" providerId="ADAL" clId="{98092F2F-8336-420D-AF8C-4DF3E7E0EFCD}" dt="2023-11-23T09:43:24.910" v="47" actId="20577"/>
        <pc:sldMkLst>
          <pc:docMk/>
          <pc:sldMk cId="0" sldId="256"/>
        </pc:sldMkLst>
        <pc:spChg chg="mod">
          <ac:chgData name="Sylvia Knight" userId="893f483b-6017-44ae-a10c-e8f6ed6a85fc" providerId="ADAL" clId="{98092F2F-8336-420D-AF8C-4DF3E7E0EFCD}" dt="2023-11-23T09:43:24.910" v="47" actId="20577"/>
          <ac:spMkLst>
            <pc:docMk/>
            <pc:sldMk cId="0" sldId="256"/>
            <ac:spMk id="7" creationId="{38916A31-00CF-4F31-8549-FDF9D2BBD22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42818" cy="345684"/>
          </a:xfrm>
          <a:prstGeom prst="rect">
            <a:avLst/>
          </a:prstGeom>
        </p:spPr>
        <p:txBody>
          <a:bodyPr vert="horz" lIns="96634" tIns="48317" rIns="96634" bIns="48317" rtlCol="0"/>
          <a:lstStyle>
            <a:lvl1pPr algn="l">
              <a:defRPr sz="1300">
                <a:latin typeface="Times" charset="0"/>
                <a:ea typeface="ヒラギノ角ゴ Pro W3" charset="-128"/>
              </a:defRPr>
            </a:lvl1pPr>
          </a:lstStyle>
          <a:p>
            <a:pPr>
              <a:defRPr/>
            </a:pPr>
            <a:endParaRPr lang="en-US"/>
          </a:p>
        </p:txBody>
      </p:sp>
      <p:sp>
        <p:nvSpPr>
          <p:cNvPr id="3" name="Date Placeholder 2"/>
          <p:cNvSpPr>
            <a:spLocks noGrp="1"/>
          </p:cNvSpPr>
          <p:nvPr>
            <p:ph type="dt" sz="quarter" idx="1"/>
          </p:nvPr>
        </p:nvSpPr>
        <p:spPr>
          <a:xfrm>
            <a:off x="5676751" y="1"/>
            <a:ext cx="4342818" cy="345684"/>
          </a:xfrm>
          <a:prstGeom prst="rect">
            <a:avLst/>
          </a:prstGeom>
        </p:spPr>
        <p:txBody>
          <a:bodyPr vert="horz" lIns="96634" tIns="48317" rIns="96634" bIns="48317" rtlCol="0"/>
          <a:lstStyle>
            <a:lvl1pPr algn="r">
              <a:defRPr sz="1300">
                <a:latin typeface="Times" charset="0"/>
                <a:ea typeface="ヒラギノ角ゴ Pro W3" charset="-128"/>
              </a:defRPr>
            </a:lvl1pPr>
          </a:lstStyle>
          <a:p>
            <a:pPr>
              <a:defRPr/>
            </a:pPr>
            <a:fld id="{E6D207C4-F1C5-46D6-B0F0-58965E34A68D}" type="datetimeFigureOut">
              <a:rPr lang="en-US"/>
              <a:pPr>
                <a:defRPr/>
              </a:pPr>
              <a:t>11/23/2023</a:t>
            </a:fld>
            <a:endParaRPr lang="en-US"/>
          </a:p>
        </p:txBody>
      </p:sp>
      <p:sp>
        <p:nvSpPr>
          <p:cNvPr id="4" name="Footer Placeholder 3"/>
          <p:cNvSpPr>
            <a:spLocks noGrp="1"/>
          </p:cNvSpPr>
          <p:nvPr>
            <p:ph type="ftr" sz="quarter" idx="2"/>
          </p:nvPr>
        </p:nvSpPr>
        <p:spPr>
          <a:xfrm>
            <a:off x="0" y="6544067"/>
            <a:ext cx="4342818" cy="345683"/>
          </a:xfrm>
          <a:prstGeom prst="rect">
            <a:avLst/>
          </a:prstGeom>
        </p:spPr>
        <p:txBody>
          <a:bodyPr vert="horz" lIns="96634" tIns="48317" rIns="96634" bIns="48317" rtlCol="0" anchor="b"/>
          <a:lstStyle>
            <a:lvl1pPr algn="l">
              <a:defRPr sz="1300">
                <a:latin typeface="Times" charset="0"/>
                <a:ea typeface="ヒラギノ角ゴ Pro W3" charset="-128"/>
              </a:defRPr>
            </a:lvl1pPr>
          </a:lstStyle>
          <a:p>
            <a:pPr>
              <a:defRPr/>
            </a:pPr>
            <a:endParaRPr lang="en-US"/>
          </a:p>
        </p:txBody>
      </p:sp>
      <p:sp>
        <p:nvSpPr>
          <p:cNvPr id="5" name="Slide Number Placeholder 4"/>
          <p:cNvSpPr>
            <a:spLocks noGrp="1"/>
          </p:cNvSpPr>
          <p:nvPr>
            <p:ph type="sldNum" sz="quarter" idx="3"/>
          </p:nvPr>
        </p:nvSpPr>
        <p:spPr>
          <a:xfrm>
            <a:off x="5676751" y="6544067"/>
            <a:ext cx="4342818" cy="345683"/>
          </a:xfrm>
          <a:prstGeom prst="rect">
            <a:avLst/>
          </a:prstGeom>
        </p:spPr>
        <p:txBody>
          <a:bodyPr vert="horz" lIns="96634" tIns="48317" rIns="96634" bIns="48317" rtlCol="0" anchor="b"/>
          <a:lstStyle>
            <a:lvl1pPr algn="r">
              <a:defRPr sz="1300">
                <a:latin typeface="Times" charset="0"/>
                <a:ea typeface="ヒラギノ角ゴ Pro W3" charset="-128"/>
              </a:defRPr>
            </a:lvl1pPr>
          </a:lstStyle>
          <a:p>
            <a:pPr>
              <a:defRPr/>
            </a:pPr>
            <a:fld id="{D8435711-A4FE-4B0D-8EAC-05E1780A8E64}" type="slidenum">
              <a:rPr lang="en-US"/>
              <a:pPr>
                <a:defRPr/>
              </a:pPr>
              <a:t>‹#›</a:t>
            </a:fld>
            <a:endParaRPr lang="en-US"/>
          </a:p>
        </p:txBody>
      </p:sp>
    </p:spTree>
    <p:extLst>
      <p:ext uri="{BB962C8B-B14F-4D97-AF65-F5344CB8AC3E}">
        <p14:creationId xmlns:p14="http://schemas.microsoft.com/office/powerpoint/2010/main" val="4594006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42818" cy="345684"/>
          </a:xfrm>
          <a:prstGeom prst="rect">
            <a:avLst/>
          </a:prstGeom>
        </p:spPr>
        <p:txBody>
          <a:bodyPr vert="horz" lIns="96634" tIns="48317" rIns="96634" bIns="48317" rtlCol="0"/>
          <a:lstStyle>
            <a:lvl1pPr algn="l">
              <a:defRPr sz="1300">
                <a:latin typeface="Times" charset="0"/>
                <a:ea typeface="ヒラギノ角ゴ Pro W3" charset="-128"/>
              </a:defRPr>
            </a:lvl1pPr>
          </a:lstStyle>
          <a:p>
            <a:pPr>
              <a:defRPr/>
            </a:pPr>
            <a:endParaRPr lang="en-US"/>
          </a:p>
        </p:txBody>
      </p:sp>
      <p:sp>
        <p:nvSpPr>
          <p:cNvPr id="3" name="Date Placeholder 2"/>
          <p:cNvSpPr>
            <a:spLocks noGrp="1"/>
          </p:cNvSpPr>
          <p:nvPr>
            <p:ph type="dt" idx="1"/>
          </p:nvPr>
        </p:nvSpPr>
        <p:spPr>
          <a:xfrm>
            <a:off x="5676751" y="1"/>
            <a:ext cx="4342818" cy="345684"/>
          </a:xfrm>
          <a:prstGeom prst="rect">
            <a:avLst/>
          </a:prstGeom>
        </p:spPr>
        <p:txBody>
          <a:bodyPr vert="horz" lIns="96634" tIns="48317" rIns="96634" bIns="48317" rtlCol="0"/>
          <a:lstStyle>
            <a:lvl1pPr algn="r">
              <a:defRPr sz="1300">
                <a:latin typeface="Times" charset="0"/>
                <a:ea typeface="ヒラギノ角ゴ Pro W3" charset="-128"/>
              </a:defRPr>
            </a:lvl1pPr>
          </a:lstStyle>
          <a:p>
            <a:pPr>
              <a:defRPr/>
            </a:pPr>
            <a:fld id="{24CC7B08-0227-40A0-93E0-F1542D752734}" type="datetimeFigureOut">
              <a:rPr lang="en-US"/>
              <a:pPr>
                <a:defRPr/>
              </a:pPr>
              <a:t>11/23/2023</a:t>
            </a:fld>
            <a:endParaRPr lang="en-US"/>
          </a:p>
        </p:txBody>
      </p:sp>
      <p:sp>
        <p:nvSpPr>
          <p:cNvPr id="4" name="Slide Image Placeholder 3"/>
          <p:cNvSpPr>
            <a:spLocks noGrp="1" noRot="1" noChangeAspect="1"/>
          </p:cNvSpPr>
          <p:nvPr>
            <p:ph type="sldImg" idx="2"/>
          </p:nvPr>
        </p:nvSpPr>
        <p:spPr>
          <a:xfrm>
            <a:off x="2944813" y="862013"/>
            <a:ext cx="4132262" cy="2324100"/>
          </a:xfrm>
          <a:prstGeom prst="rect">
            <a:avLst/>
          </a:prstGeom>
          <a:noFill/>
          <a:ln w="12700">
            <a:solidFill>
              <a:prstClr val="black"/>
            </a:solidFill>
          </a:ln>
        </p:spPr>
        <p:txBody>
          <a:bodyPr vert="horz" lIns="96634" tIns="48317" rIns="96634" bIns="48317" rtlCol="0" anchor="ctr"/>
          <a:lstStyle/>
          <a:p>
            <a:pPr lvl="0"/>
            <a:endParaRPr lang="en-US" noProof="0"/>
          </a:p>
        </p:txBody>
      </p:sp>
      <p:sp>
        <p:nvSpPr>
          <p:cNvPr id="5" name="Notes Placeholder 4"/>
          <p:cNvSpPr>
            <a:spLocks noGrp="1"/>
          </p:cNvSpPr>
          <p:nvPr>
            <p:ph type="body" sz="quarter" idx="3"/>
          </p:nvPr>
        </p:nvSpPr>
        <p:spPr>
          <a:xfrm>
            <a:off x="1002189" y="3315691"/>
            <a:ext cx="8017510" cy="2712840"/>
          </a:xfrm>
          <a:prstGeom prst="rect">
            <a:avLst/>
          </a:prstGeom>
        </p:spPr>
        <p:txBody>
          <a:bodyPr vert="horz" lIns="96634" tIns="48317" rIns="96634" bIns="48317"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544067"/>
            <a:ext cx="4342818" cy="345683"/>
          </a:xfrm>
          <a:prstGeom prst="rect">
            <a:avLst/>
          </a:prstGeom>
        </p:spPr>
        <p:txBody>
          <a:bodyPr vert="horz" lIns="96634" tIns="48317" rIns="96634" bIns="48317" rtlCol="0" anchor="b"/>
          <a:lstStyle>
            <a:lvl1pPr algn="l">
              <a:defRPr sz="1300">
                <a:latin typeface="Times" charset="0"/>
                <a:ea typeface="ヒラギノ角ゴ Pro W3" charset="-128"/>
              </a:defRPr>
            </a:lvl1pPr>
          </a:lstStyle>
          <a:p>
            <a:pPr>
              <a:defRPr/>
            </a:pPr>
            <a:endParaRPr lang="en-US"/>
          </a:p>
        </p:txBody>
      </p:sp>
      <p:sp>
        <p:nvSpPr>
          <p:cNvPr id="7" name="Slide Number Placeholder 6"/>
          <p:cNvSpPr>
            <a:spLocks noGrp="1"/>
          </p:cNvSpPr>
          <p:nvPr>
            <p:ph type="sldNum" sz="quarter" idx="5"/>
          </p:nvPr>
        </p:nvSpPr>
        <p:spPr>
          <a:xfrm>
            <a:off x="5676751" y="6544067"/>
            <a:ext cx="4342818" cy="345683"/>
          </a:xfrm>
          <a:prstGeom prst="rect">
            <a:avLst/>
          </a:prstGeom>
        </p:spPr>
        <p:txBody>
          <a:bodyPr vert="horz" lIns="96634" tIns="48317" rIns="96634" bIns="48317" rtlCol="0" anchor="b"/>
          <a:lstStyle>
            <a:lvl1pPr algn="r">
              <a:defRPr sz="1300">
                <a:latin typeface="Times" charset="0"/>
                <a:ea typeface="ヒラギノ角ゴ Pro W3" charset="-128"/>
              </a:defRPr>
            </a:lvl1pPr>
          </a:lstStyle>
          <a:p>
            <a:pPr>
              <a:defRPr/>
            </a:pPr>
            <a:fld id="{86AAEC0A-556C-4808-8664-FAF36CE6DC85}" type="slidenum">
              <a:rPr lang="en-US"/>
              <a:pPr>
                <a:defRPr/>
              </a:pPr>
              <a:t>‹#›</a:t>
            </a:fld>
            <a:endParaRPr lang="en-US"/>
          </a:p>
        </p:txBody>
      </p:sp>
    </p:spTree>
    <p:extLst>
      <p:ext uri="{BB962C8B-B14F-4D97-AF65-F5344CB8AC3E}">
        <p14:creationId xmlns:p14="http://schemas.microsoft.com/office/powerpoint/2010/main" val="11803715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unsplash.com/@timtanzy?utm_source=unsplash&amp;utm_medium=referral&amp;utm_content=creditCopyText"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unsplash.com/s/photos/soccer-field?utm_source=unsplash&amp;utm_medium=referral&amp;utm_content=creditCopyText"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espn.co.uk/football/austria/story/3936111/soccer-stadium-pitch-becomes-300-tree-forest"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unsplash.com/@trevmepix?utm_source=unsplash&amp;utm_medium=referral&amp;utm_content=creditCopyText"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unsplash.com/s/photos/woodland?utm_source=unsplash&amp;utm_medium=referral&amp;utm_content=creditCopyText"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treeconomics.co.uk/projects/barchamcarbonperformanceproject/A"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barcham.co.uk/stor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desmos.com/calculator/rci87lp05w"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desmos.com/calculator/rci87lp05w"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desmos.com/calculator/rci87lp05w"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desmos.com/calculator/rci87lp05w"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treesforlife.org.uk/into-the-forest/habitats-and-ecology/ecology/"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sciencedirect.com/science/article/pii/S1364032116306050"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earth.nullschool.net/"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4813" y="862013"/>
            <a:ext cx="4132262" cy="2324100"/>
          </a:xfrm>
        </p:spPr>
      </p:sp>
      <p:sp>
        <p:nvSpPr>
          <p:cNvPr id="3" name="Notes Placeholder 2"/>
          <p:cNvSpPr>
            <a:spLocks noGrp="1"/>
          </p:cNvSpPr>
          <p:nvPr>
            <p:ph type="body" idx="1"/>
          </p:nvPr>
        </p:nvSpPr>
        <p:spPr/>
        <p:txBody>
          <a:bodyPr/>
          <a:lstStyle/>
          <a:p>
            <a:r>
              <a:rPr lang="en-GB" dirty="0"/>
              <a:t>Watch the video twice:</a:t>
            </a:r>
          </a:p>
          <a:p>
            <a:r>
              <a:rPr lang="en-GB" dirty="0"/>
              <a:t>On first viewing, ask students how it makes them feel. Do students agree or disagree with the statement: “What you do counts”?</a:t>
            </a:r>
          </a:p>
          <a:p>
            <a:r>
              <a:rPr lang="en-GB" dirty="0"/>
              <a:t>On second viewing, ask students to make a note of any facts or statistics they find interesting or surprising.</a:t>
            </a:r>
          </a:p>
          <a:p>
            <a:r>
              <a:rPr lang="en-GB" dirty="0"/>
              <a:t>Tropical forests are being cut down at a rate of 30 football pitches per minute – what does this mean? How many trees is this? How significant is the carbon stored by a tree? What does this mean for CO</a:t>
            </a:r>
            <a:r>
              <a:rPr lang="en-GB" baseline="-25000" dirty="0"/>
              <a:t>2</a:t>
            </a:r>
            <a:r>
              <a:rPr lang="en-GB" dirty="0"/>
              <a:t> in the atmosphere? How does this compare to the numbers of trees being planted around the World? We will explore these questions in this session.</a:t>
            </a:r>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2</a:t>
            </a:fld>
            <a:endParaRPr lang="en-US"/>
          </a:p>
        </p:txBody>
      </p:sp>
    </p:spTree>
    <p:extLst>
      <p:ext uri="{BB962C8B-B14F-4D97-AF65-F5344CB8AC3E}">
        <p14:creationId xmlns:p14="http://schemas.microsoft.com/office/powerpoint/2010/main" val="2981515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4813" y="862013"/>
            <a:ext cx="4132262" cy="2324100"/>
          </a:xfrm>
        </p:spPr>
      </p:sp>
      <p:sp>
        <p:nvSpPr>
          <p:cNvPr id="3" name="Notes Placeholder 2"/>
          <p:cNvSpPr>
            <a:spLocks noGrp="1"/>
          </p:cNvSpPr>
          <p:nvPr>
            <p:ph type="body" idx="1"/>
          </p:nvPr>
        </p:nvSpPr>
        <p:spPr/>
        <p:txBody>
          <a:bodyPr/>
          <a:lstStyle/>
          <a:p>
            <a:r>
              <a:rPr lang="en-GB" dirty="0"/>
              <a:t>Rectangles animate to reveal answers on click, rounded values first, then % calculations.</a:t>
            </a:r>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11</a:t>
            </a:fld>
            <a:endParaRPr lang="en-US"/>
          </a:p>
        </p:txBody>
      </p:sp>
    </p:spTree>
    <p:extLst>
      <p:ext uri="{BB962C8B-B14F-4D97-AF65-F5344CB8AC3E}">
        <p14:creationId xmlns:p14="http://schemas.microsoft.com/office/powerpoint/2010/main" val="3470069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4813" y="862013"/>
            <a:ext cx="4132262" cy="2324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12</a:t>
            </a:fld>
            <a:endParaRPr lang="en-US"/>
          </a:p>
        </p:txBody>
      </p:sp>
    </p:spTree>
    <p:extLst>
      <p:ext uri="{BB962C8B-B14F-4D97-AF65-F5344CB8AC3E}">
        <p14:creationId xmlns:p14="http://schemas.microsoft.com/office/powerpoint/2010/main" val="3872882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4813" y="862013"/>
            <a:ext cx="4132262" cy="2324100"/>
          </a:xfrm>
        </p:spPr>
      </p:sp>
      <p:sp>
        <p:nvSpPr>
          <p:cNvPr id="3" name="Notes Placeholder 2"/>
          <p:cNvSpPr>
            <a:spLocks noGrp="1"/>
          </p:cNvSpPr>
          <p:nvPr>
            <p:ph type="body" idx="1"/>
          </p:nvPr>
        </p:nvSpPr>
        <p:spPr/>
        <p:txBody>
          <a:bodyPr/>
          <a:lstStyle/>
          <a:p>
            <a:r>
              <a:rPr lang="en-US" dirty="0"/>
              <a:t>Photo by </a:t>
            </a:r>
            <a:r>
              <a:rPr lang="en-US" dirty="0">
                <a:hlinkClick r:id="rId3"/>
              </a:rPr>
              <a:t>Timothy Tan</a:t>
            </a:r>
            <a:r>
              <a:rPr lang="en-US" dirty="0"/>
              <a:t> on </a:t>
            </a:r>
            <a:r>
              <a:rPr lang="en-US" dirty="0" err="1">
                <a:hlinkClick r:id="rId4"/>
              </a:rPr>
              <a:t>Unsplash</a:t>
            </a:r>
            <a:r>
              <a:rPr lang="en-US" dirty="0"/>
              <a:t> </a:t>
            </a:r>
          </a:p>
          <a:p>
            <a:r>
              <a:rPr lang="en-US" dirty="0"/>
              <a:t>Possible extension here to upper/lower bounds if required.</a:t>
            </a:r>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13</a:t>
            </a:fld>
            <a:endParaRPr lang="en-US"/>
          </a:p>
        </p:txBody>
      </p:sp>
    </p:spTree>
    <p:extLst>
      <p:ext uri="{BB962C8B-B14F-4D97-AF65-F5344CB8AC3E}">
        <p14:creationId xmlns:p14="http://schemas.microsoft.com/office/powerpoint/2010/main" val="3402640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4813" y="862013"/>
            <a:ext cx="4132262" cy="2324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14</a:t>
            </a:fld>
            <a:endParaRPr lang="en-US"/>
          </a:p>
        </p:txBody>
      </p:sp>
    </p:spTree>
    <p:extLst>
      <p:ext uri="{BB962C8B-B14F-4D97-AF65-F5344CB8AC3E}">
        <p14:creationId xmlns:p14="http://schemas.microsoft.com/office/powerpoint/2010/main" val="380827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4813" y="862013"/>
            <a:ext cx="4132262" cy="2324100"/>
          </a:xfrm>
        </p:spPr>
      </p:sp>
      <p:sp>
        <p:nvSpPr>
          <p:cNvPr id="3" name="Notes Placeholder 2"/>
          <p:cNvSpPr>
            <a:spLocks noGrp="1"/>
          </p:cNvSpPr>
          <p:nvPr>
            <p:ph type="body" idx="1"/>
          </p:nvPr>
        </p:nvSpPr>
        <p:spPr/>
        <p:txBody>
          <a:bodyPr/>
          <a:lstStyle/>
          <a:p>
            <a:r>
              <a:rPr lang="en-GB" dirty="0"/>
              <a:t>Rectangles animate to reveal answers on click, rounded values first, then % calculations.</a:t>
            </a:r>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15</a:t>
            </a:fld>
            <a:endParaRPr lang="en-US"/>
          </a:p>
        </p:txBody>
      </p:sp>
    </p:spTree>
    <p:extLst>
      <p:ext uri="{BB962C8B-B14F-4D97-AF65-F5344CB8AC3E}">
        <p14:creationId xmlns:p14="http://schemas.microsoft.com/office/powerpoint/2010/main" val="2170654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4813" y="862013"/>
            <a:ext cx="4132262" cy="2324100"/>
          </a:xfrm>
        </p:spPr>
      </p:sp>
      <p:sp>
        <p:nvSpPr>
          <p:cNvPr id="3" name="Notes Placeholder 2"/>
          <p:cNvSpPr>
            <a:spLocks noGrp="1"/>
          </p:cNvSpPr>
          <p:nvPr>
            <p:ph type="body" idx="1"/>
          </p:nvPr>
        </p:nvSpPr>
        <p:spPr/>
        <p:txBody>
          <a:bodyPr/>
          <a:lstStyle/>
          <a:p>
            <a:r>
              <a:rPr lang="en-GB" dirty="0"/>
              <a:t>Rectangles animate to reveal answers on click</a:t>
            </a:r>
          </a:p>
          <a:p>
            <a:r>
              <a:rPr lang="en-GB" dirty="0"/>
              <a:t>Probing question – why do the students think the values don’t total 4,500,000?</a:t>
            </a:r>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16</a:t>
            </a:fld>
            <a:endParaRPr lang="en-US"/>
          </a:p>
        </p:txBody>
      </p:sp>
    </p:spTree>
    <p:extLst>
      <p:ext uri="{BB962C8B-B14F-4D97-AF65-F5344CB8AC3E}">
        <p14:creationId xmlns:p14="http://schemas.microsoft.com/office/powerpoint/2010/main" val="3774462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50 million trees is how many the Woodland Trust are proposing to plant by 2025. According to the initial video, 30 football pitches is how much tropical forest is being cut down every minute.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website may give students a starting point for their estimate: </a:t>
            </a:r>
            <a:r>
              <a:rPr lang="en-GB" b="0" i="0" dirty="0">
                <a:effectLst/>
                <a:latin typeface="Segoe UI" panose="020B0502040204020203" pitchFamily="34" charset="0"/>
                <a:hlinkClick r:id="rId3" tooltip="https://www.espn.co.uk/football/austria/story/3936111/soccer-stadium-pitch-becomes-300-tree-forest"/>
              </a:rPr>
              <a:t>https://www.espn.co.uk/football/austria/story/3936111/soccer-stadium-pitch-becomes-300-tree-forest</a:t>
            </a:r>
            <a:endParaRPr lang="en-US" dirty="0"/>
          </a:p>
          <a:p>
            <a:endParaRPr lang="en-GB" dirty="0"/>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17</a:t>
            </a:fld>
            <a:endParaRPr lang="en-US"/>
          </a:p>
        </p:txBody>
      </p:sp>
    </p:spTree>
    <p:extLst>
      <p:ext uri="{BB962C8B-B14F-4D97-AF65-F5344CB8AC3E}">
        <p14:creationId xmlns:p14="http://schemas.microsoft.com/office/powerpoint/2010/main" val="2732408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4813" y="862013"/>
            <a:ext cx="4132262" cy="2324100"/>
          </a:xfrm>
        </p:spPr>
      </p:sp>
      <p:sp>
        <p:nvSpPr>
          <p:cNvPr id="3" name="Notes Placeholder 2"/>
          <p:cNvSpPr>
            <a:spLocks noGrp="1"/>
          </p:cNvSpPr>
          <p:nvPr>
            <p:ph type="body" idx="1"/>
          </p:nvPr>
        </p:nvSpPr>
        <p:spPr/>
        <p:txBody>
          <a:bodyPr/>
          <a:lstStyle/>
          <a:p>
            <a:r>
              <a:rPr lang="en-GB" dirty="0"/>
              <a:t>In order to consider this question we need to investigate how trees absorb CO</a:t>
            </a:r>
            <a:r>
              <a:rPr lang="en-GB" baseline="-25000" dirty="0"/>
              <a:t>2</a:t>
            </a:r>
            <a:r>
              <a:rPr lang="en-GB" dirty="0"/>
              <a:t> from the atmosphere and how this changes over the lifespan of a tree.</a:t>
            </a:r>
          </a:p>
          <a:p>
            <a:r>
              <a:rPr lang="en-GB" dirty="0"/>
              <a:t>If appropriate for the class (you may want to avoid making students who have flown feel bad), it may be worth raising a social justice issue: Is it okay for people to continue to fly regularly if they can afford to pay for their carbon emissions to be offset? </a:t>
            </a:r>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18</a:t>
            </a:fld>
            <a:endParaRPr lang="en-US"/>
          </a:p>
        </p:txBody>
      </p:sp>
    </p:spTree>
    <p:extLst>
      <p:ext uri="{BB962C8B-B14F-4D97-AF65-F5344CB8AC3E}">
        <p14:creationId xmlns:p14="http://schemas.microsoft.com/office/powerpoint/2010/main" val="3321227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4813" y="862013"/>
            <a:ext cx="4132262" cy="2324100"/>
          </a:xfrm>
        </p:spPr>
      </p:sp>
      <p:sp>
        <p:nvSpPr>
          <p:cNvPr id="3" name="Notes Placeholder 2"/>
          <p:cNvSpPr>
            <a:spLocks noGrp="1"/>
          </p:cNvSpPr>
          <p:nvPr>
            <p:ph type="body" idx="1"/>
          </p:nvPr>
        </p:nvSpPr>
        <p:spPr/>
        <p:txBody>
          <a:bodyPr/>
          <a:lstStyle/>
          <a:p>
            <a:r>
              <a:rPr lang="en-US" dirty="0"/>
              <a:t>Photo by </a:t>
            </a:r>
            <a:r>
              <a:rPr lang="en-US" dirty="0" err="1">
                <a:hlinkClick r:id="rId3"/>
              </a:rPr>
              <a:t>trevor</a:t>
            </a:r>
            <a:r>
              <a:rPr lang="en-US" dirty="0">
                <a:hlinkClick r:id="rId3"/>
              </a:rPr>
              <a:t> </a:t>
            </a:r>
            <a:r>
              <a:rPr lang="en-US" dirty="0" err="1">
                <a:hlinkClick r:id="rId3"/>
              </a:rPr>
              <a:t>pye</a:t>
            </a:r>
            <a:r>
              <a:rPr lang="en-US" dirty="0"/>
              <a:t> on </a:t>
            </a:r>
            <a:r>
              <a:rPr lang="en-US" dirty="0" err="1">
                <a:hlinkClick r:id="rId4"/>
              </a:rPr>
              <a:t>Unsplash</a:t>
            </a:r>
            <a:r>
              <a:rPr lang="en-US" dirty="0"/>
              <a:t> </a:t>
            </a:r>
            <a:endParaRPr lang="en-US" b="0" i="0" dirty="0">
              <a:solidFill>
                <a:srgbClr val="323232"/>
              </a:solidFill>
              <a:effectLst/>
              <a:latin typeface="NexusSerif"/>
            </a:endParaRPr>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19</a:t>
            </a:fld>
            <a:endParaRPr lang="en-US"/>
          </a:p>
        </p:txBody>
      </p:sp>
    </p:spTree>
    <p:extLst>
      <p:ext uri="{BB962C8B-B14F-4D97-AF65-F5344CB8AC3E}">
        <p14:creationId xmlns:p14="http://schemas.microsoft.com/office/powerpoint/2010/main" val="1464065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4813" y="862013"/>
            <a:ext cx="4132262" cy="2324100"/>
          </a:xfrm>
        </p:spPr>
      </p:sp>
      <p:sp>
        <p:nvSpPr>
          <p:cNvPr id="3" name="Notes Placeholder 2"/>
          <p:cNvSpPr>
            <a:spLocks noGrp="1"/>
          </p:cNvSpPr>
          <p:nvPr>
            <p:ph type="body" idx="1"/>
          </p:nvPr>
        </p:nvSpPr>
        <p:spPr/>
        <p:txBody>
          <a:bodyPr/>
          <a:lstStyle/>
          <a:p>
            <a:r>
              <a:rPr lang="en-US" dirty="0"/>
              <a:t>Slides 20-23 show how three species of tree store carbon over their lifespan. We will use this information to help us decide how many trees are needed to offset a flight from London to New York, and whether it matters what kind of tree you plant.</a:t>
            </a:r>
          </a:p>
          <a:p>
            <a:r>
              <a:rPr lang="en-US" dirty="0"/>
              <a:t>What do you notice about the scale on these graphs?</a:t>
            </a:r>
          </a:p>
          <a:p>
            <a:endParaRPr lang="en-US" dirty="0"/>
          </a:p>
          <a:p>
            <a:r>
              <a:rPr lang="en-US" dirty="0"/>
              <a:t>Information about how this data was collected is available here: </a:t>
            </a:r>
            <a:r>
              <a:rPr lang="en-US" b="0" i="0" u="none" strike="noStrike" dirty="0">
                <a:solidFill>
                  <a:srgbClr val="6264A7"/>
                </a:solidFill>
                <a:effectLst/>
                <a:latin typeface="+mn-lt"/>
                <a:hlinkClick r:id="rId3" tooltip="https://www.treeconomics.co.uk/projects/barchamcarbonperformanceproject/a"/>
              </a:rPr>
              <a:t>https://www.treeconomics.co.uk/projects/barchamcarbonperformanceproject/</a:t>
            </a:r>
            <a:r>
              <a:rPr lang="en-US" b="0" i="0" u="none" strike="noStrike" dirty="0">
                <a:solidFill>
                  <a:srgbClr val="242424"/>
                </a:solidFill>
                <a:effectLst/>
                <a:latin typeface="+mn-lt"/>
              </a:rPr>
              <a:t> </a:t>
            </a:r>
            <a:r>
              <a:rPr lang="en-US" b="0" i="0" dirty="0">
                <a:solidFill>
                  <a:srgbClr val="FDC030"/>
                </a:solidFill>
                <a:effectLst/>
                <a:latin typeface="+mn-lt"/>
              </a:rPr>
              <a:t>and here:</a:t>
            </a:r>
            <a:r>
              <a:rPr lang="en-US" b="0" i="0" dirty="0">
                <a:solidFill>
                  <a:srgbClr val="242424"/>
                </a:solidFill>
                <a:effectLst/>
                <a:latin typeface="+mn-lt"/>
              </a:rPr>
              <a:t> </a:t>
            </a:r>
            <a:r>
              <a:rPr lang="en-US" b="0" i="0" u="none" strike="noStrike" dirty="0">
                <a:solidFill>
                  <a:srgbClr val="6264A7"/>
                </a:solidFill>
                <a:effectLst/>
                <a:latin typeface="+mn-lt"/>
                <a:hlinkClick r:id="rId4" tooltip="https://www.barcham.co.uk/store/"/>
              </a:rPr>
              <a:t>https://www.barcham.co.uk/store/</a:t>
            </a:r>
            <a:r>
              <a:rPr lang="en-US" b="0" i="0" u="none" strike="noStrike" dirty="0">
                <a:solidFill>
                  <a:srgbClr val="6264A7"/>
                </a:solidFill>
                <a:effectLst/>
                <a:latin typeface="+mn-lt"/>
              </a:rPr>
              <a:t>.</a:t>
            </a:r>
            <a:r>
              <a:rPr lang="en-US" b="0" i="0" dirty="0">
                <a:solidFill>
                  <a:srgbClr val="242424"/>
                </a:solidFill>
                <a:effectLst/>
                <a:latin typeface="+mn-lt"/>
              </a:rPr>
              <a:t> </a:t>
            </a:r>
            <a:r>
              <a:rPr lang="en-US" b="0" i="0" dirty="0">
                <a:solidFill>
                  <a:srgbClr val="FDC030"/>
                </a:solidFill>
                <a:effectLst/>
                <a:latin typeface="+mn-lt"/>
              </a:rPr>
              <a:t>Each tree in the </a:t>
            </a:r>
            <a:r>
              <a:rPr lang="en-US" b="0" i="0" dirty="0" err="1">
                <a:solidFill>
                  <a:srgbClr val="FDC030"/>
                </a:solidFill>
                <a:effectLst/>
                <a:latin typeface="+mn-lt"/>
              </a:rPr>
              <a:t>Barcham</a:t>
            </a:r>
            <a:r>
              <a:rPr lang="en-US" b="0" i="0" dirty="0">
                <a:solidFill>
                  <a:srgbClr val="FDC030"/>
                </a:solidFill>
                <a:effectLst/>
                <a:latin typeface="+mn-lt"/>
              </a:rPr>
              <a:t> shop has a certificate. The negative carbon storage in the first few years of each graph are explained by taking into account the carbon emissions in driving to collect the tree before planting it.</a:t>
            </a:r>
            <a:endParaRPr lang="en-US" i="0" dirty="0">
              <a:latin typeface="+mn-lt"/>
            </a:endParaRPr>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20</a:t>
            </a:fld>
            <a:endParaRPr lang="en-US"/>
          </a:p>
        </p:txBody>
      </p:sp>
    </p:spTree>
    <p:extLst>
      <p:ext uri="{BB962C8B-B14F-4D97-AF65-F5344CB8AC3E}">
        <p14:creationId xmlns:p14="http://schemas.microsoft.com/office/powerpoint/2010/main" val="504799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4813" y="862013"/>
            <a:ext cx="4132262" cy="2324100"/>
          </a:xfrm>
        </p:spPr>
      </p:sp>
      <p:sp>
        <p:nvSpPr>
          <p:cNvPr id="3" name="Notes Placeholder 2"/>
          <p:cNvSpPr>
            <a:spLocks noGrp="1"/>
          </p:cNvSpPr>
          <p:nvPr>
            <p:ph type="body" idx="1"/>
          </p:nvPr>
        </p:nvSpPr>
        <p:spPr/>
        <p:txBody>
          <a:bodyPr/>
          <a:lstStyle/>
          <a:p>
            <a:r>
              <a:rPr lang="en-US" dirty="0"/>
              <a:t>Positive ways forward and potential ways for students to contribute.</a:t>
            </a:r>
          </a:p>
          <a:p>
            <a:r>
              <a:rPr lang="en-US" dirty="0"/>
              <a:t>It is worth exploring with students how 50 million trees compares with 30 football pitches of forest. This is explicitly mentioned on slide 10.</a:t>
            </a:r>
            <a:endParaRPr lang="en-GB" dirty="0"/>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3</a:t>
            </a:fld>
            <a:endParaRPr lang="en-US"/>
          </a:p>
        </p:txBody>
      </p:sp>
    </p:spTree>
    <p:extLst>
      <p:ext uri="{BB962C8B-B14F-4D97-AF65-F5344CB8AC3E}">
        <p14:creationId xmlns:p14="http://schemas.microsoft.com/office/powerpoint/2010/main" val="4172499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Norway Spruce is a common variety of Christmas Tree.</a:t>
            </a:r>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22</a:t>
            </a:fld>
            <a:endParaRPr lang="en-US"/>
          </a:p>
        </p:txBody>
      </p:sp>
    </p:spTree>
    <p:extLst>
      <p:ext uri="{BB962C8B-B14F-4D97-AF65-F5344CB8AC3E}">
        <p14:creationId xmlns:p14="http://schemas.microsoft.com/office/powerpoint/2010/main" val="434174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4813" y="862013"/>
            <a:ext cx="4132262" cy="2324100"/>
          </a:xfrm>
        </p:spPr>
      </p:sp>
      <p:sp>
        <p:nvSpPr>
          <p:cNvPr id="3" name="Notes Placeholder 2"/>
          <p:cNvSpPr>
            <a:spLocks noGrp="1"/>
          </p:cNvSpPr>
          <p:nvPr>
            <p:ph type="body" idx="1"/>
          </p:nvPr>
        </p:nvSpPr>
        <p:spPr/>
        <p:txBody>
          <a:bodyPr/>
          <a:lstStyle/>
          <a:p>
            <a:r>
              <a:rPr lang="en-US" dirty="0"/>
              <a:t>It is difficult to compare these graphs in this form – can your students say why? What do they notice about these graphs?</a:t>
            </a:r>
          </a:p>
          <a:p>
            <a:endParaRPr lang="en-US" dirty="0"/>
          </a:p>
          <a:p>
            <a:r>
              <a:rPr lang="en-US" dirty="0"/>
              <a:t>One problem is that the axes are different for each graph. Not only that, but the scales for AGE are not linear – the intervals on the x axes vary. Invite students to explain what they would need to do in order to compare these graphs effectively.</a:t>
            </a:r>
            <a:endParaRPr lang="en-GB" sz="1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23</a:t>
            </a:fld>
            <a:endParaRPr lang="en-US"/>
          </a:p>
        </p:txBody>
      </p:sp>
    </p:spTree>
    <p:extLst>
      <p:ext uri="{BB962C8B-B14F-4D97-AF65-F5344CB8AC3E}">
        <p14:creationId xmlns:p14="http://schemas.microsoft.com/office/powerpoint/2010/main" val="2810468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4813" y="862013"/>
            <a:ext cx="4132262" cy="2324100"/>
          </a:xfrm>
        </p:spPr>
      </p:sp>
      <p:sp>
        <p:nvSpPr>
          <p:cNvPr id="3" name="Notes Placeholder 2"/>
          <p:cNvSpPr>
            <a:spLocks noGrp="1"/>
          </p:cNvSpPr>
          <p:nvPr>
            <p:ph type="body" idx="1"/>
          </p:nvPr>
        </p:nvSpPr>
        <p:spPr/>
        <p:txBody>
          <a:bodyPr/>
          <a:lstStyle/>
          <a:p>
            <a:r>
              <a:rPr lang="en-US" dirty="0"/>
              <a:t>Students to be handed the data sheets in groups. After 15 minutes they need to present their argument for which trees they would choose to plant and why.</a:t>
            </a:r>
          </a:p>
          <a:p>
            <a:pPr defTabSz="966338">
              <a:defRPr/>
            </a:pPr>
            <a:r>
              <a:rPr lang="en-US" dirty="0"/>
              <a:t>Here are the three sets of data plotted on the same set of axes, in Desmos: </a:t>
            </a:r>
            <a:r>
              <a:rPr lang="en-GB" sz="1900" u="sng" dirty="0">
                <a:solidFill>
                  <a:srgbClr val="8884D5"/>
                </a:solidFill>
                <a:latin typeface="Arial" panose="020B0604020202020204" pitchFamily="34" charset="0"/>
                <a:ea typeface="Calibri" panose="020F0502020204030204" pitchFamily="34" charset="0"/>
                <a:cs typeface="Times New Roman" panose="02020603050405020304" pitchFamily="18" charset="0"/>
                <a:hlinkClick r:id="rId3"/>
              </a:rPr>
              <a:t>https://www.desmos.com/calculator/rci87lp05w</a:t>
            </a:r>
            <a:r>
              <a:rPr lang="en-GB" sz="1900" u="sng" dirty="0">
                <a:solidFill>
                  <a:srgbClr val="8884D5"/>
                </a:solidFill>
                <a:latin typeface="Arial" panose="020B0604020202020204" pitchFamily="34" charset="0"/>
                <a:ea typeface="Calibri" panose="020F0502020204030204" pitchFamily="34" charset="0"/>
                <a:cs typeface="Times New Roman" panose="02020603050405020304" pitchFamily="18" charset="0"/>
              </a:rPr>
              <a:t> </a:t>
            </a:r>
            <a:endParaRPr lang="en-GB" sz="19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24</a:t>
            </a:fld>
            <a:endParaRPr lang="en-US"/>
          </a:p>
        </p:txBody>
      </p:sp>
    </p:spTree>
    <p:extLst>
      <p:ext uri="{BB962C8B-B14F-4D97-AF65-F5344CB8AC3E}">
        <p14:creationId xmlns:p14="http://schemas.microsoft.com/office/powerpoint/2010/main" val="4091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4813" y="862013"/>
            <a:ext cx="4132262" cy="2324100"/>
          </a:xfrm>
        </p:spPr>
      </p:sp>
      <p:sp>
        <p:nvSpPr>
          <p:cNvPr id="3" name="Notes Placeholder 2"/>
          <p:cNvSpPr>
            <a:spLocks noGrp="1"/>
          </p:cNvSpPr>
          <p:nvPr>
            <p:ph type="body" idx="1"/>
          </p:nvPr>
        </p:nvSpPr>
        <p:spPr/>
        <p:txBody>
          <a:bodyPr/>
          <a:lstStyle/>
          <a:p>
            <a:r>
              <a:rPr lang="en-US" dirty="0"/>
              <a:t>Students to be handed the data sheets in groups. After 15 minutes they need to present their argument for which trees they would choose to plant and why.</a:t>
            </a:r>
          </a:p>
          <a:p>
            <a:pPr defTabSz="966338">
              <a:defRPr/>
            </a:pPr>
            <a:r>
              <a:rPr lang="en-US" dirty="0"/>
              <a:t>Here are the three sets of data plotted on the same set of axes, in Desmos: </a:t>
            </a:r>
            <a:r>
              <a:rPr lang="en-GB" sz="1900" u="sng" dirty="0">
                <a:solidFill>
                  <a:srgbClr val="8884D5"/>
                </a:solidFill>
                <a:latin typeface="Arial" panose="020B0604020202020204" pitchFamily="34" charset="0"/>
                <a:ea typeface="Calibri" panose="020F0502020204030204" pitchFamily="34" charset="0"/>
                <a:cs typeface="Times New Roman" panose="02020603050405020304" pitchFamily="18" charset="0"/>
                <a:hlinkClick r:id="rId3"/>
              </a:rPr>
              <a:t>https://www.desmos.com/calculator/rci87lp05w</a:t>
            </a:r>
            <a:endParaRPr lang="en-GB" sz="1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25</a:t>
            </a:fld>
            <a:endParaRPr lang="en-US"/>
          </a:p>
        </p:txBody>
      </p:sp>
    </p:spTree>
    <p:extLst>
      <p:ext uri="{BB962C8B-B14F-4D97-AF65-F5344CB8AC3E}">
        <p14:creationId xmlns:p14="http://schemas.microsoft.com/office/powerpoint/2010/main" val="796986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4813" y="862013"/>
            <a:ext cx="4132262" cy="2324100"/>
          </a:xfrm>
        </p:spPr>
      </p:sp>
      <p:sp>
        <p:nvSpPr>
          <p:cNvPr id="3" name="Notes Placeholder 2"/>
          <p:cNvSpPr>
            <a:spLocks noGrp="1"/>
          </p:cNvSpPr>
          <p:nvPr>
            <p:ph type="body" idx="1"/>
          </p:nvPr>
        </p:nvSpPr>
        <p:spPr/>
        <p:txBody>
          <a:bodyPr/>
          <a:lstStyle/>
          <a:p>
            <a:r>
              <a:rPr lang="en-US" dirty="0"/>
              <a:t>Students to be handed the data sheets in groups. After 15 minutes they need to present their argument for which trees they would choose to plant and why.</a:t>
            </a:r>
          </a:p>
          <a:p>
            <a:pPr defTabSz="966338">
              <a:defRPr/>
            </a:pPr>
            <a:r>
              <a:rPr lang="en-US" dirty="0"/>
              <a:t>Here are the three sets of data plotted on the same set of axes, in Desmos: </a:t>
            </a:r>
            <a:r>
              <a:rPr lang="en-GB" sz="1900" u="sng" dirty="0">
                <a:solidFill>
                  <a:srgbClr val="8884D5"/>
                </a:solidFill>
                <a:latin typeface="Arial" panose="020B0604020202020204" pitchFamily="34" charset="0"/>
                <a:ea typeface="Calibri" panose="020F0502020204030204" pitchFamily="34" charset="0"/>
                <a:cs typeface="Times New Roman" panose="02020603050405020304" pitchFamily="18" charset="0"/>
                <a:hlinkClick r:id="rId3"/>
              </a:rPr>
              <a:t>https://www.desmos.com/calculator/rci87lp05w</a:t>
            </a:r>
            <a:endParaRPr lang="en-GB" sz="19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26</a:t>
            </a:fld>
            <a:endParaRPr lang="en-US"/>
          </a:p>
        </p:txBody>
      </p:sp>
    </p:spTree>
    <p:extLst>
      <p:ext uri="{BB962C8B-B14F-4D97-AF65-F5344CB8AC3E}">
        <p14:creationId xmlns:p14="http://schemas.microsoft.com/office/powerpoint/2010/main" val="8696018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4813" y="862013"/>
            <a:ext cx="4132262" cy="2324100"/>
          </a:xfrm>
        </p:spPr>
      </p:sp>
      <p:sp>
        <p:nvSpPr>
          <p:cNvPr id="3" name="Notes Placeholder 2"/>
          <p:cNvSpPr>
            <a:spLocks noGrp="1"/>
          </p:cNvSpPr>
          <p:nvPr>
            <p:ph type="body" idx="1"/>
          </p:nvPr>
        </p:nvSpPr>
        <p:spPr/>
        <p:txBody>
          <a:bodyPr/>
          <a:lstStyle/>
          <a:p>
            <a:r>
              <a:rPr lang="en-US" dirty="0"/>
              <a:t>Students to be handed the data sheets in groups. After 15 minutes they need to present their argument for which trees they would choose to plant and why.</a:t>
            </a:r>
          </a:p>
          <a:p>
            <a:pPr defTabSz="966338">
              <a:defRPr/>
            </a:pPr>
            <a:r>
              <a:rPr lang="en-US" dirty="0"/>
              <a:t>Here are the three sets of data plotted on the same set of axes, in Desmos: </a:t>
            </a:r>
            <a:r>
              <a:rPr lang="en-GB" sz="1900" u="sng" dirty="0">
                <a:solidFill>
                  <a:srgbClr val="8884D5"/>
                </a:solidFill>
                <a:latin typeface="Arial" panose="020B0604020202020204" pitchFamily="34" charset="0"/>
                <a:ea typeface="Calibri" panose="020F0502020204030204" pitchFamily="34" charset="0"/>
                <a:cs typeface="Times New Roman" panose="02020603050405020304" pitchFamily="18" charset="0"/>
                <a:hlinkClick r:id="rId3"/>
              </a:rPr>
              <a:t>https://www.desmos.com/calculator/rci87lp05w</a:t>
            </a:r>
            <a:endParaRPr lang="en-GB" dirty="0"/>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27</a:t>
            </a:fld>
            <a:endParaRPr lang="en-US"/>
          </a:p>
        </p:txBody>
      </p:sp>
    </p:spTree>
    <p:extLst>
      <p:ext uri="{BB962C8B-B14F-4D97-AF65-F5344CB8AC3E}">
        <p14:creationId xmlns:p14="http://schemas.microsoft.com/office/powerpoint/2010/main" val="37233412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4813" y="862013"/>
            <a:ext cx="4132262" cy="2324100"/>
          </a:xfrm>
        </p:spPr>
      </p:sp>
      <p:sp>
        <p:nvSpPr>
          <p:cNvPr id="3" name="Notes Placeholder 2"/>
          <p:cNvSpPr>
            <a:spLocks noGrp="1"/>
          </p:cNvSpPr>
          <p:nvPr>
            <p:ph type="body" idx="1"/>
          </p:nvPr>
        </p:nvSpPr>
        <p:spPr/>
        <p:txBody>
          <a:bodyPr/>
          <a:lstStyle/>
          <a:p>
            <a:r>
              <a:rPr lang="en-GB" dirty="0"/>
              <a:t>https://www.ted.com/talks/kristen_bell_giant_ant_what_is_net_zero#t-40608</a:t>
            </a:r>
          </a:p>
          <a:p>
            <a:endParaRPr lang="en-GB" dirty="0"/>
          </a:p>
          <a:p>
            <a:r>
              <a:rPr lang="en-GB" dirty="0"/>
              <a:t>‘Net Zero’ is introduced here in order to allow us to consider the contribution planting trees might make towards achieving Net Zero.</a:t>
            </a:r>
          </a:p>
          <a:p>
            <a:endParaRPr lang="en-GB" dirty="0"/>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28</a:t>
            </a:fld>
            <a:endParaRPr lang="en-US"/>
          </a:p>
        </p:txBody>
      </p:sp>
    </p:spTree>
    <p:extLst>
      <p:ext uri="{BB962C8B-B14F-4D97-AF65-F5344CB8AC3E}">
        <p14:creationId xmlns:p14="http://schemas.microsoft.com/office/powerpoint/2010/main" val="1797439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4813" y="862013"/>
            <a:ext cx="4132262" cy="2324100"/>
          </a:xfrm>
        </p:spPr>
      </p:sp>
      <p:sp>
        <p:nvSpPr>
          <p:cNvPr id="3" name="Notes Placeholder 2"/>
          <p:cNvSpPr>
            <a:spLocks noGrp="1"/>
          </p:cNvSpPr>
          <p:nvPr>
            <p:ph type="body" idx="1"/>
          </p:nvPr>
        </p:nvSpPr>
        <p:spPr/>
        <p:txBody>
          <a:bodyPr/>
          <a:lstStyle/>
          <a:p>
            <a:pPr defTabSz="966338">
              <a:defRPr/>
            </a:pPr>
            <a:r>
              <a:rPr lang="en-GB" kern="1200" dirty="0"/>
              <a:t>Collect students’ initial and intuitive responses to the title question first.</a:t>
            </a:r>
          </a:p>
          <a:p>
            <a:r>
              <a:rPr lang="en-GB" kern="1200" dirty="0"/>
              <a:t>The Trees for Life website (</a:t>
            </a:r>
            <a:r>
              <a:rPr lang="en-GB" kern="1200" dirty="0">
                <a:hlinkClick r:id="rId3"/>
              </a:rPr>
              <a:t>https://treesforlife.org.uk/into-the-forest/habitats-and-ecology/ecology/</a:t>
            </a:r>
            <a:r>
              <a:rPr lang="en-GB" kern="1200" dirty="0"/>
              <a:t>) has much information about decomposition and decay of trees, as well as information about the importance of dead wood. It suggests that it might take around 40 years for a dead tree to completely decompose, whereas the leaves a tree drops will decompose completely within a year.</a:t>
            </a:r>
          </a:p>
          <a:p>
            <a:r>
              <a:rPr lang="en-GB" kern="1200" dirty="0"/>
              <a:t>This article from Science Direct: </a:t>
            </a:r>
            <a:r>
              <a:rPr lang="en-GB" sz="19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https://www.sciencedirect.com/science/article/pii/S1364032116306050</a:t>
            </a:r>
            <a:r>
              <a:rPr lang="en-GB" kern="1200" dirty="0"/>
              <a:t> has much information about trees being used to produce timber for construction.</a:t>
            </a:r>
          </a:p>
          <a:p>
            <a:r>
              <a:rPr lang="en-GB" kern="1200" dirty="0"/>
              <a:t>Trees being burned quickly released carbon back into the atmosphere. Trees rotting slowly releases some of the carbon into the atmosphere, but some would be absorbed into the ground. Using trees for for building effectively ‘locks’ the carbon out of the atmosphere, provided the product built remains intact.</a:t>
            </a:r>
            <a:endParaRPr lang="en-GB" dirty="0"/>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29</a:t>
            </a:fld>
            <a:endParaRPr lang="en-US"/>
          </a:p>
        </p:txBody>
      </p:sp>
    </p:spTree>
    <p:extLst>
      <p:ext uri="{BB962C8B-B14F-4D97-AF65-F5344CB8AC3E}">
        <p14:creationId xmlns:p14="http://schemas.microsoft.com/office/powerpoint/2010/main" val="8157278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4813" y="862013"/>
            <a:ext cx="4132262" cy="2324100"/>
          </a:xfrm>
        </p:spPr>
      </p:sp>
      <p:sp>
        <p:nvSpPr>
          <p:cNvPr id="3" name="Notes Placeholder 2"/>
          <p:cNvSpPr>
            <a:spLocks noGrp="1"/>
          </p:cNvSpPr>
          <p:nvPr>
            <p:ph type="body" idx="1"/>
          </p:nvPr>
        </p:nvSpPr>
        <p:spPr/>
        <p:txBody>
          <a:bodyPr/>
          <a:lstStyle/>
          <a:p>
            <a:r>
              <a:rPr lang="en-US" dirty="0"/>
              <a:t>Ask your students to explain the key parts of this graph. What do they think the tree was used for after it died?</a:t>
            </a:r>
            <a:endParaRPr lang="en-GB" dirty="0"/>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30</a:t>
            </a:fld>
            <a:endParaRPr lang="en-US"/>
          </a:p>
        </p:txBody>
      </p:sp>
    </p:spTree>
    <p:extLst>
      <p:ext uri="{BB962C8B-B14F-4D97-AF65-F5344CB8AC3E}">
        <p14:creationId xmlns:p14="http://schemas.microsoft.com/office/powerpoint/2010/main" val="1895757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4813" y="862013"/>
            <a:ext cx="4132262" cy="2324100"/>
          </a:xfrm>
        </p:spPr>
      </p:sp>
      <p:sp>
        <p:nvSpPr>
          <p:cNvPr id="3" name="Notes Placeholder 2"/>
          <p:cNvSpPr>
            <a:spLocks noGrp="1"/>
          </p:cNvSpPr>
          <p:nvPr>
            <p:ph type="body" idx="1"/>
          </p:nvPr>
        </p:nvSpPr>
        <p:spPr/>
        <p:txBody>
          <a:bodyPr/>
          <a:lstStyle/>
          <a:p>
            <a:r>
              <a:rPr lang="en-US" dirty="0"/>
              <a:t>It is worth noting here that even a tree that is used for production purposes is likely to only store carbon for a limited period. Over time, the products deteriorate and so the wood is burned or rots, returning the CO</a:t>
            </a:r>
            <a:r>
              <a:rPr lang="en-US" baseline="-25000" dirty="0"/>
              <a:t>2</a:t>
            </a:r>
            <a:r>
              <a:rPr lang="en-US" dirty="0"/>
              <a:t> to the atmosphere. It’s worth considering whether this can be avoided. Some tree litter from dead trees may get covered and preserved, or continue to store carbon as soil.</a:t>
            </a:r>
            <a:endParaRPr lang="en-GB" dirty="0"/>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31</a:t>
            </a:fld>
            <a:endParaRPr lang="en-US"/>
          </a:p>
        </p:txBody>
      </p:sp>
    </p:spTree>
    <p:extLst>
      <p:ext uri="{BB962C8B-B14F-4D97-AF65-F5344CB8AC3E}">
        <p14:creationId xmlns:p14="http://schemas.microsoft.com/office/powerpoint/2010/main" val="3113680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4813" y="862013"/>
            <a:ext cx="4132262" cy="2324100"/>
          </a:xfrm>
        </p:spPr>
      </p:sp>
      <p:sp>
        <p:nvSpPr>
          <p:cNvPr id="3" name="Notes Placeholder 2"/>
          <p:cNvSpPr>
            <a:spLocks noGrp="1"/>
          </p:cNvSpPr>
          <p:nvPr>
            <p:ph type="body" idx="1"/>
          </p:nvPr>
        </p:nvSpPr>
        <p:spPr/>
        <p:txBody>
          <a:bodyPr/>
          <a:lstStyle/>
          <a:p>
            <a:pPr defTabSz="966338">
              <a:defRPr/>
            </a:pPr>
            <a:r>
              <a:rPr lang="en-GB" dirty="0"/>
              <a:t>Answers: UK Household 17.1 tonnes, Flight London to New York (per passenger) 0.6 tonnes Driving 1000 miles 0.22 tonnes.</a:t>
            </a:r>
          </a:p>
          <a:p>
            <a:r>
              <a:rPr lang="en-GB" dirty="0"/>
              <a:t>It would be worth discussing whether students are surprised by any of these and how they compare.</a:t>
            </a:r>
          </a:p>
          <a:p>
            <a:r>
              <a:rPr lang="en-GB" dirty="0"/>
              <a:t>One implication of this is that what we do as individuals, and within our households, can have a big impact on our environment.</a:t>
            </a:r>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4</a:t>
            </a:fld>
            <a:endParaRPr lang="en-US"/>
          </a:p>
        </p:txBody>
      </p:sp>
    </p:spTree>
    <p:extLst>
      <p:ext uri="{BB962C8B-B14F-4D97-AF65-F5344CB8AC3E}">
        <p14:creationId xmlns:p14="http://schemas.microsoft.com/office/powerpoint/2010/main" val="16804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4813" y="862013"/>
            <a:ext cx="4132262" cy="2324100"/>
          </a:xfrm>
        </p:spPr>
      </p:sp>
      <p:sp>
        <p:nvSpPr>
          <p:cNvPr id="3" name="Notes Placeholder 2"/>
          <p:cNvSpPr>
            <a:spLocks noGrp="1"/>
          </p:cNvSpPr>
          <p:nvPr>
            <p:ph type="body" idx="1"/>
          </p:nvPr>
        </p:nvSpPr>
        <p:spPr/>
        <p:txBody>
          <a:bodyPr/>
          <a:lstStyle/>
          <a:p>
            <a:pPr defTabSz="966338">
              <a:defRPr/>
            </a:pPr>
            <a:r>
              <a:rPr lang="en-GB" sz="1900" dirty="0">
                <a:latin typeface="Arial" panose="020B0604020202020204" pitchFamily="34" charset="0"/>
                <a:ea typeface="Calibri" panose="020F0502020204030204" pitchFamily="34" charset="0"/>
              </a:rPr>
              <a:t>The conclusion that should be reached is that, to offset one flight, you need to keep replacing the tree that you planted. It may be worth also considering the implications for land use if planting trees is going to be used to offset ongoing carbon emissions.</a:t>
            </a:r>
            <a:endParaRPr lang="en-GB" kern="1200" dirty="0"/>
          </a:p>
          <a:p>
            <a:endParaRPr lang="en-GB" dirty="0"/>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32</a:t>
            </a:fld>
            <a:endParaRPr lang="en-US"/>
          </a:p>
        </p:txBody>
      </p:sp>
    </p:spTree>
    <p:extLst>
      <p:ext uri="{BB962C8B-B14F-4D97-AF65-F5344CB8AC3E}">
        <p14:creationId xmlns:p14="http://schemas.microsoft.com/office/powerpoint/2010/main" val="1103065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4813" y="862013"/>
            <a:ext cx="4132262" cy="2324100"/>
          </a:xfrm>
        </p:spPr>
      </p:sp>
      <p:sp>
        <p:nvSpPr>
          <p:cNvPr id="3" name="Notes Placeholder 2"/>
          <p:cNvSpPr>
            <a:spLocks noGrp="1"/>
          </p:cNvSpPr>
          <p:nvPr>
            <p:ph type="body" idx="1"/>
          </p:nvPr>
        </p:nvSpPr>
        <p:spPr/>
        <p:txBody>
          <a:bodyPr/>
          <a:lstStyle/>
          <a:p>
            <a:r>
              <a:rPr lang="en-US" dirty="0"/>
              <a:t>Students may want to explore the links between CO</a:t>
            </a:r>
            <a:r>
              <a:rPr lang="en-US" baseline="-25000" dirty="0"/>
              <a:t>2</a:t>
            </a:r>
            <a:r>
              <a:rPr lang="en-US" dirty="0"/>
              <a:t> concentration on Earth and the location of rainforests by playing with the following websites:</a:t>
            </a:r>
          </a:p>
          <a:p>
            <a:pPr defTabSz="966338">
              <a:defRPr/>
            </a:pPr>
            <a:r>
              <a:rPr lang="en-GB" b="0" i="0" dirty="0">
                <a:effectLst/>
                <a:latin typeface="Segoe UI" panose="020B0502040204020203" pitchFamily="34" charset="0"/>
                <a:hlinkClick r:id="rId3" tooltip="https://earth.nullschool.net/"/>
              </a:rPr>
              <a:t>https://earth.nullschool.net/</a:t>
            </a:r>
            <a:endParaRPr lang="en-GB" b="0" i="0" dirty="0">
              <a:effectLst/>
              <a:latin typeface="Segoe UI" panose="020B0502040204020203" pitchFamily="34" charset="0"/>
            </a:endParaRPr>
          </a:p>
          <a:p>
            <a:r>
              <a:rPr lang="en-US" dirty="0"/>
              <a:t>https://earth.google.com/web/</a:t>
            </a:r>
          </a:p>
          <a:p>
            <a:endParaRPr lang="en-US" dirty="0"/>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33</a:t>
            </a:fld>
            <a:endParaRPr lang="en-US"/>
          </a:p>
        </p:txBody>
      </p:sp>
    </p:spTree>
    <p:extLst>
      <p:ext uri="{BB962C8B-B14F-4D97-AF65-F5344CB8AC3E}">
        <p14:creationId xmlns:p14="http://schemas.microsoft.com/office/powerpoint/2010/main" val="2939777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4813" y="862013"/>
            <a:ext cx="4132262" cy="2324100"/>
          </a:xfrm>
        </p:spPr>
      </p:sp>
      <p:sp>
        <p:nvSpPr>
          <p:cNvPr id="3" name="Notes Placeholder 2"/>
          <p:cNvSpPr>
            <a:spLocks noGrp="1"/>
          </p:cNvSpPr>
          <p:nvPr>
            <p:ph type="body" idx="1"/>
          </p:nvPr>
        </p:nvSpPr>
        <p:spPr/>
        <p:txBody>
          <a:bodyPr/>
          <a:lstStyle/>
          <a:p>
            <a:pPr defTabSz="966338">
              <a:defRPr/>
            </a:pPr>
            <a:r>
              <a:rPr lang="en-GB" dirty="0"/>
              <a:t>Answers: UK Household 17.1 tonnes, Flight London to New York (per passenger) 0.6 tonnes Driving 1000 miles 0.22 tonnes.</a:t>
            </a:r>
          </a:p>
          <a:p>
            <a:r>
              <a:rPr lang="en-GB" dirty="0"/>
              <a:t>It would be worth discussing whether students are surprised by any of these and how they compare.</a:t>
            </a:r>
          </a:p>
          <a:p>
            <a:r>
              <a:rPr lang="en-GB" dirty="0"/>
              <a:t>One implication of this is that what we do as individuals, and within our households, can have a big impact on our environment.</a:t>
            </a:r>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5</a:t>
            </a:fld>
            <a:endParaRPr lang="en-US"/>
          </a:p>
        </p:txBody>
      </p:sp>
    </p:spTree>
    <p:extLst>
      <p:ext uri="{BB962C8B-B14F-4D97-AF65-F5344CB8AC3E}">
        <p14:creationId xmlns:p14="http://schemas.microsoft.com/office/powerpoint/2010/main" val="1185329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4813" y="862013"/>
            <a:ext cx="4132262" cy="2324100"/>
          </a:xfrm>
        </p:spPr>
      </p:sp>
      <p:sp>
        <p:nvSpPr>
          <p:cNvPr id="3" name="Notes Placeholder 2"/>
          <p:cNvSpPr>
            <a:spLocks noGrp="1"/>
          </p:cNvSpPr>
          <p:nvPr>
            <p:ph type="body" idx="1"/>
          </p:nvPr>
        </p:nvSpPr>
        <p:spPr/>
        <p:txBody>
          <a:bodyPr/>
          <a:lstStyle/>
          <a:p>
            <a:r>
              <a:rPr lang="en-GB" dirty="0"/>
              <a:t>It would be worth discussing whether students are surprised by any of these and how they compare.</a:t>
            </a:r>
          </a:p>
          <a:p>
            <a:r>
              <a:rPr lang="en-GB" dirty="0"/>
              <a:t>This session is on trees, so this allows students to compare the CO</a:t>
            </a:r>
            <a:r>
              <a:rPr lang="en-GB" baseline="-25000" dirty="0"/>
              <a:t>2</a:t>
            </a:r>
            <a:r>
              <a:rPr lang="en-GB" dirty="0"/>
              <a:t> stored by a tree with some other more meaningful and imaginable scenarios. One implication is that trees can potentially have a significant impact on the CO</a:t>
            </a:r>
            <a:r>
              <a:rPr lang="en-GB" baseline="-25000" dirty="0"/>
              <a:t>2</a:t>
            </a:r>
            <a:r>
              <a:rPr lang="en-GB" dirty="0"/>
              <a:t> in our atmosphere, but we will find out more about this throughout this lesson.</a:t>
            </a:r>
          </a:p>
          <a:p>
            <a:r>
              <a:rPr lang="en-GB" dirty="0"/>
              <a:t>This potentially sets up a question later in the session about whether it’s okay to fly if the CO</a:t>
            </a:r>
            <a:r>
              <a:rPr lang="en-GB" baseline="-25000" dirty="0"/>
              <a:t>2</a:t>
            </a:r>
            <a:r>
              <a:rPr lang="en-GB" dirty="0"/>
              <a:t> is offset by planting trees.</a:t>
            </a:r>
          </a:p>
          <a:p>
            <a:r>
              <a:rPr lang="en-GB" dirty="0"/>
              <a:t>Answers: UK Household 17.1 tonnes, Driving 1000 miles 0.22 tonnes, Oak tree 7.5 tonnes, Flight London to New York (per passenger) 0.6 tonnes, 1 cow 0.6 tonnes.</a:t>
            </a:r>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6</a:t>
            </a:fld>
            <a:endParaRPr lang="en-US"/>
          </a:p>
        </p:txBody>
      </p:sp>
    </p:spTree>
    <p:extLst>
      <p:ext uri="{BB962C8B-B14F-4D97-AF65-F5344CB8AC3E}">
        <p14:creationId xmlns:p14="http://schemas.microsoft.com/office/powerpoint/2010/main" val="2767045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4813" y="862013"/>
            <a:ext cx="4132262" cy="2324100"/>
          </a:xfrm>
        </p:spPr>
      </p:sp>
      <p:sp>
        <p:nvSpPr>
          <p:cNvPr id="3" name="Notes Placeholder 2"/>
          <p:cNvSpPr>
            <a:spLocks noGrp="1"/>
          </p:cNvSpPr>
          <p:nvPr>
            <p:ph type="body" idx="1"/>
          </p:nvPr>
        </p:nvSpPr>
        <p:spPr/>
        <p:txBody>
          <a:bodyPr/>
          <a:lstStyle/>
          <a:p>
            <a:r>
              <a:rPr lang="en-GB" dirty="0"/>
              <a:t>It would be worth discussing whether students are surprised by any of these and how they compare.</a:t>
            </a:r>
          </a:p>
          <a:p>
            <a:r>
              <a:rPr lang="en-GB" dirty="0"/>
              <a:t>This session is on trees, so this allows students to compare the CO</a:t>
            </a:r>
            <a:r>
              <a:rPr lang="en-GB" baseline="-25000" dirty="0"/>
              <a:t>2</a:t>
            </a:r>
            <a:r>
              <a:rPr lang="en-GB" dirty="0"/>
              <a:t> stored by a tree with some other more meaningful and imaginable scenarios. One implication is that trees can potentially have a significant impact on the CO</a:t>
            </a:r>
            <a:r>
              <a:rPr lang="en-GB" baseline="-25000" dirty="0"/>
              <a:t>2</a:t>
            </a:r>
            <a:r>
              <a:rPr lang="en-GB" dirty="0"/>
              <a:t> in our atmosphere, but we will find out more about this throughout this lesson.</a:t>
            </a:r>
          </a:p>
          <a:p>
            <a:r>
              <a:rPr lang="en-GB" dirty="0"/>
              <a:t>This potentially sets up a question later in the session about whether it’s okay to fly if the CO</a:t>
            </a:r>
            <a:r>
              <a:rPr lang="en-GB" baseline="-25000" dirty="0"/>
              <a:t>2</a:t>
            </a:r>
            <a:r>
              <a:rPr lang="en-GB" dirty="0"/>
              <a:t> is offset by planting trees.</a:t>
            </a:r>
          </a:p>
          <a:p>
            <a:r>
              <a:rPr lang="en-GB" dirty="0"/>
              <a:t>Answers: UK Household 17.1 tonnes, Driving 1000 miles 0.22 tonnes, Oak tree 7.5 tonnes, Flight London to New York (per passenger) 0.6 tonnes, 1 cow 0.6 tonnes.</a:t>
            </a:r>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7</a:t>
            </a:fld>
            <a:endParaRPr lang="en-US"/>
          </a:p>
        </p:txBody>
      </p:sp>
    </p:spTree>
    <p:extLst>
      <p:ext uri="{BB962C8B-B14F-4D97-AF65-F5344CB8AC3E}">
        <p14:creationId xmlns:p14="http://schemas.microsoft.com/office/powerpoint/2010/main" val="473270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4813" y="862013"/>
            <a:ext cx="4132262" cy="2324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Map image: CIA, Public domain, via Wikimedia Commons</a:t>
            </a:r>
          </a:p>
          <a:p>
            <a:endParaRPr lang="en-GB" dirty="0"/>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8</a:t>
            </a:fld>
            <a:endParaRPr lang="en-US"/>
          </a:p>
        </p:txBody>
      </p:sp>
    </p:spTree>
    <p:extLst>
      <p:ext uri="{BB962C8B-B14F-4D97-AF65-F5344CB8AC3E}">
        <p14:creationId xmlns:p14="http://schemas.microsoft.com/office/powerpoint/2010/main" val="1918451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4813" y="862013"/>
            <a:ext cx="4132262" cy="2324100"/>
          </a:xfrm>
        </p:spPr>
      </p:sp>
      <p:sp>
        <p:nvSpPr>
          <p:cNvPr id="3" name="Notes Placeholder 2"/>
          <p:cNvSpPr>
            <a:spLocks noGrp="1"/>
          </p:cNvSpPr>
          <p:nvPr>
            <p:ph type="body" idx="1"/>
          </p:nvPr>
        </p:nvSpPr>
        <p:spPr/>
        <p:txBody>
          <a:bodyPr/>
          <a:lstStyle/>
          <a:p>
            <a:r>
              <a:rPr lang="en-GB" dirty="0"/>
              <a:t>Map image: CIA, Public domain, via Wikimedia Commons</a:t>
            </a:r>
          </a:p>
          <a:p>
            <a:r>
              <a:rPr lang="en-GB" dirty="0"/>
              <a:t>The TIP box can be edited to include a hint for the method teachers would like to highlight, or removed completely if needed.</a:t>
            </a:r>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9</a:t>
            </a:fld>
            <a:endParaRPr lang="en-US"/>
          </a:p>
        </p:txBody>
      </p:sp>
    </p:spTree>
    <p:extLst>
      <p:ext uri="{BB962C8B-B14F-4D97-AF65-F5344CB8AC3E}">
        <p14:creationId xmlns:p14="http://schemas.microsoft.com/office/powerpoint/2010/main" val="3862865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4813" y="862013"/>
            <a:ext cx="4132262" cy="2324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10</a:t>
            </a:fld>
            <a:endParaRPr lang="en-US"/>
          </a:p>
        </p:txBody>
      </p:sp>
    </p:spTree>
    <p:extLst>
      <p:ext uri="{BB962C8B-B14F-4D97-AF65-F5344CB8AC3E}">
        <p14:creationId xmlns:p14="http://schemas.microsoft.com/office/powerpoint/2010/main" val="11917423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3D6638-3690-49D6-8150-2114B48F05E8}"/>
              </a:ext>
            </a:extLst>
          </p:cNvPr>
          <p:cNvPicPr>
            <a:picLocks noChangeAspect="1"/>
          </p:cNvPicPr>
          <p:nvPr userDrawn="1"/>
        </p:nvPicPr>
        <p:blipFill>
          <a:blip r:embed="rId2"/>
          <a:stretch>
            <a:fillRect/>
          </a:stretch>
        </p:blipFill>
        <p:spPr>
          <a:xfrm>
            <a:off x="0" y="0"/>
            <a:ext cx="12192000" cy="6860032"/>
          </a:xfrm>
          <a:prstGeom prst="rect">
            <a:avLst/>
          </a:prstGeom>
        </p:spPr>
      </p:pic>
      <p:grpSp>
        <p:nvGrpSpPr>
          <p:cNvPr id="5" name="Group 4">
            <a:extLst>
              <a:ext uri="{FF2B5EF4-FFF2-40B4-BE49-F238E27FC236}">
                <a16:creationId xmlns:a16="http://schemas.microsoft.com/office/drawing/2014/main" id="{A9F8F00A-5E5E-4C2F-82E9-657D56E68F93}"/>
              </a:ext>
            </a:extLst>
          </p:cNvPr>
          <p:cNvGrpSpPr/>
          <p:nvPr userDrawn="1"/>
        </p:nvGrpSpPr>
        <p:grpSpPr>
          <a:xfrm>
            <a:off x="623392" y="2529830"/>
            <a:ext cx="2808312" cy="783715"/>
            <a:chOff x="6816080" y="2564904"/>
            <a:chExt cx="3096344" cy="864096"/>
          </a:xfrm>
        </p:grpSpPr>
        <p:sp>
          <p:nvSpPr>
            <p:cNvPr id="6" name="Rectangle 5">
              <a:extLst>
                <a:ext uri="{FF2B5EF4-FFF2-40B4-BE49-F238E27FC236}">
                  <a16:creationId xmlns:a16="http://schemas.microsoft.com/office/drawing/2014/main" id="{EDFE0EC6-DF40-4DC0-9016-1B42DD3E7F41}"/>
                </a:ext>
              </a:extLst>
            </p:cNvPr>
            <p:cNvSpPr/>
            <p:nvPr/>
          </p:nvSpPr>
          <p:spPr bwMode="auto">
            <a:xfrm>
              <a:off x="6816080" y="2564904"/>
              <a:ext cx="3096344" cy="8640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ヒラギノ角ゴ Pro W3" charset="0"/>
              </a:endParaRPr>
            </a:p>
          </p:txBody>
        </p:sp>
        <p:pic>
          <p:nvPicPr>
            <p:cNvPr id="7" name="Picture 1" descr="Mathematics &#10;Education ">
              <a:extLst>
                <a:ext uri="{FF2B5EF4-FFF2-40B4-BE49-F238E27FC236}">
                  <a16:creationId xmlns:a16="http://schemas.microsoft.com/office/drawing/2014/main" id="{E71F6584-373B-4B0F-9509-BB0D2D706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7890" y="2749302"/>
              <a:ext cx="2752725" cy="49530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D703C04D-FCAE-4DA3-B594-1CF468BA96C8}"/>
              </a:ext>
            </a:extLst>
          </p:cNvPr>
          <p:cNvSpPr txBox="1"/>
          <p:nvPr userDrawn="1"/>
        </p:nvSpPr>
        <p:spPr>
          <a:xfrm>
            <a:off x="557600" y="2068165"/>
            <a:ext cx="3129047" cy="461665"/>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in collaboration with:</a:t>
            </a:r>
          </a:p>
        </p:txBody>
      </p:sp>
      <p:sp>
        <p:nvSpPr>
          <p:cNvPr id="14" name="Title 13">
            <a:extLst>
              <a:ext uri="{FF2B5EF4-FFF2-40B4-BE49-F238E27FC236}">
                <a16:creationId xmlns:a16="http://schemas.microsoft.com/office/drawing/2014/main" id="{3F32B938-A345-499C-B137-1491A665EED0}"/>
              </a:ext>
            </a:extLst>
          </p:cNvPr>
          <p:cNvSpPr>
            <a:spLocks noGrp="1"/>
          </p:cNvSpPr>
          <p:nvPr>
            <p:ph type="title"/>
          </p:nvPr>
        </p:nvSpPr>
        <p:spPr>
          <a:xfrm>
            <a:off x="5082686" y="1934869"/>
            <a:ext cx="6376131" cy="1973635"/>
          </a:xfrm>
          <a:prstGeom prst="rect">
            <a:avLst/>
          </a:prstGeom>
        </p:spPr>
        <p:txBody>
          <a:bodyPr>
            <a:noAutofit/>
          </a:bodyPr>
          <a:lstStyle>
            <a:lvl1pPr>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6" name="Text Placeholder 15">
            <a:extLst>
              <a:ext uri="{FF2B5EF4-FFF2-40B4-BE49-F238E27FC236}">
                <a16:creationId xmlns:a16="http://schemas.microsoft.com/office/drawing/2014/main" id="{12E733AF-50AB-4754-8DA6-655CD5F44033}"/>
              </a:ext>
            </a:extLst>
          </p:cNvPr>
          <p:cNvSpPr>
            <a:spLocks noGrp="1"/>
          </p:cNvSpPr>
          <p:nvPr>
            <p:ph type="body" sz="quarter" idx="10" hasCustomPrompt="1"/>
          </p:nvPr>
        </p:nvSpPr>
        <p:spPr>
          <a:xfrm>
            <a:off x="5265613" y="4086486"/>
            <a:ext cx="6010275" cy="865188"/>
          </a:xfrm>
          <a:prstGeom prst="rect">
            <a:avLst/>
          </a:prstGeom>
        </p:spPr>
        <p:txBody>
          <a:bodyPr anchor="ctr"/>
          <a:lstStyle>
            <a:lvl1pPr marL="0" indent="0" algn="ctr">
              <a:buNone/>
              <a:defRPr>
                <a:solidFill>
                  <a:schemeClr val="bg1"/>
                </a:solidFill>
                <a:latin typeface="Arial" panose="020B0604020202020204" pitchFamily="34" charset="0"/>
                <a:cs typeface="Arial" panose="020B0604020202020204" pitchFamily="34" charset="0"/>
              </a:defRPr>
            </a:lvl1pPr>
          </a:lstStyle>
          <a:p>
            <a:pPr lvl="0"/>
            <a:r>
              <a:rPr lang="en-GB" dirty="0"/>
              <a:t>Click to edit subtitle</a:t>
            </a:r>
          </a:p>
        </p:txBody>
      </p:sp>
    </p:spTree>
    <p:extLst>
      <p:ext uri="{BB962C8B-B14F-4D97-AF65-F5344CB8AC3E}">
        <p14:creationId xmlns:p14="http://schemas.microsoft.com/office/powerpoint/2010/main" val="4114874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vert="horz" anchor="b"/>
          <a:lstStyle>
            <a:lvl1pPr algn="l">
              <a:defRPr sz="2000" b="0">
                <a:solidFill>
                  <a:srgbClr val="4D1C74"/>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Picture Placeholder 2"/>
          <p:cNvSpPr>
            <a:spLocks noGrp="1"/>
          </p:cNvSpPr>
          <p:nvPr>
            <p:ph type="pic" idx="1"/>
          </p:nvPr>
        </p:nvSpPr>
        <p:spPr>
          <a:xfrm>
            <a:off x="2389717" y="836712"/>
            <a:ext cx="7315200" cy="3890863"/>
          </a:xfrm>
          <a:prstGeom prst="rect">
            <a:avLst/>
          </a:prstGeom>
        </p:spPr>
        <p:txBody>
          <a:bodyPr vert="horz"/>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vert="horz"/>
          <a:lstStyle>
            <a:lvl1pPr marL="0" indent="0">
              <a:buNone/>
              <a:defRPr sz="1400">
                <a:solidFill>
                  <a:schemeClr val="tx2"/>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3416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lvl1pPr marL="342900" indent="-34290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1pPr>
            <a:lvl2pPr marL="742950" indent="-28575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2pPr>
            <a:lvl3pPr marL="1143000" indent="-22860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3pPr>
            <a:lvl4pPr marL="1600200" indent="-22860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4pPr>
            <a:lvl5pPr marL="2057400" indent="-22860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1"/>
          <p:cNvSpPr>
            <a:spLocks noGrp="1"/>
          </p:cNvSpPr>
          <p:nvPr>
            <p:ph type="title"/>
          </p:nvPr>
        </p:nvSpPr>
        <p:spPr>
          <a:xfrm>
            <a:off x="609600" y="836712"/>
            <a:ext cx="10972800" cy="580926"/>
          </a:xfrm>
          <a:prstGeom prst="rect">
            <a:avLst/>
          </a:prstGeom>
        </p:spPr>
        <p:txBody>
          <a:bodyPr vert="horz"/>
          <a:lstStyle>
            <a:lvl1pPr>
              <a:defRPr>
                <a:solidFill>
                  <a:srgbClr val="4D1C74"/>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4054033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836712"/>
            <a:ext cx="2743200" cy="5289451"/>
          </a:xfrm>
          <a:prstGeom prst="rect">
            <a:avLst/>
          </a:prstGeom>
        </p:spPr>
        <p:txBody>
          <a:bodyPr vert="eaVert"/>
          <a:lstStyle>
            <a:lvl1pPr>
              <a:defRPr>
                <a:solidFill>
                  <a:srgbClr val="4D1C74"/>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Vertical Text Placeholder 2"/>
          <p:cNvSpPr>
            <a:spLocks noGrp="1"/>
          </p:cNvSpPr>
          <p:nvPr>
            <p:ph type="body" orient="vert" idx="1"/>
          </p:nvPr>
        </p:nvSpPr>
        <p:spPr>
          <a:xfrm>
            <a:off x="609600" y="836712"/>
            <a:ext cx="8026400" cy="5289451"/>
          </a:xfrm>
          <a:prstGeom prst="rect">
            <a:avLst/>
          </a:prstGeom>
        </p:spPr>
        <p:txBody>
          <a:bodyPr vert="eaVert"/>
          <a:lstStyle>
            <a:lvl1pPr marL="342900" indent="-34290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rgbClr val="4D1C74"/>
              </a:buClr>
              <a:buFont typeface="Wingdings" panose="05000000000000000000" pitchFamily="2" charset="2"/>
              <a:buChar char="§"/>
              <a:defRPr lang="en-US" sz="2800" dirty="0">
                <a:solidFill>
                  <a:schemeClr val="tx2"/>
                </a:solidFill>
                <a:latin typeface="Arial" panose="020B0604020202020204" pitchFamily="34" charset="0"/>
                <a:ea typeface="+mn-ea"/>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517762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27051" y="1196975"/>
            <a:ext cx="4993216" cy="3240088"/>
          </a:xfrm>
          <a:prstGeom prst="rect">
            <a:avLst/>
          </a:prstGeom>
        </p:spPr>
        <p:txBody>
          <a:bodyPr/>
          <a:lstStyle>
            <a:lvl1pPr marL="0" indent="0">
              <a:buNone/>
              <a:defRPr>
                <a:latin typeface="Arial" panose="020B0604020202020204" pitchFamily="34" charset="0"/>
                <a:cs typeface="Arial" panose="020B0604020202020204" pitchFamily="34" charset="0"/>
              </a:defRPr>
            </a:lvl1pPr>
          </a:lstStyle>
          <a:p>
            <a:endParaRPr lang="en-GB" dirty="0"/>
          </a:p>
        </p:txBody>
      </p:sp>
      <p:sp>
        <p:nvSpPr>
          <p:cNvPr id="9" name="Title 1"/>
          <p:cNvSpPr>
            <a:spLocks noGrp="1"/>
          </p:cNvSpPr>
          <p:nvPr>
            <p:ph type="title"/>
          </p:nvPr>
        </p:nvSpPr>
        <p:spPr>
          <a:xfrm>
            <a:off x="5903979" y="1196975"/>
            <a:ext cx="5692213" cy="580926"/>
          </a:xfrm>
          <a:prstGeom prst="rect">
            <a:avLst/>
          </a:prstGeom>
        </p:spPr>
        <p:txBody>
          <a:bodyPr vert="horz"/>
          <a:lstStyle>
            <a:lvl1pPr algn="l">
              <a:defRPr>
                <a:solidFill>
                  <a:srgbClr val="4D1C74"/>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614196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8028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36712"/>
            <a:ext cx="10972800" cy="580926"/>
          </a:xfrm>
          <a:prstGeom prst="rect">
            <a:avLst/>
          </a:prstGeom>
        </p:spPr>
        <p:txBody>
          <a:bodyPr vert="horz"/>
          <a:lstStyle>
            <a:lvl1pPr>
              <a:defRPr>
                <a:solidFill>
                  <a:srgbClr val="4D1C74"/>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vert="horz"/>
          <a:lstStyle>
            <a:lvl1pPr marL="457200" indent="-45720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1pPr>
            <a:lvl2pPr marL="914400" indent="-45720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2pPr>
            <a:lvl3pPr marL="1257300" indent="-34290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3pPr>
            <a:lvl4pPr marL="1714500" indent="-34290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4pPr>
            <a:lvl5pPr marL="2171700" indent="-34290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16296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vert="horz" anchor="t"/>
          <a:lstStyle>
            <a:lvl1pPr algn="l">
              <a:defRPr sz="4000" b="0" cap="all">
                <a:solidFill>
                  <a:srgbClr val="4D1C74"/>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Text Placeholder 2"/>
          <p:cNvSpPr>
            <a:spLocks noGrp="1"/>
          </p:cNvSpPr>
          <p:nvPr>
            <p:ph type="body" idx="1"/>
          </p:nvPr>
        </p:nvSpPr>
        <p:spPr>
          <a:xfrm>
            <a:off x="963084" y="2906713"/>
            <a:ext cx="10363200" cy="1500187"/>
          </a:xfrm>
          <a:prstGeom prst="rect">
            <a:avLst/>
          </a:prstGeom>
        </p:spPr>
        <p:txBody>
          <a:bodyPr vert="horz" anchor="b"/>
          <a:lstStyle>
            <a:lvl1pPr marL="0" indent="0">
              <a:buNone/>
              <a:defRPr sz="2000">
                <a:solidFill>
                  <a:schemeClr val="tx2"/>
                </a:solidFill>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a:t>Click to edit Master text styles</a:t>
            </a:r>
          </a:p>
        </p:txBody>
      </p:sp>
    </p:spTree>
    <p:extLst>
      <p:ext uri="{BB962C8B-B14F-4D97-AF65-F5344CB8AC3E}">
        <p14:creationId xmlns:p14="http://schemas.microsoft.com/office/powerpoint/2010/main" val="32206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a:prstGeom prst="rect">
            <a:avLst/>
          </a:prstGeom>
        </p:spPr>
        <p:txBody>
          <a:bodyPr vert="horz"/>
          <a:lstStyle>
            <a:lvl1pPr marL="342900" indent="-342900">
              <a:buClr>
                <a:srgbClr val="4D1C74"/>
              </a:buClr>
              <a:buFont typeface="Wingdings" panose="05000000000000000000" pitchFamily="2" charset="2"/>
              <a:buChar char="§"/>
              <a:defRPr sz="2800">
                <a:solidFill>
                  <a:schemeClr val="tx2"/>
                </a:solidFill>
                <a:latin typeface="Arial" panose="020B0604020202020204" pitchFamily="34" charset="0"/>
                <a:cs typeface="Arial" panose="020B0604020202020204" pitchFamily="34" charset="0"/>
              </a:defRPr>
            </a:lvl1pPr>
            <a:lvl2pPr marL="742950" indent="-285750">
              <a:buClr>
                <a:srgbClr val="4D1C74"/>
              </a:buClr>
              <a:buFont typeface="Wingdings" panose="05000000000000000000" pitchFamily="2" charset="2"/>
              <a:buChar char="§"/>
              <a:defRPr sz="2400">
                <a:solidFill>
                  <a:schemeClr val="tx2"/>
                </a:solidFill>
                <a:latin typeface="Arial" panose="020B0604020202020204" pitchFamily="34" charset="0"/>
                <a:cs typeface="Arial" panose="020B0604020202020204" pitchFamily="34" charset="0"/>
              </a:defRPr>
            </a:lvl2pPr>
            <a:lvl3pPr marL="1143000" indent="-228600">
              <a:buClr>
                <a:srgbClr val="4D1C74"/>
              </a:buClr>
              <a:buFont typeface="Wingdings" panose="05000000000000000000" pitchFamily="2" charset="2"/>
              <a:buChar char="§"/>
              <a:defRPr sz="2000">
                <a:solidFill>
                  <a:schemeClr val="tx2"/>
                </a:solidFill>
                <a:latin typeface="Arial" panose="020B0604020202020204" pitchFamily="34" charset="0"/>
                <a:cs typeface="Arial" panose="020B0604020202020204" pitchFamily="34" charset="0"/>
              </a:defRPr>
            </a:lvl3pPr>
            <a:lvl4pPr marL="1600200" indent="-228600">
              <a:buClr>
                <a:srgbClr val="4D1C74"/>
              </a:buClr>
              <a:buFont typeface="Wingdings" panose="05000000000000000000" pitchFamily="2" charset="2"/>
              <a:buChar char="§"/>
              <a:defRPr sz="1800">
                <a:solidFill>
                  <a:schemeClr val="tx2"/>
                </a:solidFill>
                <a:latin typeface="Arial" panose="020B0604020202020204" pitchFamily="34" charset="0"/>
                <a:cs typeface="Arial" panose="020B0604020202020204" pitchFamily="34" charset="0"/>
              </a:defRPr>
            </a:lvl4pPr>
            <a:lvl5pPr marL="2057400" indent="-228600">
              <a:buClr>
                <a:srgbClr val="4D1C74"/>
              </a:buClr>
              <a:buFont typeface="Wingdings" panose="05000000000000000000" pitchFamily="2" charset="2"/>
              <a:buChar char="§"/>
              <a:defRPr sz="1800">
                <a:solidFill>
                  <a:schemeClr val="tx2"/>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6197600" y="1600201"/>
            <a:ext cx="5384800" cy="4525963"/>
          </a:xfrm>
          <a:prstGeom prst="rect">
            <a:avLst/>
          </a:prstGeom>
        </p:spPr>
        <p:txBody>
          <a:bodyPr vert="horz"/>
          <a:lstStyle>
            <a:lvl1pPr marL="342900" indent="-34290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rgbClr val="4D1C74"/>
              </a:buClr>
              <a:buFont typeface="Wingdings" panose="05000000000000000000" pitchFamily="2" charset="2"/>
              <a:buChar char="§"/>
              <a:defRPr lang="en-US" sz="2800" dirty="0">
                <a:solidFill>
                  <a:schemeClr val="tx2"/>
                </a:solidFill>
                <a:latin typeface="Arial" panose="020B0604020202020204" pitchFamily="34" charset="0"/>
                <a:ea typeface="+mn-ea"/>
                <a:cs typeface="Arial" panose="020B0604020202020204" pitchFamily="34" charset="0"/>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1"/>
          <p:cNvSpPr>
            <a:spLocks noGrp="1"/>
          </p:cNvSpPr>
          <p:nvPr>
            <p:ph type="title"/>
          </p:nvPr>
        </p:nvSpPr>
        <p:spPr>
          <a:xfrm>
            <a:off x="609600" y="836712"/>
            <a:ext cx="10972800" cy="580926"/>
          </a:xfrm>
          <a:prstGeom prst="rect">
            <a:avLst/>
          </a:prstGeom>
        </p:spPr>
        <p:txBody>
          <a:bodyPr vert="horz"/>
          <a:lstStyle>
            <a:lvl1pPr>
              <a:defRPr>
                <a:solidFill>
                  <a:srgbClr val="4D1C74"/>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673269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a:prstGeom prst="rect">
            <a:avLst/>
          </a:prstGeom>
        </p:spPr>
        <p:txBody>
          <a:bodyPr vert="horz" anchor="t"/>
          <a:lstStyle>
            <a:lvl1pPr marL="0" indent="0">
              <a:buNone/>
              <a:defRPr sz="2400" b="0">
                <a:solidFill>
                  <a:schemeClr val="tx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vert="horz"/>
          <a:lstStyle>
            <a:lvl1pPr marL="342900" indent="-342900" algn="l" rtl="0" eaLnBrk="0" fontAlgn="base" hangingPunct="0">
              <a:spcBef>
                <a:spcPct val="20000"/>
              </a:spcBef>
              <a:spcAft>
                <a:spcPct val="0"/>
              </a:spcAft>
              <a:buClr>
                <a:srgbClr val="4D1C74"/>
              </a:buClr>
              <a:buFont typeface="Wingdings" panose="05000000000000000000" pitchFamily="2" charset="2"/>
              <a:buChar char="§"/>
              <a:defRPr lang="en-GB" sz="2400" dirty="0" smtClean="0">
                <a:solidFill>
                  <a:schemeClr val="tx2"/>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rgbClr val="4D1C74"/>
              </a:buClr>
              <a:buFont typeface="Wingdings" panose="05000000000000000000" pitchFamily="2" charset="2"/>
              <a:buChar char="§"/>
              <a:defRPr lang="en-GB" sz="2400" dirty="0" smtClean="0">
                <a:solidFill>
                  <a:schemeClr val="tx2"/>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rgbClr val="4D1C74"/>
              </a:buClr>
              <a:buFont typeface="Wingdings" panose="05000000000000000000" pitchFamily="2" charset="2"/>
              <a:buChar char="§"/>
              <a:defRPr lang="en-GB" sz="2400" dirty="0" smtClean="0">
                <a:solidFill>
                  <a:schemeClr val="tx2"/>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rgbClr val="4D1C74"/>
              </a:buClr>
              <a:buFont typeface="Wingdings" panose="05000000000000000000" pitchFamily="2" charset="2"/>
              <a:buChar char="§"/>
              <a:defRPr lang="en-GB" sz="2400" dirty="0" smtClean="0">
                <a:solidFill>
                  <a:schemeClr val="tx2"/>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rgbClr val="4D1C74"/>
              </a:buClr>
              <a:buFont typeface="Wingdings" panose="05000000000000000000" pitchFamily="2" charset="2"/>
              <a:buChar char="§"/>
              <a:defRPr lang="en-US" sz="2400" dirty="0">
                <a:solidFill>
                  <a:schemeClr val="tx2"/>
                </a:solidFill>
                <a:latin typeface="Arial" panose="020B0604020202020204" pitchFamily="34" charset="0"/>
                <a:ea typeface="+mn-ea"/>
                <a:cs typeface="Arial" panose="020B0604020202020204" pitchFamily="34" charset="0"/>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6193368" y="1535113"/>
            <a:ext cx="5389033" cy="639762"/>
          </a:xfrm>
          <a:prstGeom prst="rect">
            <a:avLst/>
          </a:prstGeom>
        </p:spPr>
        <p:txBody>
          <a:bodyPr vert="horz" anchor="t"/>
          <a:lstStyle>
            <a:lvl1pPr marL="0" indent="0">
              <a:buNone/>
              <a:defRPr sz="2400" b="0">
                <a:solidFill>
                  <a:schemeClr val="tx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vert="horz"/>
          <a:lstStyle>
            <a:lvl1pPr marL="342900" indent="-342900" algn="l" rtl="0" eaLnBrk="0" fontAlgn="base" hangingPunct="0">
              <a:spcBef>
                <a:spcPct val="20000"/>
              </a:spcBef>
              <a:spcAft>
                <a:spcPct val="0"/>
              </a:spcAft>
              <a:buClr>
                <a:srgbClr val="4D1C74"/>
              </a:buClr>
              <a:buFont typeface="Wingdings" panose="05000000000000000000" pitchFamily="2" charset="2"/>
              <a:buChar char="§"/>
              <a:defRPr lang="en-GB" sz="2400" dirty="0" smtClean="0">
                <a:solidFill>
                  <a:schemeClr val="tx2"/>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rgbClr val="4D1C74"/>
              </a:buClr>
              <a:buFont typeface="Wingdings" panose="05000000000000000000" pitchFamily="2" charset="2"/>
              <a:buChar char="§"/>
              <a:defRPr lang="en-GB" sz="2400" dirty="0" smtClean="0">
                <a:solidFill>
                  <a:schemeClr val="tx2"/>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rgbClr val="4D1C74"/>
              </a:buClr>
              <a:buFont typeface="Wingdings" panose="05000000000000000000" pitchFamily="2" charset="2"/>
              <a:buChar char="§"/>
              <a:defRPr lang="en-GB" sz="2400" dirty="0" smtClean="0">
                <a:solidFill>
                  <a:schemeClr val="tx2"/>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rgbClr val="4D1C74"/>
              </a:buClr>
              <a:buFont typeface="Wingdings" panose="05000000000000000000" pitchFamily="2" charset="2"/>
              <a:buChar char="§"/>
              <a:defRPr lang="en-GB" sz="2400" dirty="0" smtClean="0">
                <a:solidFill>
                  <a:schemeClr val="tx2"/>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rgbClr val="4D1C74"/>
              </a:buClr>
              <a:buFont typeface="Wingdings" panose="05000000000000000000" pitchFamily="2" charset="2"/>
              <a:buChar char="§"/>
              <a:defRPr lang="en-US" sz="2400" dirty="0">
                <a:solidFill>
                  <a:schemeClr val="tx2"/>
                </a:solidFill>
                <a:latin typeface="Arial" panose="020B0604020202020204" pitchFamily="34" charset="0"/>
                <a:ea typeface="+mn-ea"/>
                <a:cs typeface="Arial" panose="020B0604020202020204" pitchFamily="34" charset="0"/>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1"/>
          <p:cNvSpPr>
            <a:spLocks noGrp="1"/>
          </p:cNvSpPr>
          <p:nvPr>
            <p:ph type="title"/>
          </p:nvPr>
        </p:nvSpPr>
        <p:spPr>
          <a:xfrm>
            <a:off x="609600" y="836712"/>
            <a:ext cx="10972800" cy="580926"/>
          </a:xfrm>
          <a:prstGeom prst="rect">
            <a:avLst/>
          </a:prstGeom>
        </p:spPr>
        <p:txBody>
          <a:bodyPr vert="horz"/>
          <a:lstStyle>
            <a:lvl1pPr>
              <a:defRPr>
                <a:solidFill>
                  <a:srgbClr val="4D1C74"/>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2753548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609600" y="836712"/>
            <a:ext cx="10972800" cy="580926"/>
          </a:xfrm>
          <a:prstGeom prst="rect">
            <a:avLst/>
          </a:prstGeom>
        </p:spPr>
        <p:txBody>
          <a:bodyPr vert="horz"/>
          <a:lstStyle>
            <a:lvl1pPr>
              <a:defRPr>
                <a:solidFill>
                  <a:srgbClr val="4D1C74"/>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695104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836712"/>
            <a:ext cx="4011084" cy="598388"/>
          </a:xfrm>
          <a:prstGeom prst="rect">
            <a:avLst/>
          </a:prstGeom>
        </p:spPr>
        <p:txBody>
          <a:bodyPr vert="horz" anchor="t"/>
          <a:lstStyle>
            <a:lvl1pPr algn="l">
              <a:defRPr sz="2400" b="0">
                <a:solidFill>
                  <a:srgbClr val="4D1C74"/>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p:cNvSpPr>
            <a:spLocks noGrp="1"/>
          </p:cNvSpPr>
          <p:nvPr>
            <p:ph idx="1"/>
          </p:nvPr>
        </p:nvSpPr>
        <p:spPr>
          <a:xfrm>
            <a:off x="4766733" y="836712"/>
            <a:ext cx="6815667" cy="5289451"/>
          </a:xfrm>
          <a:prstGeom prst="rect">
            <a:avLst/>
          </a:prstGeom>
        </p:spPr>
        <p:txBody>
          <a:bodyPr vert="horz"/>
          <a:lstStyle>
            <a:lvl1pPr marL="342900" indent="-34290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rgbClr val="4D1C74"/>
              </a:buClr>
              <a:buFont typeface="Wingdings" panose="05000000000000000000" pitchFamily="2" charset="2"/>
              <a:buChar char="§"/>
              <a:defRPr lang="en-US" sz="2800" dirty="0">
                <a:solidFill>
                  <a:schemeClr val="tx2"/>
                </a:solidFill>
                <a:latin typeface="Arial" panose="020B0604020202020204" pitchFamily="34" charset="0"/>
                <a:ea typeface="+mn-ea"/>
                <a:cs typeface="Arial" panose="020B0604020202020204" pitchFamily="34" charset="0"/>
              </a:defRPr>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609601" y="1435101"/>
            <a:ext cx="4011084" cy="4691063"/>
          </a:xfrm>
          <a:prstGeom prst="rect">
            <a:avLst/>
          </a:prstGeom>
        </p:spPr>
        <p:txBody>
          <a:bodyPr vert="horz"/>
          <a:lstStyle>
            <a:lvl1pPr marL="0" indent="0">
              <a:buNone/>
              <a:defRPr sz="2000">
                <a:solidFill>
                  <a:schemeClr val="tx2"/>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to edit Master text styles</a:t>
            </a:r>
          </a:p>
        </p:txBody>
      </p:sp>
    </p:spTree>
    <p:extLst>
      <p:ext uri="{BB962C8B-B14F-4D97-AF65-F5344CB8AC3E}">
        <p14:creationId xmlns:p14="http://schemas.microsoft.com/office/powerpoint/2010/main" val="1539355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984125-05CA-4BB0-94CA-53A8F221D840}"/>
              </a:ext>
            </a:extLst>
          </p:cNvPr>
          <p:cNvSpPr/>
          <p:nvPr userDrawn="1"/>
        </p:nvSpPr>
        <p:spPr bwMode="auto">
          <a:xfrm>
            <a:off x="-23303" y="609998"/>
            <a:ext cx="648072" cy="6237312"/>
          </a:xfrm>
          <a:prstGeom prst="rect">
            <a:avLst/>
          </a:prstGeom>
          <a:gradFill>
            <a:gsLst>
              <a:gs pos="100000">
                <a:schemeClr val="bg1"/>
              </a:gs>
              <a:gs pos="0">
                <a:srgbClr val="4D1C74"/>
              </a:gs>
            </a:gsLst>
            <a:lin ang="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ヒラギノ角ゴ Pro W3" charset="0"/>
            </a:endParaRPr>
          </a:p>
        </p:txBody>
      </p:sp>
      <p:sp>
        <p:nvSpPr>
          <p:cNvPr id="15" name="Rectangle 14">
            <a:extLst>
              <a:ext uri="{FF2B5EF4-FFF2-40B4-BE49-F238E27FC236}">
                <a16:creationId xmlns:a16="http://schemas.microsoft.com/office/drawing/2014/main" id="{B1A501BF-B2D7-4B30-ACD2-58F9F24423AD}"/>
              </a:ext>
            </a:extLst>
          </p:cNvPr>
          <p:cNvSpPr/>
          <p:nvPr userDrawn="1"/>
        </p:nvSpPr>
        <p:spPr bwMode="auto">
          <a:xfrm>
            <a:off x="11567231" y="609998"/>
            <a:ext cx="648072" cy="6237312"/>
          </a:xfrm>
          <a:prstGeom prst="rect">
            <a:avLst/>
          </a:prstGeom>
          <a:gradFill>
            <a:gsLst>
              <a:gs pos="0">
                <a:schemeClr val="bg1"/>
              </a:gs>
              <a:gs pos="100000">
                <a:srgbClr val="002D61"/>
              </a:gs>
            </a:gsLst>
            <a:lin ang="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ヒラギノ角ゴ Pro W3" charset="0"/>
            </a:endParaRPr>
          </a:p>
        </p:txBody>
      </p:sp>
      <p:pic>
        <p:nvPicPr>
          <p:cNvPr id="5" name="Picture 4" descr="A picture containing chart&#10;&#10;Description automatically generated">
            <a:extLst>
              <a:ext uri="{FF2B5EF4-FFF2-40B4-BE49-F238E27FC236}">
                <a16:creationId xmlns:a16="http://schemas.microsoft.com/office/drawing/2014/main" id="{6F3E97A0-FD38-4673-8C9C-492912CDC3EF}"/>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3028" t="9684" r="4372" b="16499"/>
          <a:stretch/>
        </p:blipFill>
        <p:spPr>
          <a:xfrm>
            <a:off x="10145587" y="86311"/>
            <a:ext cx="2016224" cy="428400"/>
          </a:xfrm>
          <a:prstGeom prst="rect">
            <a:avLst/>
          </a:prstGeom>
        </p:spPr>
      </p:pic>
      <p:pic>
        <p:nvPicPr>
          <p:cNvPr id="6" name="Picture 5" descr="Logo&#10;&#10;Description automatically generated">
            <a:extLst>
              <a:ext uri="{FF2B5EF4-FFF2-40B4-BE49-F238E27FC236}">
                <a16:creationId xmlns:a16="http://schemas.microsoft.com/office/drawing/2014/main" id="{5AD9294C-47D7-4D05-98BB-55D0A557FCC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5692" y="86130"/>
            <a:ext cx="1654233" cy="428581"/>
          </a:xfrm>
          <a:prstGeom prst="rect">
            <a:avLst/>
          </a:prstGeom>
        </p:spPr>
      </p:pic>
      <p:sp>
        <p:nvSpPr>
          <p:cNvPr id="12" name="Rectangle 11">
            <a:extLst>
              <a:ext uri="{FF2B5EF4-FFF2-40B4-BE49-F238E27FC236}">
                <a16:creationId xmlns:a16="http://schemas.microsoft.com/office/drawing/2014/main" id="{0161DD60-D04B-41D6-9BE0-6E05C0532E9C}"/>
              </a:ext>
            </a:extLst>
          </p:cNvPr>
          <p:cNvSpPr/>
          <p:nvPr userDrawn="1"/>
        </p:nvSpPr>
        <p:spPr bwMode="auto">
          <a:xfrm rot="10800000">
            <a:off x="-12340" y="6802505"/>
            <a:ext cx="12216680" cy="55321"/>
          </a:xfrm>
          <a:prstGeom prst="rect">
            <a:avLst/>
          </a:prstGeom>
          <a:gradFill flip="none" rotWithShape="1">
            <a:gsLst>
              <a:gs pos="50000">
                <a:schemeClr val="bg1"/>
              </a:gs>
              <a:gs pos="0">
                <a:srgbClr val="002D61"/>
              </a:gs>
              <a:gs pos="97000">
                <a:srgbClr val="4D1C74"/>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ヒラギノ角ゴ Pro W3" charset="0"/>
            </a:endParaRPr>
          </a:p>
        </p:txBody>
      </p:sp>
      <p:sp>
        <p:nvSpPr>
          <p:cNvPr id="13" name="Rectangle 12">
            <a:extLst>
              <a:ext uri="{FF2B5EF4-FFF2-40B4-BE49-F238E27FC236}">
                <a16:creationId xmlns:a16="http://schemas.microsoft.com/office/drawing/2014/main" id="{DAE8D341-A4D5-4C6A-AFC4-55BCA8F7E681}"/>
              </a:ext>
            </a:extLst>
          </p:cNvPr>
          <p:cNvSpPr/>
          <p:nvPr userDrawn="1"/>
        </p:nvSpPr>
        <p:spPr bwMode="auto">
          <a:xfrm rot="10800000">
            <a:off x="-6170" y="599481"/>
            <a:ext cx="12216680" cy="55321"/>
          </a:xfrm>
          <a:prstGeom prst="rect">
            <a:avLst/>
          </a:prstGeom>
          <a:gradFill flip="none" rotWithShape="1">
            <a:gsLst>
              <a:gs pos="50000">
                <a:schemeClr val="bg1"/>
              </a:gs>
              <a:gs pos="0">
                <a:srgbClr val="002D61"/>
              </a:gs>
              <a:gs pos="97000">
                <a:srgbClr val="4D1C74"/>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ヒラギノ角ゴ Pro W3" charset="0"/>
            </a:endParaRPr>
          </a:p>
        </p:txBody>
      </p:sp>
      <p:sp>
        <p:nvSpPr>
          <p:cNvPr id="9" name="Title Placeholder 8">
            <a:extLst>
              <a:ext uri="{FF2B5EF4-FFF2-40B4-BE49-F238E27FC236}">
                <a16:creationId xmlns:a16="http://schemas.microsoft.com/office/drawing/2014/main" id="{25603C9B-7046-4CAA-8745-5C3CD11AA5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Tree>
  </p:cSld>
  <p:clrMap bg1="lt1" tx1="dk1" bg2="lt2" tx2="dk2" accent1="accent1" accent2="accent2" accent3="accent3" accent4="accent4" accent5="accent5" accent6="accent6" hlink="hlink" folHlink="folHlink"/>
  <p:sldLayoutIdLst>
    <p:sldLayoutId id="2147483731" r:id="rId1"/>
    <p:sldLayoutId id="2147483726" r:id="rId2"/>
    <p:sldLayoutId id="2147483732" r:id="rId3"/>
    <p:sldLayoutId id="2147483721" r:id="rId4"/>
    <p:sldLayoutId id="2147483722" r:id="rId5"/>
    <p:sldLayoutId id="2147483723" r:id="rId6"/>
    <p:sldLayoutId id="2147483724" r:id="rId7"/>
    <p:sldLayoutId id="2147483725" r:id="rId8"/>
    <p:sldLayoutId id="2147483727" r:id="rId9"/>
    <p:sldLayoutId id="2147483728" r:id="rId10"/>
    <p:sldLayoutId id="2147483729" r:id="rId11"/>
    <p:sldLayoutId id="214748373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ea typeface="ヒラギノ角ゴ Pro W3" charset="0"/>
        </a:defRPr>
      </a:lvl2pPr>
      <a:lvl3pPr algn="ctr" rtl="0" eaLnBrk="0" fontAlgn="base" hangingPunct="0">
        <a:spcBef>
          <a:spcPct val="0"/>
        </a:spcBef>
        <a:spcAft>
          <a:spcPct val="0"/>
        </a:spcAft>
        <a:defRPr sz="4400">
          <a:solidFill>
            <a:schemeClr val="tx2"/>
          </a:solidFill>
          <a:latin typeface="Times" charset="0"/>
          <a:ea typeface="ヒラギノ角ゴ Pro W3" charset="0"/>
        </a:defRPr>
      </a:lvl3pPr>
      <a:lvl4pPr algn="ctr" rtl="0" eaLnBrk="0" fontAlgn="base" hangingPunct="0">
        <a:spcBef>
          <a:spcPct val="0"/>
        </a:spcBef>
        <a:spcAft>
          <a:spcPct val="0"/>
        </a:spcAft>
        <a:defRPr sz="4400">
          <a:solidFill>
            <a:schemeClr val="tx2"/>
          </a:solidFill>
          <a:latin typeface="Times" charset="0"/>
          <a:ea typeface="ヒラギノ角ゴ Pro W3" charset="0"/>
        </a:defRPr>
      </a:lvl4pPr>
      <a:lvl5pPr algn="ctr" rtl="0" eaLnBrk="0" fontAlgn="base" hangingPunct="0">
        <a:spcBef>
          <a:spcPct val="0"/>
        </a:spcBef>
        <a:spcAft>
          <a:spcPct val="0"/>
        </a:spcAft>
        <a:defRPr sz="4400">
          <a:solidFill>
            <a:schemeClr val="tx2"/>
          </a:solidFill>
          <a:latin typeface="Times" charset="0"/>
          <a:ea typeface="ヒラギノ角ゴ Pro W3" charset="0"/>
        </a:defRPr>
      </a:lvl5pPr>
      <a:lvl6pPr marL="457200" algn="ctr" rtl="0" fontAlgn="base">
        <a:spcBef>
          <a:spcPct val="0"/>
        </a:spcBef>
        <a:spcAft>
          <a:spcPct val="0"/>
        </a:spcAft>
        <a:defRPr sz="4400">
          <a:solidFill>
            <a:schemeClr val="tx2"/>
          </a:solidFill>
          <a:latin typeface="Times" charset="0"/>
          <a:ea typeface="ヒラギノ角ゴ Pro W3" charset="0"/>
        </a:defRPr>
      </a:lvl6pPr>
      <a:lvl7pPr marL="914400" algn="ctr" rtl="0" fontAlgn="base">
        <a:spcBef>
          <a:spcPct val="0"/>
        </a:spcBef>
        <a:spcAft>
          <a:spcPct val="0"/>
        </a:spcAft>
        <a:defRPr sz="4400">
          <a:solidFill>
            <a:schemeClr val="tx2"/>
          </a:solidFill>
          <a:latin typeface="Times" charset="0"/>
          <a:ea typeface="ヒラギノ角ゴ Pro W3" charset="0"/>
        </a:defRPr>
      </a:lvl7pPr>
      <a:lvl8pPr marL="1371600" algn="ctr" rtl="0" fontAlgn="base">
        <a:spcBef>
          <a:spcPct val="0"/>
        </a:spcBef>
        <a:spcAft>
          <a:spcPct val="0"/>
        </a:spcAft>
        <a:defRPr sz="4400">
          <a:solidFill>
            <a:schemeClr val="tx2"/>
          </a:solidFill>
          <a:latin typeface="Times" charset="0"/>
          <a:ea typeface="ヒラギノ角ゴ Pro W3" charset="0"/>
        </a:defRPr>
      </a:lvl8pPr>
      <a:lvl9pPr marL="1828800" algn="ctr" rtl="0" fontAlgn="base">
        <a:spcBef>
          <a:spcPct val="0"/>
        </a:spcBef>
        <a:spcAft>
          <a:spcPct val="0"/>
        </a:spcAft>
        <a:defRPr sz="4400">
          <a:solidFill>
            <a:schemeClr val="tx2"/>
          </a:solidFill>
          <a:latin typeface="Times" charset="0"/>
          <a:ea typeface="ヒラギノ角ゴ Pro W3" charset="0"/>
        </a:defRPr>
      </a:lvl9pPr>
    </p:titleStyle>
    <p:bodyStyle>
      <a:lvl1pPr marL="342900" indent="-342900" algn="l" rtl="0" eaLnBrk="0" fontAlgn="base" hangingPunct="0">
        <a:spcBef>
          <a:spcPct val="20000"/>
        </a:spcBef>
        <a:spcAft>
          <a:spcPct val="0"/>
        </a:spcAft>
        <a:buChar char="•"/>
        <a:defRPr sz="2800">
          <a:solidFill>
            <a:srgbClr val="002350"/>
          </a:solidFill>
          <a:latin typeface="+mn-lt"/>
          <a:ea typeface="+mn-ea"/>
          <a:cs typeface="+mn-cs"/>
        </a:defRPr>
      </a:lvl1pPr>
      <a:lvl2pPr marL="742950" indent="-285750" algn="l" rtl="0" eaLnBrk="0" fontAlgn="base" hangingPunct="0">
        <a:spcBef>
          <a:spcPct val="20000"/>
        </a:spcBef>
        <a:spcAft>
          <a:spcPct val="0"/>
        </a:spcAft>
        <a:buChar char="–"/>
        <a:defRPr sz="2800">
          <a:solidFill>
            <a:srgbClr val="002350"/>
          </a:solidFill>
          <a:latin typeface="+mn-lt"/>
          <a:ea typeface="+mn-ea"/>
        </a:defRPr>
      </a:lvl2pPr>
      <a:lvl3pPr marL="1143000" indent="-228600" algn="l" rtl="0" eaLnBrk="0" fontAlgn="base" hangingPunct="0">
        <a:spcBef>
          <a:spcPct val="20000"/>
        </a:spcBef>
        <a:spcAft>
          <a:spcPct val="0"/>
        </a:spcAft>
        <a:buChar char="•"/>
        <a:defRPr sz="2400">
          <a:solidFill>
            <a:srgbClr val="002350"/>
          </a:solidFill>
          <a:latin typeface="+mn-lt"/>
          <a:ea typeface="+mn-ea"/>
        </a:defRPr>
      </a:lvl3pPr>
      <a:lvl4pPr marL="1600200" indent="-228600" algn="l" rtl="0" eaLnBrk="0" fontAlgn="base" hangingPunct="0">
        <a:spcBef>
          <a:spcPct val="20000"/>
        </a:spcBef>
        <a:spcAft>
          <a:spcPct val="0"/>
        </a:spcAft>
        <a:buChar char="–"/>
        <a:defRPr sz="2000">
          <a:solidFill>
            <a:srgbClr val="002350"/>
          </a:solidFill>
          <a:latin typeface="+mn-lt"/>
          <a:ea typeface="+mn-ea"/>
        </a:defRPr>
      </a:lvl4pPr>
      <a:lvl5pPr marL="2057400" indent="-228600" algn="l" rtl="0" eaLnBrk="0" fontAlgn="base" hangingPunct="0">
        <a:spcBef>
          <a:spcPct val="20000"/>
        </a:spcBef>
        <a:spcAft>
          <a:spcPct val="0"/>
        </a:spcAft>
        <a:buChar char="»"/>
        <a:defRPr sz="2000">
          <a:solidFill>
            <a:srgbClr val="002350"/>
          </a:solidFill>
          <a:latin typeface="+mn-lt"/>
          <a:ea typeface="+mn-ea"/>
        </a:defRPr>
      </a:lvl5pPr>
      <a:lvl6pPr marL="2514600" indent="-228600" algn="l" rtl="0" fontAlgn="base">
        <a:spcBef>
          <a:spcPct val="20000"/>
        </a:spcBef>
        <a:spcAft>
          <a:spcPct val="0"/>
        </a:spcAft>
        <a:buChar char="»"/>
        <a:defRPr sz="2000">
          <a:solidFill>
            <a:srgbClr val="002350"/>
          </a:solidFill>
          <a:latin typeface="+mn-lt"/>
          <a:ea typeface="+mn-ea"/>
        </a:defRPr>
      </a:lvl6pPr>
      <a:lvl7pPr marL="2971800" indent="-228600" algn="l" rtl="0" fontAlgn="base">
        <a:spcBef>
          <a:spcPct val="20000"/>
        </a:spcBef>
        <a:spcAft>
          <a:spcPct val="0"/>
        </a:spcAft>
        <a:buChar char="»"/>
        <a:defRPr sz="2000">
          <a:solidFill>
            <a:srgbClr val="002350"/>
          </a:solidFill>
          <a:latin typeface="+mn-lt"/>
          <a:ea typeface="+mn-ea"/>
        </a:defRPr>
      </a:lvl7pPr>
      <a:lvl8pPr marL="3429000" indent="-228600" algn="l" rtl="0" fontAlgn="base">
        <a:spcBef>
          <a:spcPct val="20000"/>
        </a:spcBef>
        <a:spcAft>
          <a:spcPct val="0"/>
        </a:spcAft>
        <a:buChar char="»"/>
        <a:defRPr sz="2000">
          <a:solidFill>
            <a:srgbClr val="002350"/>
          </a:solidFill>
          <a:latin typeface="+mn-lt"/>
          <a:ea typeface="+mn-ea"/>
        </a:defRPr>
      </a:lvl8pPr>
      <a:lvl9pPr marL="3886200" indent="-228600" algn="l" rtl="0" fontAlgn="base">
        <a:spcBef>
          <a:spcPct val="20000"/>
        </a:spcBef>
        <a:spcAft>
          <a:spcPct val="0"/>
        </a:spcAft>
        <a:buChar char="»"/>
        <a:defRPr sz="2000">
          <a:solidFill>
            <a:srgbClr val="00235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Q0xUXo2zEY"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9.jpg"/><Relationship Id="rId7"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1.jpg"/></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3.jpg"/><Relationship Id="rId4" Type="http://schemas.openxmlformats.org/officeDocument/2006/relationships/image" Target="../media/image21.jpg"/></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3.jpg"/><Relationship Id="rId4" Type="http://schemas.openxmlformats.org/officeDocument/2006/relationships/image" Target="../media/image21.jpg"/></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hyperlink" Target="https://www.desmos.com/calculator/rci87lp05w" TargetMode="External"/><Relationship Id="rId5" Type="http://schemas.openxmlformats.org/officeDocument/2006/relationships/image" Target="../media/image23.jpg"/><Relationship Id="rId4" Type="http://schemas.openxmlformats.org/officeDocument/2006/relationships/image" Target="../media/image21.jpg"/></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23.jpg"/><Relationship Id="rId4" Type="http://schemas.openxmlformats.org/officeDocument/2006/relationships/image" Target="../media/image21.jpg"/></Relationships>
</file>

<file path=ppt/slides/_rels/slide28.xml.rels><?xml version="1.0" encoding="UTF-8" standalone="yes"?>
<Relationships xmlns="http://schemas.openxmlformats.org/package/2006/relationships"><Relationship Id="rId3" Type="http://schemas.openxmlformats.org/officeDocument/2006/relationships/hyperlink" Target="https://www.ted.com/talks/kristen_bell_giant_ant_what_is_net_zero#t-40608"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hemeOverride" Target="../theme/themeOverride1.xml"/><Relationship Id="rId6" Type="http://schemas.openxmlformats.org/officeDocument/2006/relationships/image" Target="../media/image6.png"/><Relationship Id="rId5" Type="http://schemas.openxmlformats.org/officeDocument/2006/relationships/hyperlink" Target="https://www.nationaltrust.org.uk/features/plant-a-tree?campid=PPC_Central_Fundraising_Google_AWPlantATreeBrand&amp;gclid=CjwKCAjwt8uGBhBAEiwAayu_9dTrOUs0sRQHkYSBi_QN-4ZZBF3UhNA7M7NH5y36N6kOcLt-uD9EbhoCpt0QAvD_BwE&amp;gclsrc=aw.ds" TargetMode="External"/><Relationship Id="rId4" Type="http://schemas.openxmlformats.org/officeDocument/2006/relationships/hyperlink" Target="https://www.woodlandtrust.org.uk/press-centre/2020/10/50-million-trees-to-tackle-climate-chang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3.jp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125F60-7C74-430F-983B-430265903269}"/>
              </a:ext>
            </a:extLst>
          </p:cNvPr>
          <p:cNvSpPr>
            <a:spLocks noGrp="1"/>
          </p:cNvSpPr>
          <p:nvPr>
            <p:ph type="title"/>
          </p:nvPr>
        </p:nvSpPr>
        <p:spPr>
          <a:xfrm>
            <a:off x="5082686" y="1934869"/>
            <a:ext cx="6485922" cy="1973635"/>
          </a:xfrm>
        </p:spPr>
        <p:txBody>
          <a:bodyPr/>
          <a:lstStyle/>
          <a:p>
            <a:r>
              <a:rPr lang="en-GB" dirty="0"/>
              <a:t>Trees for Net Zero</a:t>
            </a:r>
          </a:p>
        </p:txBody>
      </p:sp>
      <p:sp>
        <p:nvSpPr>
          <p:cNvPr id="7" name="Text Placeholder 6">
            <a:extLst>
              <a:ext uri="{FF2B5EF4-FFF2-40B4-BE49-F238E27FC236}">
                <a16:creationId xmlns:a16="http://schemas.microsoft.com/office/drawing/2014/main" id="{38916A31-00CF-4F31-8549-FDF9D2BBD223}"/>
              </a:ext>
            </a:extLst>
          </p:cNvPr>
          <p:cNvSpPr>
            <a:spLocks noGrp="1"/>
          </p:cNvSpPr>
          <p:nvPr>
            <p:ph type="body" sz="quarter" idx="10"/>
          </p:nvPr>
        </p:nvSpPr>
        <p:spPr/>
        <p:txBody>
          <a:bodyPr/>
          <a:lstStyle/>
          <a:p>
            <a:r>
              <a:rPr lang="en-GB" dirty="0"/>
              <a:t>Scotland’s </a:t>
            </a:r>
            <a:r>
              <a:rPr lang="en-GB"/>
              <a:t>Curriculum Third Level  </a:t>
            </a:r>
            <a:r>
              <a:rPr lang="en-GB" dirty="0"/>
              <a:t>Maths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a:xfrm>
            <a:off x="3879168" y="980728"/>
            <a:ext cx="4577680" cy="580926"/>
          </a:xfrm>
        </p:spPr>
        <p:txBody>
          <a:bodyPr>
            <a:normAutofit fontScale="90000"/>
          </a:bodyPr>
          <a:lstStyle/>
          <a:p>
            <a:r>
              <a:rPr lang="en-GB" dirty="0"/>
              <a:t>Complete the table</a:t>
            </a:r>
          </a:p>
        </p:txBody>
      </p:sp>
      <p:graphicFrame>
        <p:nvGraphicFramePr>
          <p:cNvPr id="6" name="Table 8">
            <a:extLst>
              <a:ext uri="{FF2B5EF4-FFF2-40B4-BE49-F238E27FC236}">
                <a16:creationId xmlns:a16="http://schemas.microsoft.com/office/drawing/2014/main" id="{4759C645-1086-4594-AC19-AACB73D6E47D}"/>
              </a:ext>
            </a:extLst>
          </p:cNvPr>
          <p:cNvGraphicFramePr>
            <a:graphicFrameLocks noGrp="1"/>
          </p:cNvGraphicFramePr>
          <p:nvPr>
            <p:extLst>
              <p:ext uri="{D42A27DB-BD31-4B8C-83A1-F6EECF244321}">
                <p14:modId xmlns:p14="http://schemas.microsoft.com/office/powerpoint/2010/main" val="2340204458"/>
              </p:ext>
            </p:extLst>
          </p:nvPr>
        </p:nvGraphicFramePr>
        <p:xfrm>
          <a:off x="1127448" y="1988840"/>
          <a:ext cx="10081120" cy="3735313"/>
        </p:xfrm>
        <a:graphic>
          <a:graphicData uri="http://schemas.openxmlformats.org/drawingml/2006/table">
            <a:tbl>
              <a:tblPr firstRow="1" bandRow="1">
                <a:tableStyleId>{93296810-A885-4BE3-A3E7-6D5BEEA58F35}</a:tableStyleId>
              </a:tblPr>
              <a:tblGrid>
                <a:gridCol w="2016224">
                  <a:extLst>
                    <a:ext uri="{9D8B030D-6E8A-4147-A177-3AD203B41FA5}">
                      <a16:colId xmlns:a16="http://schemas.microsoft.com/office/drawing/2014/main" val="2701292921"/>
                    </a:ext>
                  </a:extLst>
                </a:gridCol>
                <a:gridCol w="2016224">
                  <a:extLst>
                    <a:ext uri="{9D8B030D-6E8A-4147-A177-3AD203B41FA5}">
                      <a16:colId xmlns:a16="http://schemas.microsoft.com/office/drawing/2014/main" val="1624201205"/>
                    </a:ext>
                  </a:extLst>
                </a:gridCol>
                <a:gridCol w="2016224">
                  <a:extLst>
                    <a:ext uri="{9D8B030D-6E8A-4147-A177-3AD203B41FA5}">
                      <a16:colId xmlns:a16="http://schemas.microsoft.com/office/drawing/2014/main" val="864861938"/>
                    </a:ext>
                  </a:extLst>
                </a:gridCol>
                <a:gridCol w="2016224">
                  <a:extLst>
                    <a:ext uri="{9D8B030D-6E8A-4147-A177-3AD203B41FA5}">
                      <a16:colId xmlns:a16="http://schemas.microsoft.com/office/drawing/2014/main" val="3876674269"/>
                    </a:ext>
                  </a:extLst>
                </a:gridCol>
                <a:gridCol w="2016224">
                  <a:extLst>
                    <a:ext uri="{9D8B030D-6E8A-4147-A177-3AD203B41FA5}">
                      <a16:colId xmlns:a16="http://schemas.microsoft.com/office/drawing/2014/main" val="852420806"/>
                    </a:ext>
                  </a:extLst>
                </a:gridCol>
              </a:tblGrid>
              <a:tr h="1224433">
                <a:tc>
                  <a:txBody>
                    <a:bodyPr/>
                    <a:lstStyle/>
                    <a:p>
                      <a:endParaRPr lang="en-GB" dirty="0">
                        <a:latin typeface="Arial" panose="020B0604020202020204" pitchFamily="34" charset="0"/>
                        <a:cs typeface="Arial" panose="020B0604020202020204" pitchFamily="34" charset="0"/>
                      </a:endParaRPr>
                    </a:p>
                  </a:txBody>
                  <a:tcPr/>
                </a:tc>
                <a:tc>
                  <a:txBody>
                    <a:bodyPr/>
                    <a:lstStyle/>
                    <a:p>
                      <a:pPr algn="ctr"/>
                      <a:r>
                        <a:rPr lang="en-GB" dirty="0">
                          <a:latin typeface="Arial" panose="020B0604020202020204" pitchFamily="34" charset="0"/>
                          <a:cs typeface="Arial" panose="020B0604020202020204" pitchFamily="34" charset="0"/>
                        </a:rPr>
                        <a:t>Area (km</a:t>
                      </a:r>
                      <a:r>
                        <a:rPr lang="en-GB" baseline="30000" dirty="0">
                          <a:latin typeface="Arial" panose="020B0604020202020204" pitchFamily="34" charset="0"/>
                          <a:cs typeface="Arial" panose="020B0604020202020204" pitchFamily="34" charset="0"/>
                        </a:rPr>
                        <a:t>2</a:t>
                      </a:r>
                      <a:r>
                        <a:rPr lang="en-GB" dirty="0">
                          <a:latin typeface="Arial" panose="020B0604020202020204" pitchFamily="34" charset="0"/>
                          <a:cs typeface="Arial" panose="020B0604020202020204" pitchFamily="34" charset="0"/>
                        </a:rPr>
                        <a:t>)</a:t>
                      </a:r>
                    </a:p>
                  </a:txBody>
                  <a:tcPr anchor="ctr"/>
                </a:tc>
                <a:tc>
                  <a:txBody>
                    <a:bodyPr/>
                    <a:lstStyle/>
                    <a:p>
                      <a:pPr algn="ctr"/>
                      <a:r>
                        <a:rPr lang="en-GB" dirty="0">
                          <a:latin typeface="Arial" panose="020B0604020202020204" pitchFamily="34" charset="0"/>
                          <a:cs typeface="Arial" panose="020B0604020202020204" pitchFamily="34" charset="0"/>
                        </a:rPr>
                        <a:t>Area rounded to 2 significant figures</a:t>
                      </a:r>
                    </a:p>
                  </a:txBody>
                  <a:tcPr anchor="ctr"/>
                </a:tc>
                <a:tc>
                  <a:txBody>
                    <a:bodyPr/>
                    <a:lstStyle/>
                    <a:p>
                      <a:pPr algn="ctr"/>
                      <a:r>
                        <a:rPr lang="en-GB" dirty="0">
                          <a:latin typeface="Arial" panose="020B0604020202020204" pitchFamily="34" charset="0"/>
                          <a:cs typeface="Arial" panose="020B0604020202020204" pitchFamily="34" charset="0"/>
                        </a:rPr>
                        <a:t>% of woodland</a:t>
                      </a:r>
                    </a:p>
                  </a:txBody>
                  <a:tcPr anchor="ctr"/>
                </a:tc>
                <a:tc>
                  <a:txBody>
                    <a:bodyPr/>
                    <a:lstStyle/>
                    <a:p>
                      <a:pPr algn="ctr"/>
                      <a:r>
                        <a:rPr lang="en-GB" dirty="0">
                          <a:latin typeface="Arial" panose="020B0604020202020204" pitchFamily="34" charset="0"/>
                          <a:cs typeface="Arial" panose="020B0604020202020204" pitchFamily="34" charset="0"/>
                        </a:rPr>
                        <a:t>Approximate area of woodland</a:t>
                      </a:r>
                    </a:p>
                  </a:txBody>
                  <a:tcPr anchor="ctr"/>
                </a:tc>
                <a:extLst>
                  <a:ext uri="{0D108BD9-81ED-4DB2-BD59-A6C34878D82A}">
                    <a16:rowId xmlns:a16="http://schemas.microsoft.com/office/drawing/2014/main" val="3014711364"/>
                  </a:ext>
                </a:extLst>
              </a:tr>
              <a:tr h="502176">
                <a:tc>
                  <a:txBody>
                    <a:bodyPr/>
                    <a:lstStyle/>
                    <a:p>
                      <a:r>
                        <a:rPr lang="en-GB" dirty="0">
                          <a:latin typeface="Arial" panose="020B0604020202020204" pitchFamily="34" charset="0"/>
                          <a:cs typeface="Arial" panose="020B0604020202020204" pitchFamily="34" charset="0"/>
                        </a:rPr>
                        <a:t>United Kingdom</a:t>
                      </a:r>
                    </a:p>
                  </a:txBody>
                  <a:tcPr anchor="ctr"/>
                </a:tc>
                <a:tc>
                  <a:txBody>
                    <a:bodyPr/>
                    <a:lstStyle/>
                    <a:p>
                      <a:pPr algn="ctr"/>
                      <a:r>
                        <a:rPr lang="en-GB" sz="2400" dirty="0">
                          <a:latin typeface="Arial" panose="020B0604020202020204" pitchFamily="34" charset="0"/>
                          <a:cs typeface="Arial" panose="020B0604020202020204" pitchFamily="34" charset="0"/>
                        </a:rPr>
                        <a:t>242,495</a:t>
                      </a:r>
                    </a:p>
                  </a:txBody>
                  <a:tcPr anchor="ctr"/>
                </a:tc>
                <a:tc>
                  <a:txBody>
                    <a:bodyPr/>
                    <a:lstStyle/>
                    <a:p>
                      <a:pPr algn="ctr"/>
                      <a:r>
                        <a:rPr lang="en-GB" sz="2400" dirty="0">
                          <a:latin typeface="Arial" panose="020B0604020202020204" pitchFamily="34" charset="0"/>
                          <a:cs typeface="Arial" panose="020B0604020202020204" pitchFamily="34" charset="0"/>
                        </a:rPr>
                        <a:t>240,000</a:t>
                      </a:r>
                    </a:p>
                  </a:txBody>
                  <a:tcPr anchor="ctr"/>
                </a:tc>
                <a:tc>
                  <a:txBody>
                    <a:bodyPr/>
                    <a:lstStyle/>
                    <a:p>
                      <a:pPr algn="ctr"/>
                      <a:r>
                        <a:rPr lang="en-GB" sz="2400" dirty="0">
                          <a:latin typeface="Arial" panose="020B0604020202020204" pitchFamily="34" charset="0"/>
                          <a:cs typeface="Arial" panose="020B0604020202020204" pitchFamily="34" charset="0"/>
                        </a:rPr>
                        <a:t>13%</a:t>
                      </a:r>
                    </a:p>
                  </a:txBody>
                  <a:tcPr anchor="ctr"/>
                </a:tc>
                <a:tc>
                  <a:txBody>
                    <a:bodyPr/>
                    <a:lstStyle/>
                    <a:p>
                      <a:pPr algn="ctr"/>
                      <a:r>
                        <a:rPr lang="en-GB" sz="2400" dirty="0">
                          <a:latin typeface="Arial" panose="020B0604020202020204" pitchFamily="34" charset="0"/>
                          <a:cs typeface="Arial" panose="020B0604020202020204" pitchFamily="34" charset="0"/>
                        </a:rPr>
                        <a:t>31,200</a:t>
                      </a:r>
                    </a:p>
                  </a:txBody>
                  <a:tcPr anchor="ctr"/>
                </a:tc>
                <a:extLst>
                  <a:ext uri="{0D108BD9-81ED-4DB2-BD59-A6C34878D82A}">
                    <a16:rowId xmlns:a16="http://schemas.microsoft.com/office/drawing/2014/main" val="3800773991"/>
                  </a:ext>
                </a:extLst>
              </a:tr>
              <a:tr h="502176">
                <a:tc>
                  <a:txBody>
                    <a:bodyPr/>
                    <a:lstStyle/>
                    <a:p>
                      <a:r>
                        <a:rPr lang="en-GB" dirty="0">
                          <a:latin typeface="Arial" panose="020B0604020202020204" pitchFamily="34" charset="0"/>
                          <a:cs typeface="Arial" panose="020B0604020202020204" pitchFamily="34" charset="0"/>
                        </a:rPr>
                        <a:t>England</a:t>
                      </a:r>
                    </a:p>
                  </a:txBody>
                  <a:tcPr anchor="ctr"/>
                </a:tc>
                <a:tc>
                  <a:txBody>
                    <a:bodyPr/>
                    <a:lstStyle/>
                    <a:p>
                      <a:pPr algn="ctr"/>
                      <a:r>
                        <a:rPr lang="en-GB" sz="2400" dirty="0">
                          <a:latin typeface="Arial" panose="020B0604020202020204" pitchFamily="34" charset="0"/>
                          <a:cs typeface="Arial" panose="020B0604020202020204" pitchFamily="34" charset="0"/>
                        </a:rPr>
                        <a:t>130,279</a:t>
                      </a:r>
                    </a:p>
                  </a:txBody>
                  <a:tcPr anchor="ctr"/>
                </a:tc>
                <a:tc>
                  <a:txBody>
                    <a:bodyPr/>
                    <a:lstStyle/>
                    <a:p>
                      <a:pPr algn="ctr"/>
                      <a:endParaRPr lang="en-GB" sz="2400">
                        <a:latin typeface="Arial" panose="020B0604020202020204" pitchFamily="34" charset="0"/>
                        <a:cs typeface="Arial" panose="020B0604020202020204" pitchFamily="34" charset="0"/>
                      </a:endParaRPr>
                    </a:p>
                  </a:txBody>
                  <a:tcPr anchor="ctr"/>
                </a:tc>
                <a:tc>
                  <a:txBody>
                    <a:bodyPr/>
                    <a:lstStyle/>
                    <a:p>
                      <a:pPr algn="ctr"/>
                      <a:r>
                        <a:rPr lang="en-GB" sz="2400" dirty="0">
                          <a:latin typeface="Arial" panose="020B0604020202020204" pitchFamily="34" charset="0"/>
                          <a:cs typeface="Arial" panose="020B0604020202020204" pitchFamily="34" charset="0"/>
                        </a:rPr>
                        <a:t>10%</a:t>
                      </a:r>
                    </a:p>
                  </a:txBody>
                  <a:tcPr anchor="ctr"/>
                </a:tc>
                <a:tc>
                  <a:txBody>
                    <a:bodyPr/>
                    <a:lstStyle/>
                    <a:p>
                      <a:pPr algn="ctr"/>
                      <a:endParaRPr lang="en-GB" sz="24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90944999"/>
                  </a:ext>
                </a:extLst>
              </a:tr>
              <a:tr h="502176">
                <a:tc>
                  <a:txBody>
                    <a:bodyPr/>
                    <a:lstStyle/>
                    <a:p>
                      <a:r>
                        <a:rPr lang="en-GB" dirty="0">
                          <a:latin typeface="Arial" panose="020B0604020202020204" pitchFamily="34" charset="0"/>
                          <a:cs typeface="Arial" panose="020B0604020202020204" pitchFamily="34" charset="0"/>
                        </a:rPr>
                        <a:t>Wales</a:t>
                      </a:r>
                    </a:p>
                  </a:txBody>
                  <a:tcPr anchor="ctr"/>
                </a:tc>
                <a:tc>
                  <a:txBody>
                    <a:bodyPr/>
                    <a:lstStyle/>
                    <a:p>
                      <a:pPr algn="ctr"/>
                      <a:r>
                        <a:rPr lang="en-GB" sz="2400" dirty="0">
                          <a:latin typeface="Arial" panose="020B0604020202020204" pitchFamily="34" charset="0"/>
                          <a:cs typeface="Arial" panose="020B0604020202020204" pitchFamily="34" charset="0"/>
                        </a:rPr>
                        <a:t>20,779</a:t>
                      </a:r>
                    </a:p>
                  </a:txBody>
                  <a:tcPr anchor="ctr"/>
                </a:tc>
                <a:tc>
                  <a:txBody>
                    <a:bodyPr/>
                    <a:lstStyle/>
                    <a:p>
                      <a:pPr algn="ctr"/>
                      <a:endParaRPr lang="en-GB" sz="2400">
                        <a:latin typeface="Arial" panose="020B0604020202020204" pitchFamily="34" charset="0"/>
                        <a:cs typeface="Arial" panose="020B0604020202020204" pitchFamily="34" charset="0"/>
                      </a:endParaRPr>
                    </a:p>
                  </a:txBody>
                  <a:tcPr anchor="ctr"/>
                </a:tc>
                <a:tc>
                  <a:txBody>
                    <a:bodyPr/>
                    <a:lstStyle/>
                    <a:p>
                      <a:pPr algn="ctr"/>
                      <a:r>
                        <a:rPr lang="en-GB" sz="2400" dirty="0">
                          <a:latin typeface="Arial" panose="020B0604020202020204" pitchFamily="34" charset="0"/>
                          <a:cs typeface="Arial" panose="020B0604020202020204" pitchFamily="34" charset="0"/>
                        </a:rPr>
                        <a:t>15%</a:t>
                      </a:r>
                    </a:p>
                  </a:txBody>
                  <a:tcPr anchor="ctr"/>
                </a:tc>
                <a:tc>
                  <a:txBody>
                    <a:bodyPr/>
                    <a:lstStyle/>
                    <a:p>
                      <a:pPr algn="ctr"/>
                      <a:endParaRPr lang="en-GB" sz="24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15792719"/>
                  </a:ext>
                </a:extLst>
              </a:tr>
              <a:tr h="502176">
                <a:tc>
                  <a:txBody>
                    <a:bodyPr/>
                    <a:lstStyle/>
                    <a:p>
                      <a:r>
                        <a:rPr lang="en-GB" dirty="0">
                          <a:latin typeface="Arial" panose="020B0604020202020204" pitchFamily="34" charset="0"/>
                          <a:cs typeface="Arial" panose="020B0604020202020204" pitchFamily="34" charset="0"/>
                        </a:rPr>
                        <a:t>Scotland</a:t>
                      </a:r>
                    </a:p>
                  </a:txBody>
                  <a:tcPr anchor="ctr"/>
                </a:tc>
                <a:tc>
                  <a:txBody>
                    <a:bodyPr/>
                    <a:lstStyle/>
                    <a:p>
                      <a:pPr algn="ctr"/>
                      <a:r>
                        <a:rPr lang="en-GB" sz="2400" dirty="0">
                          <a:latin typeface="Arial" panose="020B0604020202020204" pitchFamily="34" charset="0"/>
                          <a:cs typeface="Arial" panose="020B0604020202020204" pitchFamily="34" charset="0"/>
                        </a:rPr>
                        <a:t>77,910</a:t>
                      </a:r>
                    </a:p>
                  </a:txBody>
                  <a:tcPr anchor="ctr"/>
                </a:tc>
                <a:tc>
                  <a:txBody>
                    <a:bodyPr/>
                    <a:lstStyle/>
                    <a:p>
                      <a:pPr algn="ctr"/>
                      <a:endParaRPr lang="en-GB" sz="2400" dirty="0">
                        <a:latin typeface="Arial" panose="020B0604020202020204" pitchFamily="34" charset="0"/>
                        <a:cs typeface="Arial" panose="020B0604020202020204" pitchFamily="34" charset="0"/>
                      </a:endParaRPr>
                    </a:p>
                  </a:txBody>
                  <a:tcPr anchor="ctr"/>
                </a:tc>
                <a:tc>
                  <a:txBody>
                    <a:bodyPr/>
                    <a:lstStyle/>
                    <a:p>
                      <a:pPr algn="ctr"/>
                      <a:r>
                        <a:rPr lang="en-GB" sz="2400" dirty="0">
                          <a:latin typeface="Arial" panose="020B0604020202020204" pitchFamily="34" charset="0"/>
                          <a:cs typeface="Arial" panose="020B0604020202020204" pitchFamily="34" charset="0"/>
                        </a:rPr>
                        <a:t>19%</a:t>
                      </a:r>
                    </a:p>
                  </a:txBody>
                  <a:tcPr anchor="ctr"/>
                </a:tc>
                <a:tc>
                  <a:txBody>
                    <a:bodyPr/>
                    <a:lstStyle/>
                    <a:p>
                      <a:pPr algn="ctr"/>
                      <a:endParaRPr lang="en-GB"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911736455"/>
                  </a:ext>
                </a:extLst>
              </a:tr>
              <a:tr h="502176">
                <a:tc>
                  <a:txBody>
                    <a:bodyPr/>
                    <a:lstStyle/>
                    <a:p>
                      <a:r>
                        <a:rPr lang="en-GB" dirty="0">
                          <a:latin typeface="Arial" panose="020B0604020202020204" pitchFamily="34" charset="0"/>
                          <a:cs typeface="Arial" panose="020B0604020202020204" pitchFamily="34" charset="0"/>
                        </a:rPr>
                        <a:t>Northern Ireland</a:t>
                      </a:r>
                    </a:p>
                  </a:txBody>
                  <a:tcPr anchor="ctr"/>
                </a:tc>
                <a:tc>
                  <a:txBody>
                    <a:bodyPr/>
                    <a:lstStyle/>
                    <a:p>
                      <a:pPr algn="ctr"/>
                      <a:r>
                        <a:rPr lang="en-GB" sz="2400" dirty="0">
                          <a:latin typeface="Arial" panose="020B0604020202020204" pitchFamily="34" charset="0"/>
                          <a:cs typeface="Arial" panose="020B0604020202020204" pitchFamily="34" charset="0"/>
                        </a:rPr>
                        <a:t>14,130</a:t>
                      </a:r>
                    </a:p>
                  </a:txBody>
                  <a:tcPr anchor="ctr"/>
                </a:tc>
                <a:tc>
                  <a:txBody>
                    <a:bodyPr/>
                    <a:lstStyle/>
                    <a:p>
                      <a:pPr algn="ctr"/>
                      <a:endParaRPr lang="en-GB" sz="2400">
                        <a:latin typeface="Arial" panose="020B0604020202020204" pitchFamily="34" charset="0"/>
                        <a:cs typeface="Arial" panose="020B0604020202020204" pitchFamily="34" charset="0"/>
                      </a:endParaRPr>
                    </a:p>
                  </a:txBody>
                  <a:tcPr anchor="ctr"/>
                </a:tc>
                <a:tc>
                  <a:txBody>
                    <a:bodyPr/>
                    <a:lstStyle/>
                    <a:p>
                      <a:pPr algn="ctr"/>
                      <a:r>
                        <a:rPr lang="en-GB" sz="2400" dirty="0">
                          <a:latin typeface="Arial" panose="020B0604020202020204" pitchFamily="34" charset="0"/>
                          <a:cs typeface="Arial" panose="020B0604020202020204" pitchFamily="34" charset="0"/>
                        </a:rPr>
                        <a:t>9%</a:t>
                      </a:r>
                    </a:p>
                  </a:txBody>
                  <a:tcPr anchor="ctr"/>
                </a:tc>
                <a:tc>
                  <a:txBody>
                    <a:bodyPr/>
                    <a:lstStyle/>
                    <a:p>
                      <a:pPr algn="ctr"/>
                      <a:endParaRPr lang="en-GB"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55250538"/>
                  </a:ext>
                </a:extLst>
              </a:tr>
            </a:tbl>
          </a:graphicData>
        </a:graphic>
      </p:graphicFrame>
    </p:spTree>
    <p:extLst>
      <p:ext uri="{BB962C8B-B14F-4D97-AF65-F5344CB8AC3E}">
        <p14:creationId xmlns:p14="http://schemas.microsoft.com/office/powerpoint/2010/main" val="1409605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8">
            <a:extLst>
              <a:ext uri="{FF2B5EF4-FFF2-40B4-BE49-F238E27FC236}">
                <a16:creationId xmlns:a16="http://schemas.microsoft.com/office/drawing/2014/main" id="{4759C645-1086-4594-AC19-AACB73D6E47D}"/>
              </a:ext>
            </a:extLst>
          </p:cNvPr>
          <p:cNvGraphicFramePr>
            <a:graphicFrameLocks noGrp="1"/>
          </p:cNvGraphicFramePr>
          <p:nvPr/>
        </p:nvGraphicFramePr>
        <p:xfrm>
          <a:off x="1127448" y="1988840"/>
          <a:ext cx="10081120" cy="3735313"/>
        </p:xfrm>
        <a:graphic>
          <a:graphicData uri="http://schemas.openxmlformats.org/drawingml/2006/table">
            <a:tbl>
              <a:tblPr firstRow="1" bandRow="1">
                <a:tableStyleId>{93296810-A885-4BE3-A3E7-6D5BEEA58F35}</a:tableStyleId>
              </a:tblPr>
              <a:tblGrid>
                <a:gridCol w="2016224">
                  <a:extLst>
                    <a:ext uri="{9D8B030D-6E8A-4147-A177-3AD203B41FA5}">
                      <a16:colId xmlns:a16="http://schemas.microsoft.com/office/drawing/2014/main" val="2701292921"/>
                    </a:ext>
                  </a:extLst>
                </a:gridCol>
                <a:gridCol w="2016224">
                  <a:extLst>
                    <a:ext uri="{9D8B030D-6E8A-4147-A177-3AD203B41FA5}">
                      <a16:colId xmlns:a16="http://schemas.microsoft.com/office/drawing/2014/main" val="1624201205"/>
                    </a:ext>
                  </a:extLst>
                </a:gridCol>
                <a:gridCol w="2016224">
                  <a:extLst>
                    <a:ext uri="{9D8B030D-6E8A-4147-A177-3AD203B41FA5}">
                      <a16:colId xmlns:a16="http://schemas.microsoft.com/office/drawing/2014/main" val="864861938"/>
                    </a:ext>
                  </a:extLst>
                </a:gridCol>
                <a:gridCol w="2016224">
                  <a:extLst>
                    <a:ext uri="{9D8B030D-6E8A-4147-A177-3AD203B41FA5}">
                      <a16:colId xmlns:a16="http://schemas.microsoft.com/office/drawing/2014/main" val="3876674269"/>
                    </a:ext>
                  </a:extLst>
                </a:gridCol>
                <a:gridCol w="2016224">
                  <a:extLst>
                    <a:ext uri="{9D8B030D-6E8A-4147-A177-3AD203B41FA5}">
                      <a16:colId xmlns:a16="http://schemas.microsoft.com/office/drawing/2014/main" val="852420806"/>
                    </a:ext>
                  </a:extLst>
                </a:gridCol>
              </a:tblGrid>
              <a:tr h="1224433">
                <a:tc>
                  <a:txBody>
                    <a:bodyPr/>
                    <a:lstStyle/>
                    <a:p>
                      <a:endParaRPr lang="en-GB" dirty="0">
                        <a:latin typeface="Arial" panose="020B0604020202020204" pitchFamily="34" charset="0"/>
                        <a:cs typeface="Arial" panose="020B0604020202020204" pitchFamily="34" charset="0"/>
                      </a:endParaRPr>
                    </a:p>
                  </a:txBody>
                  <a:tcPr/>
                </a:tc>
                <a:tc>
                  <a:txBody>
                    <a:bodyPr/>
                    <a:lstStyle/>
                    <a:p>
                      <a:pPr algn="ctr"/>
                      <a:r>
                        <a:rPr lang="en-GB" dirty="0">
                          <a:latin typeface="Arial" panose="020B0604020202020204" pitchFamily="34" charset="0"/>
                          <a:cs typeface="Arial" panose="020B0604020202020204" pitchFamily="34" charset="0"/>
                        </a:rPr>
                        <a:t>Area</a:t>
                      </a:r>
                    </a:p>
                    <a:p>
                      <a:pPr algn="ctr"/>
                      <a:r>
                        <a:rPr lang="en-GB" dirty="0">
                          <a:latin typeface="Arial" panose="020B0604020202020204" pitchFamily="34" charset="0"/>
                          <a:cs typeface="Arial" panose="020B0604020202020204" pitchFamily="34" charset="0"/>
                        </a:rPr>
                        <a:t>(km</a:t>
                      </a:r>
                      <a:r>
                        <a:rPr lang="en-GB" baseline="30000" dirty="0">
                          <a:latin typeface="Arial" panose="020B0604020202020204" pitchFamily="34" charset="0"/>
                          <a:cs typeface="Arial" panose="020B0604020202020204" pitchFamily="34" charset="0"/>
                        </a:rPr>
                        <a:t>2</a:t>
                      </a:r>
                      <a:r>
                        <a:rPr lang="en-GB" dirty="0">
                          <a:latin typeface="Arial" panose="020B0604020202020204" pitchFamily="34" charset="0"/>
                          <a:cs typeface="Arial" panose="020B0604020202020204" pitchFamily="34" charset="0"/>
                        </a:rPr>
                        <a:t>)</a:t>
                      </a:r>
                    </a:p>
                  </a:txBody>
                  <a:tcPr anchor="ctr"/>
                </a:tc>
                <a:tc>
                  <a:txBody>
                    <a:bodyPr/>
                    <a:lstStyle/>
                    <a:p>
                      <a:pPr algn="ctr"/>
                      <a:r>
                        <a:rPr lang="en-GB" dirty="0">
                          <a:latin typeface="Arial" panose="020B0604020202020204" pitchFamily="34" charset="0"/>
                          <a:cs typeface="Arial" panose="020B0604020202020204" pitchFamily="34" charset="0"/>
                        </a:rPr>
                        <a:t>Area rounded to 2 significant figures (km</a:t>
                      </a:r>
                      <a:r>
                        <a:rPr lang="en-GB" baseline="30000" dirty="0">
                          <a:latin typeface="Arial" panose="020B0604020202020204" pitchFamily="34" charset="0"/>
                          <a:cs typeface="Arial" panose="020B0604020202020204" pitchFamily="34" charset="0"/>
                        </a:rPr>
                        <a:t>2</a:t>
                      </a:r>
                      <a:r>
                        <a:rPr lang="en-GB" dirty="0">
                          <a:latin typeface="Arial" panose="020B0604020202020204" pitchFamily="34" charset="0"/>
                          <a:cs typeface="Arial" panose="020B0604020202020204" pitchFamily="34" charset="0"/>
                        </a:rPr>
                        <a:t>)</a:t>
                      </a:r>
                    </a:p>
                  </a:txBody>
                  <a:tcPr anchor="ctr"/>
                </a:tc>
                <a:tc>
                  <a:txBody>
                    <a:bodyPr/>
                    <a:lstStyle/>
                    <a:p>
                      <a:pPr algn="ctr"/>
                      <a:r>
                        <a:rPr lang="en-GB" dirty="0">
                          <a:latin typeface="Arial" panose="020B0604020202020204" pitchFamily="34" charset="0"/>
                          <a:cs typeface="Arial" panose="020B0604020202020204" pitchFamily="34" charset="0"/>
                        </a:rPr>
                        <a:t>% of woodland</a:t>
                      </a:r>
                    </a:p>
                  </a:txBody>
                  <a:tcPr anchor="ctr"/>
                </a:tc>
                <a:tc>
                  <a:txBody>
                    <a:bodyPr/>
                    <a:lstStyle/>
                    <a:p>
                      <a:pPr algn="ctr"/>
                      <a:r>
                        <a:rPr lang="en-GB" dirty="0">
                          <a:latin typeface="Arial" panose="020B0604020202020204" pitchFamily="34" charset="0"/>
                          <a:cs typeface="Arial" panose="020B0604020202020204" pitchFamily="34" charset="0"/>
                        </a:rPr>
                        <a:t>Area of woodland </a:t>
                      </a:r>
                    </a:p>
                    <a:p>
                      <a:pPr algn="ctr"/>
                      <a:r>
                        <a:rPr lang="en-GB" dirty="0">
                          <a:latin typeface="Arial" panose="020B0604020202020204" pitchFamily="34" charset="0"/>
                          <a:cs typeface="Arial" panose="020B0604020202020204" pitchFamily="34" charset="0"/>
                        </a:rPr>
                        <a:t>(km</a:t>
                      </a:r>
                      <a:r>
                        <a:rPr lang="en-GB" baseline="30000" dirty="0">
                          <a:latin typeface="Arial" panose="020B0604020202020204" pitchFamily="34" charset="0"/>
                          <a:cs typeface="Arial" panose="020B0604020202020204" pitchFamily="34" charset="0"/>
                        </a:rPr>
                        <a:t>2</a:t>
                      </a:r>
                      <a:r>
                        <a:rPr lang="en-GB" dirty="0">
                          <a:latin typeface="Arial" panose="020B0604020202020204" pitchFamily="34" charset="0"/>
                          <a:cs typeface="Arial" panose="020B0604020202020204" pitchFamily="34" charset="0"/>
                        </a:rPr>
                        <a:t>)</a:t>
                      </a:r>
                    </a:p>
                  </a:txBody>
                  <a:tcPr anchor="ctr"/>
                </a:tc>
                <a:extLst>
                  <a:ext uri="{0D108BD9-81ED-4DB2-BD59-A6C34878D82A}">
                    <a16:rowId xmlns:a16="http://schemas.microsoft.com/office/drawing/2014/main" val="3014711364"/>
                  </a:ext>
                </a:extLst>
              </a:tr>
              <a:tr h="502176">
                <a:tc>
                  <a:txBody>
                    <a:bodyPr/>
                    <a:lstStyle/>
                    <a:p>
                      <a:r>
                        <a:rPr lang="en-GB" dirty="0">
                          <a:latin typeface="Arial" panose="020B0604020202020204" pitchFamily="34" charset="0"/>
                          <a:cs typeface="Arial" panose="020B0604020202020204" pitchFamily="34" charset="0"/>
                        </a:rPr>
                        <a:t>United Kingdom</a:t>
                      </a:r>
                    </a:p>
                  </a:txBody>
                  <a:tcPr anchor="ctr"/>
                </a:tc>
                <a:tc>
                  <a:txBody>
                    <a:bodyPr/>
                    <a:lstStyle/>
                    <a:p>
                      <a:pPr algn="ctr"/>
                      <a:r>
                        <a:rPr lang="en-GB" sz="2400" dirty="0">
                          <a:latin typeface="Arial" panose="020B0604020202020204" pitchFamily="34" charset="0"/>
                          <a:cs typeface="Arial" panose="020B0604020202020204" pitchFamily="34" charset="0"/>
                        </a:rPr>
                        <a:t>242,495</a:t>
                      </a:r>
                    </a:p>
                  </a:txBody>
                  <a:tcPr anchor="ctr"/>
                </a:tc>
                <a:tc>
                  <a:txBody>
                    <a:bodyPr/>
                    <a:lstStyle/>
                    <a:p>
                      <a:pPr algn="ctr"/>
                      <a:r>
                        <a:rPr lang="en-GB" sz="2400" dirty="0">
                          <a:latin typeface="Arial" panose="020B0604020202020204" pitchFamily="34" charset="0"/>
                          <a:cs typeface="Arial" panose="020B0604020202020204" pitchFamily="34" charset="0"/>
                        </a:rPr>
                        <a:t>240,000</a:t>
                      </a:r>
                    </a:p>
                  </a:txBody>
                  <a:tcPr anchor="ctr"/>
                </a:tc>
                <a:tc>
                  <a:txBody>
                    <a:bodyPr/>
                    <a:lstStyle/>
                    <a:p>
                      <a:pPr algn="ctr"/>
                      <a:r>
                        <a:rPr lang="en-GB" sz="2400" dirty="0">
                          <a:latin typeface="Arial" panose="020B0604020202020204" pitchFamily="34" charset="0"/>
                          <a:cs typeface="Arial" panose="020B0604020202020204" pitchFamily="34" charset="0"/>
                        </a:rPr>
                        <a:t>13%</a:t>
                      </a:r>
                    </a:p>
                  </a:txBody>
                  <a:tcPr anchor="ctr"/>
                </a:tc>
                <a:tc>
                  <a:txBody>
                    <a:bodyPr/>
                    <a:lstStyle/>
                    <a:p>
                      <a:pPr algn="ctr"/>
                      <a:r>
                        <a:rPr lang="en-GB" sz="2400" dirty="0">
                          <a:latin typeface="Arial" panose="020B0604020202020204" pitchFamily="34" charset="0"/>
                          <a:cs typeface="Arial" panose="020B0604020202020204" pitchFamily="34" charset="0"/>
                        </a:rPr>
                        <a:t>31,200</a:t>
                      </a:r>
                    </a:p>
                  </a:txBody>
                  <a:tcPr anchor="ctr"/>
                </a:tc>
                <a:extLst>
                  <a:ext uri="{0D108BD9-81ED-4DB2-BD59-A6C34878D82A}">
                    <a16:rowId xmlns:a16="http://schemas.microsoft.com/office/drawing/2014/main" val="3800773991"/>
                  </a:ext>
                </a:extLst>
              </a:tr>
              <a:tr h="502176">
                <a:tc>
                  <a:txBody>
                    <a:bodyPr/>
                    <a:lstStyle/>
                    <a:p>
                      <a:r>
                        <a:rPr lang="en-GB" dirty="0">
                          <a:latin typeface="Arial" panose="020B0604020202020204" pitchFamily="34" charset="0"/>
                          <a:cs typeface="Arial" panose="020B0604020202020204" pitchFamily="34" charset="0"/>
                        </a:rPr>
                        <a:t>England</a:t>
                      </a:r>
                    </a:p>
                  </a:txBody>
                  <a:tcPr anchor="ctr"/>
                </a:tc>
                <a:tc>
                  <a:txBody>
                    <a:bodyPr/>
                    <a:lstStyle/>
                    <a:p>
                      <a:pPr algn="ctr"/>
                      <a:r>
                        <a:rPr lang="en-GB" sz="2400" dirty="0">
                          <a:latin typeface="Arial" panose="020B0604020202020204" pitchFamily="34" charset="0"/>
                          <a:cs typeface="Arial" panose="020B0604020202020204" pitchFamily="34" charset="0"/>
                        </a:rPr>
                        <a:t>130,279</a:t>
                      </a:r>
                    </a:p>
                  </a:txBody>
                  <a:tcPr anchor="ctr"/>
                </a:tc>
                <a:tc>
                  <a:txBody>
                    <a:bodyPr/>
                    <a:lstStyle/>
                    <a:p>
                      <a:pPr algn="ctr"/>
                      <a:r>
                        <a:rPr lang="en-GB" sz="2400" dirty="0">
                          <a:latin typeface="Arial" panose="020B0604020202020204" pitchFamily="34" charset="0"/>
                          <a:cs typeface="Arial" panose="020B0604020202020204" pitchFamily="34" charset="0"/>
                        </a:rPr>
                        <a:t>130,000</a:t>
                      </a:r>
                    </a:p>
                  </a:txBody>
                  <a:tcPr anchor="ctr"/>
                </a:tc>
                <a:tc>
                  <a:txBody>
                    <a:bodyPr/>
                    <a:lstStyle/>
                    <a:p>
                      <a:pPr algn="ctr"/>
                      <a:r>
                        <a:rPr lang="en-GB" sz="2400" dirty="0">
                          <a:latin typeface="Arial" panose="020B0604020202020204" pitchFamily="34" charset="0"/>
                          <a:cs typeface="Arial" panose="020B0604020202020204" pitchFamily="34" charset="0"/>
                        </a:rPr>
                        <a:t>10%</a:t>
                      </a:r>
                    </a:p>
                  </a:txBody>
                  <a:tcPr anchor="ctr"/>
                </a:tc>
                <a:tc>
                  <a:txBody>
                    <a:bodyPr/>
                    <a:lstStyle/>
                    <a:p>
                      <a:pPr algn="ctr"/>
                      <a:r>
                        <a:rPr lang="en-GB" sz="2400" dirty="0">
                          <a:latin typeface="Arial" panose="020B0604020202020204" pitchFamily="34" charset="0"/>
                          <a:cs typeface="Arial" panose="020B0604020202020204" pitchFamily="34" charset="0"/>
                        </a:rPr>
                        <a:t>13,000</a:t>
                      </a:r>
                    </a:p>
                  </a:txBody>
                  <a:tcPr anchor="ctr"/>
                </a:tc>
                <a:extLst>
                  <a:ext uri="{0D108BD9-81ED-4DB2-BD59-A6C34878D82A}">
                    <a16:rowId xmlns:a16="http://schemas.microsoft.com/office/drawing/2014/main" val="1090944999"/>
                  </a:ext>
                </a:extLst>
              </a:tr>
              <a:tr h="502176">
                <a:tc>
                  <a:txBody>
                    <a:bodyPr/>
                    <a:lstStyle/>
                    <a:p>
                      <a:r>
                        <a:rPr lang="en-GB" dirty="0">
                          <a:latin typeface="Arial" panose="020B0604020202020204" pitchFamily="34" charset="0"/>
                          <a:cs typeface="Arial" panose="020B0604020202020204" pitchFamily="34" charset="0"/>
                        </a:rPr>
                        <a:t>Wales</a:t>
                      </a:r>
                    </a:p>
                  </a:txBody>
                  <a:tcPr anchor="ctr"/>
                </a:tc>
                <a:tc>
                  <a:txBody>
                    <a:bodyPr/>
                    <a:lstStyle/>
                    <a:p>
                      <a:pPr algn="ctr"/>
                      <a:r>
                        <a:rPr lang="en-GB" sz="2400" dirty="0">
                          <a:latin typeface="Arial" panose="020B0604020202020204" pitchFamily="34" charset="0"/>
                          <a:cs typeface="Arial" panose="020B0604020202020204" pitchFamily="34" charset="0"/>
                        </a:rPr>
                        <a:t>20,779</a:t>
                      </a:r>
                    </a:p>
                  </a:txBody>
                  <a:tcPr anchor="ctr"/>
                </a:tc>
                <a:tc>
                  <a:txBody>
                    <a:bodyPr/>
                    <a:lstStyle/>
                    <a:p>
                      <a:pPr algn="ctr"/>
                      <a:r>
                        <a:rPr lang="en-GB" sz="2400" dirty="0">
                          <a:latin typeface="Arial" panose="020B0604020202020204" pitchFamily="34" charset="0"/>
                          <a:cs typeface="Arial" panose="020B0604020202020204" pitchFamily="34" charset="0"/>
                        </a:rPr>
                        <a:t>21,000</a:t>
                      </a:r>
                    </a:p>
                  </a:txBody>
                  <a:tcPr anchor="ctr"/>
                </a:tc>
                <a:tc>
                  <a:txBody>
                    <a:bodyPr/>
                    <a:lstStyle/>
                    <a:p>
                      <a:pPr algn="ctr"/>
                      <a:r>
                        <a:rPr lang="en-GB" sz="2400" dirty="0">
                          <a:latin typeface="Arial" panose="020B0604020202020204" pitchFamily="34" charset="0"/>
                          <a:cs typeface="Arial" panose="020B0604020202020204" pitchFamily="34" charset="0"/>
                        </a:rPr>
                        <a:t>15%</a:t>
                      </a:r>
                    </a:p>
                  </a:txBody>
                  <a:tcPr anchor="ctr"/>
                </a:tc>
                <a:tc>
                  <a:txBody>
                    <a:bodyPr/>
                    <a:lstStyle/>
                    <a:p>
                      <a:pPr algn="ctr"/>
                      <a:r>
                        <a:rPr lang="en-GB" sz="2400" dirty="0">
                          <a:latin typeface="Arial" panose="020B0604020202020204" pitchFamily="34" charset="0"/>
                          <a:cs typeface="Arial" panose="020B0604020202020204" pitchFamily="34" charset="0"/>
                        </a:rPr>
                        <a:t>3,150</a:t>
                      </a:r>
                    </a:p>
                  </a:txBody>
                  <a:tcPr anchor="ctr"/>
                </a:tc>
                <a:extLst>
                  <a:ext uri="{0D108BD9-81ED-4DB2-BD59-A6C34878D82A}">
                    <a16:rowId xmlns:a16="http://schemas.microsoft.com/office/drawing/2014/main" val="715792719"/>
                  </a:ext>
                </a:extLst>
              </a:tr>
              <a:tr h="502176">
                <a:tc>
                  <a:txBody>
                    <a:bodyPr/>
                    <a:lstStyle/>
                    <a:p>
                      <a:r>
                        <a:rPr lang="en-GB" dirty="0">
                          <a:latin typeface="Arial" panose="020B0604020202020204" pitchFamily="34" charset="0"/>
                          <a:cs typeface="Arial" panose="020B0604020202020204" pitchFamily="34" charset="0"/>
                        </a:rPr>
                        <a:t>Scotland</a:t>
                      </a:r>
                    </a:p>
                  </a:txBody>
                  <a:tcPr anchor="ctr"/>
                </a:tc>
                <a:tc>
                  <a:txBody>
                    <a:bodyPr/>
                    <a:lstStyle/>
                    <a:p>
                      <a:pPr algn="ctr"/>
                      <a:r>
                        <a:rPr lang="en-GB" sz="2400" dirty="0">
                          <a:latin typeface="Arial" panose="020B0604020202020204" pitchFamily="34" charset="0"/>
                          <a:cs typeface="Arial" panose="020B0604020202020204" pitchFamily="34" charset="0"/>
                        </a:rPr>
                        <a:t>77,910</a:t>
                      </a:r>
                    </a:p>
                  </a:txBody>
                  <a:tcPr anchor="ctr"/>
                </a:tc>
                <a:tc>
                  <a:txBody>
                    <a:bodyPr/>
                    <a:lstStyle/>
                    <a:p>
                      <a:pPr algn="ctr"/>
                      <a:r>
                        <a:rPr lang="en-GB" sz="2400" dirty="0">
                          <a:latin typeface="Arial" panose="020B0604020202020204" pitchFamily="34" charset="0"/>
                          <a:cs typeface="Arial" panose="020B0604020202020204" pitchFamily="34" charset="0"/>
                        </a:rPr>
                        <a:t>78,000</a:t>
                      </a:r>
                    </a:p>
                  </a:txBody>
                  <a:tcPr anchor="ctr"/>
                </a:tc>
                <a:tc>
                  <a:txBody>
                    <a:bodyPr/>
                    <a:lstStyle/>
                    <a:p>
                      <a:pPr algn="ctr"/>
                      <a:r>
                        <a:rPr lang="en-GB" sz="2400" dirty="0">
                          <a:latin typeface="Arial" panose="020B0604020202020204" pitchFamily="34" charset="0"/>
                          <a:cs typeface="Arial" panose="020B0604020202020204" pitchFamily="34" charset="0"/>
                        </a:rPr>
                        <a:t>19%</a:t>
                      </a:r>
                    </a:p>
                  </a:txBody>
                  <a:tcPr anchor="ctr"/>
                </a:tc>
                <a:tc>
                  <a:txBody>
                    <a:bodyPr/>
                    <a:lstStyle/>
                    <a:p>
                      <a:pPr algn="ctr"/>
                      <a:r>
                        <a:rPr lang="en-GB" sz="2400" dirty="0">
                          <a:latin typeface="Arial" panose="020B0604020202020204" pitchFamily="34" charset="0"/>
                          <a:cs typeface="Arial" panose="020B0604020202020204" pitchFamily="34" charset="0"/>
                        </a:rPr>
                        <a:t>14,820</a:t>
                      </a:r>
                    </a:p>
                  </a:txBody>
                  <a:tcPr anchor="ctr"/>
                </a:tc>
                <a:extLst>
                  <a:ext uri="{0D108BD9-81ED-4DB2-BD59-A6C34878D82A}">
                    <a16:rowId xmlns:a16="http://schemas.microsoft.com/office/drawing/2014/main" val="911736455"/>
                  </a:ext>
                </a:extLst>
              </a:tr>
              <a:tr h="502176">
                <a:tc>
                  <a:txBody>
                    <a:bodyPr/>
                    <a:lstStyle/>
                    <a:p>
                      <a:r>
                        <a:rPr lang="en-GB" dirty="0">
                          <a:latin typeface="Arial" panose="020B0604020202020204" pitchFamily="34" charset="0"/>
                          <a:cs typeface="Arial" panose="020B0604020202020204" pitchFamily="34" charset="0"/>
                        </a:rPr>
                        <a:t>Northern Ireland</a:t>
                      </a:r>
                    </a:p>
                  </a:txBody>
                  <a:tcPr anchor="ctr"/>
                </a:tc>
                <a:tc>
                  <a:txBody>
                    <a:bodyPr/>
                    <a:lstStyle/>
                    <a:p>
                      <a:pPr algn="ctr"/>
                      <a:r>
                        <a:rPr lang="en-GB" sz="2400" dirty="0">
                          <a:latin typeface="Arial" panose="020B0604020202020204" pitchFamily="34" charset="0"/>
                          <a:cs typeface="Arial" panose="020B0604020202020204" pitchFamily="34" charset="0"/>
                        </a:rPr>
                        <a:t>14,130</a:t>
                      </a:r>
                    </a:p>
                  </a:txBody>
                  <a:tcPr anchor="ctr"/>
                </a:tc>
                <a:tc>
                  <a:txBody>
                    <a:bodyPr/>
                    <a:lstStyle/>
                    <a:p>
                      <a:pPr algn="ctr"/>
                      <a:r>
                        <a:rPr lang="en-GB" sz="2400" dirty="0">
                          <a:latin typeface="Arial" panose="020B0604020202020204" pitchFamily="34" charset="0"/>
                          <a:cs typeface="Arial" panose="020B0604020202020204" pitchFamily="34" charset="0"/>
                        </a:rPr>
                        <a:t>14,000</a:t>
                      </a:r>
                    </a:p>
                  </a:txBody>
                  <a:tcPr anchor="ctr"/>
                </a:tc>
                <a:tc>
                  <a:txBody>
                    <a:bodyPr/>
                    <a:lstStyle/>
                    <a:p>
                      <a:pPr algn="ctr"/>
                      <a:r>
                        <a:rPr lang="en-GB" sz="2400" dirty="0">
                          <a:latin typeface="Arial" panose="020B0604020202020204" pitchFamily="34" charset="0"/>
                          <a:cs typeface="Arial" panose="020B0604020202020204" pitchFamily="34" charset="0"/>
                        </a:rPr>
                        <a:t>9%</a:t>
                      </a:r>
                    </a:p>
                  </a:txBody>
                  <a:tcPr anchor="ctr"/>
                </a:tc>
                <a:tc>
                  <a:txBody>
                    <a:bodyPr/>
                    <a:lstStyle/>
                    <a:p>
                      <a:pPr algn="ctr"/>
                      <a:r>
                        <a:rPr lang="en-GB" sz="2400" dirty="0">
                          <a:latin typeface="Arial" panose="020B0604020202020204" pitchFamily="34" charset="0"/>
                          <a:cs typeface="Arial" panose="020B0604020202020204" pitchFamily="34" charset="0"/>
                        </a:rPr>
                        <a:t>1,260</a:t>
                      </a:r>
                    </a:p>
                  </a:txBody>
                  <a:tcPr anchor="ctr"/>
                </a:tc>
                <a:extLst>
                  <a:ext uri="{0D108BD9-81ED-4DB2-BD59-A6C34878D82A}">
                    <a16:rowId xmlns:a16="http://schemas.microsoft.com/office/drawing/2014/main" val="1255250538"/>
                  </a:ext>
                </a:extLst>
              </a:tr>
            </a:tbl>
          </a:graphicData>
        </a:graphic>
      </p:graphicFrame>
      <p:sp>
        <p:nvSpPr>
          <p:cNvPr id="3" name="Rectangle 2">
            <a:extLst>
              <a:ext uri="{FF2B5EF4-FFF2-40B4-BE49-F238E27FC236}">
                <a16:creationId xmlns:a16="http://schemas.microsoft.com/office/drawing/2014/main" id="{C784FE78-E11B-4BF8-B722-8B97C5C272B4}"/>
              </a:ext>
            </a:extLst>
          </p:cNvPr>
          <p:cNvSpPr/>
          <p:nvPr/>
        </p:nvSpPr>
        <p:spPr bwMode="auto">
          <a:xfrm>
            <a:off x="5411924" y="3784079"/>
            <a:ext cx="1512168" cy="360040"/>
          </a:xfrm>
          <a:prstGeom prst="rect">
            <a:avLst/>
          </a:prstGeom>
          <a:solidFill>
            <a:srgbClr val="4D1C7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ヒラギノ角ゴ Pro W3" charset="0"/>
            </a:endParaRPr>
          </a:p>
        </p:txBody>
      </p:sp>
      <p:sp>
        <p:nvSpPr>
          <p:cNvPr id="5" name="Rectangle 4">
            <a:extLst>
              <a:ext uri="{FF2B5EF4-FFF2-40B4-BE49-F238E27FC236}">
                <a16:creationId xmlns:a16="http://schemas.microsoft.com/office/drawing/2014/main" id="{8B91CD92-3D5F-48A4-900F-3C6356BBF333}"/>
              </a:ext>
            </a:extLst>
          </p:cNvPr>
          <p:cNvSpPr/>
          <p:nvPr/>
        </p:nvSpPr>
        <p:spPr bwMode="auto">
          <a:xfrm>
            <a:off x="5411924" y="4293096"/>
            <a:ext cx="1512168" cy="360040"/>
          </a:xfrm>
          <a:prstGeom prst="rect">
            <a:avLst/>
          </a:prstGeom>
          <a:solidFill>
            <a:srgbClr val="4D1C7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ヒラギノ角ゴ Pro W3" charset="0"/>
            </a:endParaRPr>
          </a:p>
        </p:txBody>
      </p:sp>
      <p:sp>
        <p:nvSpPr>
          <p:cNvPr id="7" name="Rectangle 6">
            <a:extLst>
              <a:ext uri="{FF2B5EF4-FFF2-40B4-BE49-F238E27FC236}">
                <a16:creationId xmlns:a16="http://schemas.microsoft.com/office/drawing/2014/main" id="{48827426-0AB8-4E61-A83E-4B91187123FF}"/>
              </a:ext>
            </a:extLst>
          </p:cNvPr>
          <p:cNvSpPr/>
          <p:nvPr/>
        </p:nvSpPr>
        <p:spPr bwMode="auto">
          <a:xfrm>
            <a:off x="5414206" y="4802113"/>
            <a:ext cx="1512168" cy="360040"/>
          </a:xfrm>
          <a:prstGeom prst="rect">
            <a:avLst/>
          </a:prstGeom>
          <a:solidFill>
            <a:srgbClr val="4D1C7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ヒラギノ角ゴ Pro W3" charset="0"/>
            </a:endParaRPr>
          </a:p>
        </p:txBody>
      </p:sp>
      <p:sp>
        <p:nvSpPr>
          <p:cNvPr id="8" name="Rectangle 7">
            <a:extLst>
              <a:ext uri="{FF2B5EF4-FFF2-40B4-BE49-F238E27FC236}">
                <a16:creationId xmlns:a16="http://schemas.microsoft.com/office/drawing/2014/main" id="{FD754DA7-53F5-4B25-B49D-5313F012CA32}"/>
              </a:ext>
            </a:extLst>
          </p:cNvPr>
          <p:cNvSpPr/>
          <p:nvPr/>
        </p:nvSpPr>
        <p:spPr bwMode="auto">
          <a:xfrm>
            <a:off x="5411924" y="5311130"/>
            <a:ext cx="1512168" cy="360040"/>
          </a:xfrm>
          <a:prstGeom prst="rect">
            <a:avLst/>
          </a:prstGeom>
          <a:solidFill>
            <a:srgbClr val="4D1C7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ヒラギノ角ゴ Pro W3" charset="0"/>
            </a:endParaRPr>
          </a:p>
        </p:txBody>
      </p:sp>
      <p:sp>
        <p:nvSpPr>
          <p:cNvPr id="9" name="Rectangle 8">
            <a:extLst>
              <a:ext uri="{FF2B5EF4-FFF2-40B4-BE49-F238E27FC236}">
                <a16:creationId xmlns:a16="http://schemas.microsoft.com/office/drawing/2014/main" id="{F9207E0F-E063-4DD4-B242-C2A22C690E88}"/>
              </a:ext>
            </a:extLst>
          </p:cNvPr>
          <p:cNvSpPr/>
          <p:nvPr/>
        </p:nvSpPr>
        <p:spPr bwMode="auto">
          <a:xfrm>
            <a:off x="9408368" y="3784079"/>
            <a:ext cx="1512168" cy="360040"/>
          </a:xfrm>
          <a:prstGeom prst="rect">
            <a:avLst/>
          </a:prstGeom>
          <a:solidFill>
            <a:srgbClr val="4D1C7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ヒラギノ角ゴ Pro W3" charset="0"/>
            </a:endParaRPr>
          </a:p>
        </p:txBody>
      </p:sp>
      <p:sp>
        <p:nvSpPr>
          <p:cNvPr id="10" name="Rectangle 9">
            <a:extLst>
              <a:ext uri="{FF2B5EF4-FFF2-40B4-BE49-F238E27FC236}">
                <a16:creationId xmlns:a16="http://schemas.microsoft.com/office/drawing/2014/main" id="{ACEA626F-4F20-40C8-8E15-0E3DDF2B48B6}"/>
              </a:ext>
            </a:extLst>
          </p:cNvPr>
          <p:cNvSpPr/>
          <p:nvPr/>
        </p:nvSpPr>
        <p:spPr bwMode="auto">
          <a:xfrm>
            <a:off x="9408368" y="4293096"/>
            <a:ext cx="1512168" cy="360040"/>
          </a:xfrm>
          <a:prstGeom prst="rect">
            <a:avLst/>
          </a:prstGeom>
          <a:solidFill>
            <a:srgbClr val="4D1C7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ヒラギノ角ゴ Pro W3" charset="0"/>
            </a:endParaRPr>
          </a:p>
        </p:txBody>
      </p:sp>
      <p:sp>
        <p:nvSpPr>
          <p:cNvPr id="11" name="Rectangle 10">
            <a:extLst>
              <a:ext uri="{FF2B5EF4-FFF2-40B4-BE49-F238E27FC236}">
                <a16:creationId xmlns:a16="http://schemas.microsoft.com/office/drawing/2014/main" id="{8C559F8F-A27F-478C-810B-6CA4B2E34697}"/>
              </a:ext>
            </a:extLst>
          </p:cNvPr>
          <p:cNvSpPr/>
          <p:nvPr/>
        </p:nvSpPr>
        <p:spPr bwMode="auto">
          <a:xfrm>
            <a:off x="9408368" y="4802113"/>
            <a:ext cx="1512168" cy="360040"/>
          </a:xfrm>
          <a:prstGeom prst="rect">
            <a:avLst/>
          </a:prstGeom>
          <a:solidFill>
            <a:srgbClr val="4D1C7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ヒラギノ角ゴ Pro W3" charset="0"/>
            </a:endParaRPr>
          </a:p>
        </p:txBody>
      </p:sp>
      <p:sp>
        <p:nvSpPr>
          <p:cNvPr id="12" name="Rectangle 11">
            <a:extLst>
              <a:ext uri="{FF2B5EF4-FFF2-40B4-BE49-F238E27FC236}">
                <a16:creationId xmlns:a16="http://schemas.microsoft.com/office/drawing/2014/main" id="{030DF5E1-11FA-49DB-A8EE-C56DD73D7EB0}"/>
              </a:ext>
            </a:extLst>
          </p:cNvPr>
          <p:cNvSpPr/>
          <p:nvPr/>
        </p:nvSpPr>
        <p:spPr bwMode="auto">
          <a:xfrm>
            <a:off x="9408368" y="5290927"/>
            <a:ext cx="1512168" cy="360040"/>
          </a:xfrm>
          <a:prstGeom prst="rect">
            <a:avLst/>
          </a:prstGeom>
          <a:solidFill>
            <a:srgbClr val="4D1C7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ヒラギノ角ゴ Pro W3" charset="0"/>
            </a:endParaRPr>
          </a:p>
        </p:txBody>
      </p:sp>
      <p:sp>
        <p:nvSpPr>
          <p:cNvPr id="13" name="Title 12">
            <a:extLst>
              <a:ext uri="{FF2B5EF4-FFF2-40B4-BE49-F238E27FC236}">
                <a16:creationId xmlns:a16="http://schemas.microsoft.com/office/drawing/2014/main" id="{CA44E18A-7B0A-4054-9A8B-184C06E6800F}"/>
              </a:ext>
            </a:extLst>
          </p:cNvPr>
          <p:cNvSpPr>
            <a:spLocks noGrp="1"/>
          </p:cNvSpPr>
          <p:nvPr>
            <p:ph type="title"/>
          </p:nvPr>
        </p:nvSpPr>
        <p:spPr/>
        <p:txBody>
          <a:bodyPr>
            <a:normAutofit fontScale="90000"/>
          </a:bodyPr>
          <a:lstStyle/>
          <a:p>
            <a:r>
              <a:rPr lang="en-GB" dirty="0"/>
              <a:t>Answers</a:t>
            </a:r>
          </a:p>
        </p:txBody>
      </p:sp>
    </p:spTree>
    <p:extLst>
      <p:ext uri="{BB962C8B-B14F-4D97-AF65-F5344CB8AC3E}">
        <p14:creationId xmlns:p14="http://schemas.microsoft.com/office/powerpoint/2010/main" val="149167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9"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p:txBody>
          <a:bodyPr>
            <a:normAutofit fontScale="90000"/>
          </a:bodyPr>
          <a:lstStyle/>
          <a:p>
            <a:r>
              <a:rPr lang="en-GB" dirty="0"/>
              <a:t>Estimations</a:t>
            </a:r>
          </a:p>
        </p:txBody>
      </p:sp>
      <p:sp>
        <p:nvSpPr>
          <p:cNvPr id="3" name="Content Placeholder 2">
            <a:extLst>
              <a:ext uri="{FF2B5EF4-FFF2-40B4-BE49-F238E27FC236}">
                <a16:creationId xmlns:a16="http://schemas.microsoft.com/office/drawing/2014/main" id="{B43B5E3D-6836-4BA2-9692-726749CD4ACE}"/>
              </a:ext>
            </a:extLst>
          </p:cNvPr>
          <p:cNvSpPr>
            <a:spLocks noGrp="1"/>
          </p:cNvSpPr>
          <p:nvPr>
            <p:ph idx="1"/>
          </p:nvPr>
        </p:nvSpPr>
        <p:spPr>
          <a:xfrm>
            <a:off x="5231904" y="1700808"/>
            <a:ext cx="6192688" cy="4320480"/>
          </a:xfrm>
        </p:spPr>
        <p:txBody>
          <a:bodyPr/>
          <a:lstStyle/>
          <a:p>
            <a:r>
              <a:rPr lang="en-GB" dirty="0"/>
              <a:t>The numbers we’ve calculated are hard to imagine – what does 31,200km</a:t>
            </a:r>
            <a:r>
              <a:rPr lang="en-GB" baseline="30000" dirty="0"/>
              <a:t>2</a:t>
            </a:r>
            <a:r>
              <a:rPr lang="en-GB" dirty="0"/>
              <a:t> actually look like?</a:t>
            </a:r>
          </a:p>
          <a:p>
            <a:r>
              <a:rPr lang="en-GB" dirty="0"/>
              <a:t>We can use something we </a:t>
            </a:r>
            <a:r>
              <a:rPr lang="en-GB" b="1" dirty="0">
                <a:solidFill>
                  <a:srgbClr val="4D1C74"/>
                </a:solidFill>
              </a:rPr>
              <a:t>CAN</a:t>
            </a:r>
            <a:r>
              <a:rPr lang="en-GB" dirty="0"/>
              <a:t> imagine to help us.</a:t>
            </a:r>
          </a:p>
          <a:p>
            <a:r>
              <a:rPr lang="en-GB" dirty="0"/>
              <a:t>A common area that is used for comparisons is the </a:t>
            </a:r>
            <a:r>
              <a:rPr lang="en-GB" b="1" dirty="0">
                <a:solidFill>
                  <a:srgbClr val="4D1C74"/>
                </a:solidFill>
              </a:rPr>
              <a:t>AREA OF A FOOTBALL PITCH</a:t>
            </a:r>
            <a:endParaRPr lang="en-GB" dirty="0"/>
          </a:p>
          <a:p>
            <a:r>
              <a:rPr lang="en-GB" dirty="0"/>
              <a:t>How many pitches do you think 31,200km</a:t>
            </a:r>
            <a:r>
              <a:rPr lang="en-GB" baseline="30000" dirty="0"/>
              <a:t>2</a:t>
            </a:r>
            <a:r>
              <a:rPr lang="en-GB" dirty="0"/>
              <a:t> would compare to?</a:t>
            </a:r>
          </a:p>
          <a:p>
            <a:pPr marL="0" indent="0">
              <a:buNone/>
            </a:pPr>
            <a:endParaRPr lang="en-GB" dirty="0"/>
          </a:p>
        </p:txBody>
      </p:sp>
      <p:pic>
        <p:nvPicPr>
          <p:cNvPr id="7" name="Picture 6" descr="A football ball on the grass&#10;&#10;Description automatically generated with medium confidence">
            <a:extLst>
              <a:ext uri="{FF2B5EF4-FFF2-40B4-BE49-F238E27FC236}">
                <a16:creationId xmlns:a16="http://schemas.microsoft.com/office/drawing/2014/main" id="{8B343D8D-4089-4915-9C6C-A355593CF9E6}"/>
              </a:ext>
            </a:extLst>
          </p:cNvPr>
          <p:cNvPicPr>
            <a:picLocks noChangeAspect="1"/>
          </p:cNvPicPr>
          <p:nvPr/>
        </p:nvPicPr>
        <p:blipFill rotWithShape="1">
          <a:blip r:embed="rId3"/>
          <a:srcRect l="19201" r="17279"/>
          <a:stretch/>
        </p:blipFill>
        <p:spPr>
          <a:xfrm>
            <a:off x="983432" y="1916832"/>
            <a:ext cx="3816424" cy="4005064"/>
          </a:xfrm>
          <a:prstGeom prst="rect">
            <a:avLst/>
          </a:prstGeom>
        </p:spPr>
      </p:pic>
    </p:spTree>
    <p:extLst>
      <p:ext uri="{BB962C8B-B14F-4D97-AF65-F5344CB8AC3E}">
        <p14:creationId xmlns:p14="http://schemas.microsoft.com/office/powerpoint/2010/main" val="51331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448985-8FB0-4707-815E-863E01683BD8}"/>
              </a:ext>
            </a:extLst>
          </p:cNvPr>
          <p:cNvSpPr>
            <a:spLocks noGrp="1"/>
          </p:cNvSpPr>
          <p:nvPr>
            <p:ph type="title"/>
          </p:nvPr>
        </p:nvSpPr>
        <p:spPr/>
        <p:txBody>
          <a:bodyPr>
            <a:normAutofit fontScale="90000"/>
          </a:bodyPr>
          <a:lstStyle/>
          <a:p>
            <a:r>
              <a:rPr lang="en-GB" dirty="0"/>
              <a:t>What is the area of a typical football pitch?</a:t>
            </a:r>
          </a:p>
        </p:txBody>
      </p:sp>
      <p:pic>
        <p:nvPicPr>
          <p:cNvPr id="9" name="Picture 8" descr="A picture containing text, grass, sport, net&#10;&#10;Description automatically generated">
            <a:extLst>
              <a:ext uri="{FF2B5EF4-FFF2-40B4-BE49-F238E27FC236}">
                <a16:creationId xmlns:a16="http://schemas.microsoft.com/office/drawing/2014/main" id="{BE48D2F3-3DE5-4DDD-B262-28DFA2A3EC66}"/>
              </a:ext>
            </a:extLst>
          </p:cNvPr>
          <p:cNvPicPr>
            <a:picLocks noChangeAspect="1"/>
          </p:cNvPicPr>
          <p:nvPr/>
        </p:nvPicPr>
        <p:blipFill>
          <a:blip r:embed="rId3"/>
          <a:stretch>
            <a:fillRect/>
          </a:stretch>
        </p:blipFill>
        <p:spPr>
          <a:xfrm rot="5400000">
            <a:off x="4277683" y="223164"/>
            <a:ext cx="3753265" cy="6453336"/>
          </a:xfrm>
          <a:prstGeom prst="rect">
            <a:avLst/>
          </a:prstGeom>
        </p:spPr>
      </p:pic>
      <p:cxnSp>
        <p:nvCxnSpPr>
          <p:cNvPr id="11" name="Straight Arrow Connector 10">
            <a:extLst>
              <a:ext uri="{FF2B5EF4-FFF2-40B4-BE49-F238E27FC236}">
                <a16:creationId xmlns:a16="http://schemas.microsoft.com/office/drawing/2014/main" id="{D184EED8-DC85-4936-AE8D-5D3774728A95}"/>
              </a:ext>
            </a:extLst>
          </p:cNvPr>
          <p:cNvCxnSpPr>
            <a:cxnSpLocks/>
          </p:cNvCxnSpPr>
          <p:nvPr/>
        </p:nvCxnSpPr>
        <p:spPr bwMode="auto">
          <a:xfrm>
            <a:off x="2756248" y="1866886"/>
            <a:ext cx="0" cy="3359393"/>
          </a:xfrm>
          <a:prstGeom prst="straightConnector1">
            <a:avLst/>
          </a:prstGeom>
          <a:solidFill>
            <a:schemeClr val="accent1"/>
          </a:solidFill>
          <a:ln w="5715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Arrow Connector 11">
            <a:extLst>
              <a:ext uri="{FF2B5EF4-FFF2-40B4-BE49-F238E27FC236}">
                <a16:creationId xmlns:a16="http://schemas.microsoft.com/office/drawing/2014/main" id="{749B2313-4307-4601-8770-B22B5C4F9A82}"/>
              </a:ext>
            </a:extLst>
          </p:cNvPr>
          <p:cNvCxnSpPr>
            <a:cxnSpLocks/>
          </p:cNvCxnSpPr>
          <p:nvPr/>
        </p:nvCxnSpPr>
        <p:spPr bwMode="auto">
          <a:xfrm flipH="1">
            <a:off x="3044280" y="5514311"/>
            <a:ext cx="6208068" cy="0"/>
          </a:xfrm>
          <a:prstGeom prst="straightConnector1">
            <a:avLst/>
          </a:prstGeom>
          <a:solidFill>
            <a:schemeClr val="accent1"/>
          </a:solidFill>
          <a:ln w="5715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5" name="TextBox 14">
            <a:extLst>
              <a:ext uri="{FF2B5EF4-FFF2-40B4-BE49-F238E27FC236}">
                <a16:creationId xmlns:a16="http://schemas.microsoft.com/office/drawing/2014/main" id="{8F30ABF2-C82D-4FB4-B5FF-CD673DB8E722}"/>
              </a:ext>
            </a:extLst>
          </p:cNvPr>
          <p:cNvSpPr txBox="1"/>
          <p:nvPr/>
        </p:nvSpPr>
        <p:spPr>
          <a:xfrm>
            <a:off x="1462617" y="3148794"/>
            <a:ext cx="1196752" cy="830997"/>
          </a:xfrm>
          <a:prstGeom prst="rect">
            <a:avLst/>
          </a:prstGeom>
          <a:noFill/>
        </p:spPr>
        <p:txBody>
          <a:bodyPr wrap="square" rtlCol="0">
            <a:spAutoFit/>
          </a:bodyPr>
          <a:lstStyle/>
          <a:p>
            <a:pPr algn="r"/>
            <a:r>
              <a:rPr lang="en-GB" dirty="0">
                <a:latin typeface="Arial" panose="020B0604020202020204" pitchFamily="34" charset="0"/>
                <a:cs typeface="Arial" panose="020B0604020202020204" pitchFamily="34" charset="0"/>
              </a:rPr>
              <a:t>0.07km</a:t>
            </a:r>
          </a:p>
          <a:p>
            <a:pPr algn="r"/>
            <a:r>
              <a:rPr lang="en-GB" dirty="0">
                <a:latin typeface="Arial" panose="020B0604020202020204" pitchFamily="34" charset="0"/>
                <a:cs typeface="Arial" panose="020B0604020202020204" pitchFamily="34" charset="0"/>
              </a:rPr>
              <a:t>(70m)</a:t>
            </a:r>
          </a:p>
        </p:txBody>
      </p:sp>
      <p:sp>
        <p:nvSpPr>
          <p:cNvPr id="16" name="TextBox 15">
            <a:extLst>
              <a:ext uri="{FF2B5EF4-FFF2-40B4-BE49-F238E27FC236}">
                <a16:creationId xmlns:a16="http://schemas.microsoft.com/office/drawing/2014/main" id="{837524AF-101B-4B31-B2F5-3BA3B64352AA}"/>
              </a:ext>
            </a:extLst>
          </p:cNvPr>
          <p:cNvSpPr txBox="1"/>
          <p:nvPr/>
        </p:nvSpPr>
        <p:spPr>
          <a:xfrm>
            <a:off x="5047656" y="5559623"/>
            <a:ext cx="2201316" cy="461665"/>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0.1km (100m)</a:t>
            </a:r>
          </a:p>
        </p:txBody>
      </p:sp>
      <p:sp>
        <p:nvSpPr>
          <p:cNvPr id="17" name="Rectangle: Rounded Corners 16">
            <a:extLst>
              <a:ext uri="{FF2B5EF4-FFF2-40B4-BE49-F238E27FC236}">
                <a16:creationId xmlns:a16="http://schemas.microsoft.com/office/drawing/2014/main" id="{4DD14574-9FFD-4C19-9113-EF65C7941903}"/>
              </a:ext>
            </a:extLst>
          </p:cNvPr>
          <p:cNvSpPr/>
          <p:nvPr/>
        </p:nvSpPr>
        <p:spPr bwMode="auto">
          <a:xfrm>
            <a:off x="155527" y="6093296"/>
            <a:ext cx="5940467" cy="648072"/>
          </a:xfrm>
          <a:prstGeom prst="roundRect">
            <a:avLst/>
          </a:prstGeom>
          <a:solidFill>
            <a:schemeClr val="accent1"/>
          </a:solidFill>
          <a:ln w="28575" cap="flat" cmpd="sng" algn="ctr">
            <a:solidFill>
              <a:srgbClr val="4D1C7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panose="020B0604020202020204" pitchFamily="34" charset="0"/>
                <a:ea typeface="ヒラギノ角ゴ Pro W3" charset="0"/>
                <a:cs typeface="Arial" panose="020B0604020202020204" pitchFamily="34" charset="0"/>
              </a:rPr>
              <a:t>TIP: Area of a rectangle = length × width</a:t>
            </a:r>
            <a:endParaRPr kumimoji="0" lang="en-GB" sz="2400" b="0" i="0" u="none" strike="noStrike" cap="none" normalizeH="0" baseline="0" dirty="0">
              <a:ln>
                <a:noFill/>
              </a:ln>
              <a:effectLst/>
              <a:latin typeface="Arial" panose="020B0604020202020204" pitchFamily="34" charset="0"/>
              <a:ea typeface="ヒラギノ角ゴ Pro W3" charset="0"/>
              <a:cs typeface="Arial" panose="020B0604020202020204" pitchFamily="34" charset="0"/>
            </a:endParaRPr>
          </a:p>
        </p:txBody>
      </p:sp>
      <p:sp>
        <p:nvSpPr>
          <p:cNvPr id="20" name="Rectangle 19">
            <a:extLst>
              <a:ext uri="{FF2B5EF4-FFF2-40B4-BE49-F238E27FC236}">
                <a16:creationId xmlns:a16="http://schemas.microsoft.com/office/drawing/2014/main" id="{0A4F709E-D892-4E23-815B-D93298762BF3}"/>
              </a:ext>
            </a:extLst>
          </p:cNvPr>
          <p:cNvSpPr/>
          <p:nvPr/>
        </p:nvSpPr>
        <p:spPr bwMode="auto">
          <a:xfrm>
            <a:off x="4243545" y="2348880"/>
            <a:ext cx="3672408" cy="2160240"/>
          </a:xfrm>
          <a:prstGeom prst="rect">
            <a:avLst/>
          </a:prstGeom>
          <a:solidFill>
            <a:schemeClr val="accent6">
              <a:lumMod val="75000"/>
              <a:alpha val="56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3600" b="1" i="0" u="none" strike="noStrike" cap="none" normalizeH="0" baseline="0" dirty="0">
                <a:ln>
                  <a:noFill/>
                </a:ln>
                <a:solidFill>
                  <a:schemeClr val="bg1"/>
                </a:solidFill>
                <a:effectLst/>
                <a:latin typeface="Arial" panose="020B0604020202020204" pitchFamily="34" charset="0"/>
                <a:ea typeface="ヒラギノ角ゴ Pro W3" charset="0"/>
                <a:cs typeface="Arial" panose="020B0604020202020204" pitchFamily="34" charset="0"/>
              </a:rPr>
              <a:t>0.07 × 0.1 = 0.007km</a:t>
            </a:r>
            <a:r>
              <a:rPr kumimoji="0" lang="en-GB" sz="3600" b="1" i="0" u="none" strike="noStrike" cap="none" normalizeH="0" baseline="30000" dirty="0">
                <a:ln>
                  <a:noFill/>
                </a:ln>
                <a:solidFill>
                  <a:schemeClr val="bg1"/>
                </a:solidFill>
                <a:effectLst/>
                <a:latin typeface="Arial" panose="020B0604020202020204" pitchFamily="34" charset="0"/>
                <a:ea typeface="ヒラギノ角ゴ Pro W3" charset="0"/>
                <a:cs typeface="Arial" panose="020B0604020202020204" pitchFamily="34" charset="0"/>
              </a:rPr>
              <a:t>2</a:t>
            </a:r>
          </a:p>
        </p:txBody>
      </p:sp>
      <p:sp>
        <p:nvSpPr>
          <p:cNvPr id="21" name="TextBox 20">
            <a:extLst>
              <a:ext uri="{FF2B5EF4-FFF2-40B4-BE49-F238E27FC236}">
                <a16:creationId xmlns:a16="http://schemas.microsoft.com/office/drawing/2014/main" id="{8E1554C2-0CF9-44E2-B781-BD35EC98E2E4}"/>
              </a:ext>
            </a:extLst>
          </p:cNvPr>
          <p:cNvSpPr txBox="1"/>
          <p:nvPr/>
        </p:nvSpPr>
        <p:spPr>
          <a:xfrm>
            <a:off x="9628725" y="2964127"/>
            <a:ext cx="2201316" cy="1200329"/>
          </a:xfrm>
          <a:prstGeom prst="rect">
            <a:avLst/>
          </a:prstGeom>
          <a:noFill/>
        </p:spPr>
        <p:txBody>
          <a:bodyPr wrap="square" rtlCol="0">
            <a:spAutoFit/>
          </a:bodyPr>
          <a:lstStyle/>
          <a:p>
            <a:r>
              <a:rPr lang="en-GB" sz="1800" dirty="0">
                <a:solidFill>
                  <a:schemeClr val="tx2"/>
                </a:solidFill>
                <a:latin typeface="Arial" panose="020B0604020202020204" pitchFamily="34" charset="0"/>
                <a:ea typeface="+mn-ea"/>
                <a:cs typeface="Arial" panose="020B0604020202020204" pitchFamily="34" charset="0"/>
              </a:rPr>
              <a:t>Why have we used kilometres instead of metres in this calculation?</a:t>
            </a:r>
          </a:p>
        </p:txBody>
      </p:sp>
    </p:spTree>
    <p:extLst>
      <p:ext uri="{BB962C8B-B14F-4D97-AF65-F5344CB8AC3E}">
        <p14:creationId xmlns:p14="http://schemas.microsoft.com/office/powerpoint/2010/main" val="311337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animBg="1"/>
      <p:bldP spid="20" grpId="0" animBg="1"/>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3B5E3D-6836-4BA2-9692-726749CD4ACE}"/>
              </a:ext>
            </a:extLst>
          </p:cNvPr>
          <p:cNvSpPr>
            <a:spLocks noGrp="1"/>
          </p:cNvSpPr>
          <p:nvPr>
            <p:ph idx="1"/>
          </p:nvPr>
        </p:nvSpPr>
        <p:spPr>
          <a:xfrm>
            <a:off x="1055440" y="1700808"/>
            <a:ext cx="5453558" cy="3672408"/>
          </a:xfrm>
        </p:spPr>
        <p:txBody>
          <a:bodyPr/>
          <a:lstStyle/>
          <a:p>
            <a:pPr marL="0" indent="0">
              <a:buNone/>
            </a:pPr>
            <a:r>
              <a:rPr lang="en-GB" dirty="0"/>
              <a:t>Woodland in the UK covers approximately 31,200km</a:t>
            </a:r>
            <a:r>
              <a:rPr lang="en-GB" baseline="30000" dirty="0"/>
              <a:t>2</a:t>
            </a:r>
          </a:p>
          <a:p>
            <a:pPr marL="0" indent="0">
              <a:buNone/>
            </a:pPr>
            <a:endParaRPr lang="en-GB" dirty="0"/>
          </a:p>
          <a:p>
            <a:pPr marL="0" indent="0">
              <a:buNone/>
            </a:pPr>
            <a:r>
              <a:rPr lang="en-GB" dirty="0"/>
              <a:t>A football pitch covers 0.007km</a:t>
            </a:r>
            <a:r>
              <a:rPr lang="en-GB" baseline="30000" dirty="0"/>
              <a:t>2</a:t>
            </a:r>
          </a:p>
          <a:p>
            <a:pPr marL="0" indent="0">
              <a:buNone/>
            </a:pPr>
            <a:endParaRPr lang="en-GB" baseline="30000" dirty="0"/>
          </a:p>
          <a:p>
            <a:pPr marL="0" indent="0">
              <a:buNone/>
            </a:pPr>
            <a:r>
              <a:rPr lang="en-GB" dirty="0"/>
              <a:t>How can you calculate the number of pitches that would fit into 31,200km</a:t>
            </a:r>
            <a:r>
              <a:rPr lang="en-GB" baseline="30000" dirty="0"/>
              <a:t>2</a:t>
            </a:r>
            <a:r>
              <a:rPr lang="en-GB" dirty="0"/>
              <a:t>?</a:t>
            </a:r>
          </a:p>
          <a:p>
            <a:pPr marL="0" indent="0">
              <a:buNone/>
            </a:pPr>
            <a:endParaRPr lang="en-GB" baseline="30000" dirty="0"/>
          </a:p>
        </p:txBody>
      </p:sp>
      <p:pic>
        <p:nvPicPr>
          <p:cNvPr id="9" name="Picture 8" descr="Map&#10;&#10;Description automatically generated">
            <a:extLst>
              <a:ext uri="{FF2B5EF4-FFF2-40B4-BE49-F238E27FC236}">
                <a16:creationId xmlns:a16="http://schemas.microsoft.com/office/drawing/2014/main" id="{4C4D3828-518C-43C9-8E42-7B7B8B0092EF}"/>
              </a:ext>
            </a:extLst>
          </p:cNvPr>
          <p:cNvPicPr>
            <a:picLocks noChangeAspect="1"/>
          </p:cNvPicPr>
          <p:nvPr/>
        </p:nvPicPr>
        <p:blipFill rotWithShape="1">
          <a:blip r:embed="rId3"/>
          <a:srcRect l="5015" r="8053" b="3156"/>
          <a:stretch/>
        </p:blipFill>
        <p:spPr>
          <a:xfrm>
            <a:off x="7176120" y="972872"/>
            <a:ext cx="3538735" cy="5534422"/>
          </a:xfrm>
          <a:prstGeom prst="rect">
            <a:avLst/>
          </a:prstGeom>
        </p:spPr>
      </p:pic>
      <p:sp>
        <p:nvSpPr>
          <p:cNvPr id="10" name="TextBox 9">
            <a:extLst>
              <a:ext uri="{FF2B5EF4-FFF2-40B4-BE49-F238E27FC236}">
                <a16:creationId xmlns:a16="http://schemas.microsoft.com/office/drawing/2014/main" id="{20FF7281-9CEC-466A-B9E8-24A7CD800E98}"/>
              </a:ext>
            </a:extLst>
          </p:cNvPr>
          <p:cNvSpPr txBox="1"/>
          <p:nvPr/>
        </p:nvSpPr>
        <p:spPr>
          <a:xfrm>
            <a:off x="10294242" y="3740083"/>
            <a:ext cx="1536848" cy="646331"/>
          </a:xfrm>
          <a:prstGeom prst="rect">
            <a:avLst/>
          </a:prstGeom>
          <a:noFill/>
        </p:spPr>
        <p:txBody>
          <a:bodyPr wrap="square">
            <a:spAutoFit/>
          </a:bodyPr>
          <a:lstStyle/>
          <a:p>
            <a:r>
              <a:rPr lang="en-GB" sz="1200" dirty="0">
                <a:solidFill>
                  <a:schemeClr val="tx2"/>
                </a:solidFill>
                <a:latin typeface="Arial" panose="020B0604020202020204" pitchFamily="34" charset="0"/>
                <a:ea typeface="+mn-ea"/>
                <a:cs typeface="Arial" panose="020B0604020202020204" pitchFamily="34" charset="0"/>
              </a:rPr>
              <a:t>Woodland cover in Great Britain in 2018</a:t>
            </a:r>
          </a:p>
        </p:txBody>
      </p:sp>
    </p:spTree>
    <p:extLst>
      <p:ext uri="{BB962C8B-B14F-4D97-AF65-F5344CB8AC3E}">
        <p14:creationId xmlns:p14="http://schemas.microsoft.com/office/powerpoint/2010/main" val="3392745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8">
            <a:extLst>
              <a:ext uri="{FF2B5EF4-FFF2-40B4-BE49-F238E27FC236}">
                <a16:creationId xmlns:a16="http://schemas.microsoft.com/office/drawing/2014/main" id="{4759C645-1086-4594-AC19-AACB73D6E47D}"/>
              </a:ext>
            </a:extLst>
          </p:cNvPr>
          <p:cNvGraphicFramePr>
            <a:graphicFrameLocks noGrp="1"/>
          </p:cNvGraphicFramePr>
          <p:nvPr>
            <p:extLst>
              <p:ext uri="{D42A27DB-BD31-4B8C-83A1-F6EECF244321}">
                <p14:modId xmlns:p14="http://schemas.microsoft.com/office/powerpoint/2010/main" val="659865539"/>
              </p:ext>
            </p:extLst>
          </p:nvPr>
        </p:nvGraphicFramePr>
        <p:xfrm>
          <a:off x="1127448" y="1988840"/>
          <a:ext cx="7632849" cy="3735313"/>
        </p:xfrm>
        <a:graphic>
          <a:graphicData uri="http://schemas.openxmlformats.org/drawingml/2006/table">
            <a:tbl>
              <a:tblPr firstRow="1" bandRow="1">
                <a:tableStyleId>{93296810-A885-4BE3-A3E7-6D5BEEA58F35}</a:tableStyleId>
              </a:tblPr>
              <a:tblGrid>
                <a:gridCol w="2544283">
                  <a:extLst>
                    <a:ext uri="{9D8B030D-6E8A-4147-A177-3AD203B41FA5}">
                      <a16:colId xmlns:a16="http://schemas.microsoft.com/office/drawing/2014/main" val="2701292921"/>
                    </a:ext>
                  </a:extLst>
                </a:gridCol>
                <a:gridCol w="2544283">
                  <a:extLst>
                    <a:ext uri="{9D8B030D-6E8A-4147-A177-3AD203B41FA5}">
                      <a16:colId xmlns:a16="http://schemas.microsoft.com/office/drawing/2014/main" val="852420806"/>
                    </a:ext>
                  </a:extLst>
                </a:gridCol>
                <a:gridCol w="2544283">
                  <a:extLst>
                    <a:ext uri="{9D8B030D-6E8A-4147-A177-3AD203B41FA5}">
                      <a16:colId xmlns:a16="http://schemas.microsoft.com/office/drawing/2014/main" val="3296743838"/>
                    </a:ext>
                  </a:extLst>
                </a:gridCol>
              </a:tblGrid>
              <a:tr h="1224433">
                <a:tc>
                  <a:txBody>
                    <a:bodyPr/>
                    <a:lstStyle/>
                    <a:p>
                      <a:endParaRPr lang="en-GB" dirty="0">
                        <a:latin typeface="Arial" panose="020B0604020202020204" pitchFamily="34" charset="0"/>
                        <a:cs typeface="Arial" panose="020B0604020202020204" pitchFamily="34" charset="0"/>
                      </a:endParaRPr>
                    </a:p>
                  </a:txBody>
                  <a:tcPr/>
                </a:tc>
                <a:tc>
                  <a:txBody>
                    <a:bodyPr/>
                    <a:lstStyle/>
                    <a:p>
                      <a:pPr algn="ctr"/>
                      <a:r>
                        <a:rPr lang="en-GB" dirty="0">
                          <a:latin typeface="Arial" panose="020B0604020202020204" pitchFamily="34" charset="0"/>
                          <a:cs typeface="Arial" panose="020B0604020202020204" pitchFamily="34" charset="0"/>
                        </a:rPr>
                        <a:t>Area of woodland </a:t>
                      </a:r>
                    </a:p>
                    <a:p>
                      <a:pPr algn="ctr"/>
                      <a:r>
                        <a:rPr lang="en-GB" dirty="0">
                          <a:latin typeface="Arial" panose="020B0604020202020204" pitchFamily="34" charset="0"/>
                          <a:cs typeface="Arial" panose="020B0604020202020204" pitchFamily="34" charset="0"/>
                        </a:rPr>
                        <a:t>(km</a:t>
                      </a:r>
                      <a:r>
                        <a:rPr lang="en-GB" baseline="30000" dirty="0">
                          <a:latin typeface="Arial" panose="020B0604020202020204" pitchFamily="34" charset="0"/>
                          <a:cs typeface="Arial" panose="020B0604020202020204" pitchFamily="34" charset="0"/>
                        </a:rPr>
                        <a:t>2</a:t>
                      </a:r>
                      <a:r>
                        <a:rPr lang="en-GB" dirty="0">
                          <a:latin typeface="Arial" panose="020B0604020202020204" pitchFamily="34" charset="0"/>
                          <a:cs typeface="Arial" panose="020B0604020202020204" pitchFamily="34" charset="0"/>
                        </a:rPr>
                        <a:t>)</a:t>
                      </a:r>
                    </a:p>
                  </a:txBody>
                  <a:tcPr anchor="ctr"/>
                </a:tc>
                <a:tc>
                  <a:txBody>
                    <a:bodyPr/>
                    <a:lstStyle/>
                    <a:p>
                      <a:pPr algn="ctr"/>
                      <a:r>
                        <a:rPr lang="en-GB" dirty="0">
                          <a:latin typeface="Arial" panose="020B0604020202020204" pitchFamily="34" charset="0"/>
                          <a:cs typeface="Arial" panose="020B0604020202020204" pitchFamily="34" charset="0"/>
                        </a:rPr>
                        <a:t>Approximate number of football pitches</a:t>
                      </a:r>
                    </a:p>
                  </a:txBody>
                  <a:tcPr anchor="ctr"/>
                </a:tc>
                <a:extLst>
                  <a:ext uri="{0D108BD9-81ED-4DB2-BD59-A6C34878D82A}">
                    <a16:rowId xmlns:a16="http://schemas.microsoft.com/office/drawing/2014/main" val="3014711364"/>
                  </a:ext>
                </a:extLst>
              </a:tr>
              <a:tr h="502176">
                <a:tc>
                  <a:txBody>
                    <a:bodyPr/>
                    <a:lstStyle/>
                    <a:p>
                      <a:r>
                        <a:rPr lang="en-GB" dirty="0">
                          <a:latin typeface="Arial" panose="020B0604020202020204" pitchFamily="34" charset="0"/>
                          <a:cs typeface="Arial" panose="020B0604020202020204" pitchFamily="34" charset="0"/>
                        </a:rPr>
                        <a:t>United Kingdom</a:t>
                      </a:r>
                    </a:p>
                  </a:txBody>
                  <a:tcPr anchor="ctr"/>
                </a:tc>
                <a:tc>
                  <a:txBody>
                    <a:bodyPr/>
                    <a:lstStyle/>
                    <a:p>
                      <a:pPr algn="ctr"/>
                      <a:r>
                        <a:rPr lang="en-GB" sz="2400" dirty="0">
                          <a:latin typeface="Arial" panose="020B0604020202020204" pitchFamily="34" charset="0"/>
                          <a:cs typeface="Arial" panose="020B0604020202020204" pitchFamily="34" charset="0"/>
                        </a:rPr>
                        <a:t>31,200</a:t>
                      </a:r>
                    </a:p>
                  </a:txBody>
                  <a:tcPr anchor="ctr"/>
                </a:tc>
                <a:tc>
                  <a:txBody>
                    <a:bodyPr/>
                    <a:lstStyle/>
                    <a:p>
                      <a:pPr algn="ctr"/>
                      <a:r>
                        <a:rPr lang="en-GB" sz="2400" dirty="0">
                          <a:latin typeface="Arial" panose="020B0604020202020204" pitchFamily="34" charset="0"/>
                          <a:cs typeface="Arial" panose="020B0604020202020204" pitchFamily="34" charset="0"/>
                        </a:rPr>
                        <a:t>4,500,000</a:t>
                      </a:r>
                    </a:p>
                  </a:txBody>
                  <a:tcPr anchor="ctr"/>
                </a:tc>
                <a:extLst>
                  <a:ext uri="{0D108BD9-81ED-4DB2-BD59-A6C34878D82A}">
                    <a16:rowId xmlns:a16="http://schemas.microsoft.com/office/drawing/2014/main" val="3800773991"/>
                  </a:ext>
                </a:extLst>
              </a:tr>
              <a:tr h="502176">
                <a:tc>
                  <a:txBody>
                    <a:bodyPr/>
                    <a:lstStyle/>
                    <a:p>
                      <a:r>
                        <a:rPr lang="en-GB" dirty="0">
                          <a:latin typeface="Arial" panose="020B0604020202020204" pitchFamily="34" charset="0"/>
                          <a:cs typeface="Arial" panose="020B0604020202020204" pitchFamily="34" charset="0"/>
                        </a:rPr>
                        <a:t>England</a:t>
                      </a:r>
                    </a:p>
                  </a:txBody>
                  <a:tcPr anchor="ctr"/>
                </a:tc>
                <a:tc>
                  <a:txBody>
                    <a:bodyPr/>
                    <a:lstStyle/>
                    <a:p>
                      <a:pPr algn="ctr"/>
                      <a:r>
                        <a:rPr lang="en-GB" sz="2400" dirty="0">
                          <a:latin typeface="Arial" panose="020B0604020202020204" pitchFamily="34" charset="0"/>
                          <a:cs typeface="Arial" panose="020B0604020202020204" pitchFamily="34" charset="0"/>
                        </a:rPr>
                        <a:t>13,000</a:t>
                      </a:r>
                    </a:p>
                  </a:txBody>
                  <a:tcPr anchor="ctr"/>
                </a:tc>
                <a:tc>
                  <a:txBody>
                    <a:bodyPr/>
                    <a:lstStyle/>
                    <a:p>
                      <a:pPr algn="ctr"/>
                      <a:endParaRPr lang="en-GB"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90944999"/>
                  </a:ext>
                </a:extLst>
              </a:tr>
              <a:tr h="502176">
                <a:tc>
                  <a:txBody>
                    <a:bodyPr/>
                    <a:lstStyle/>
                    <a:p>
                      <a:r>
                        <a:rPr lang="en-GB" dirty="0">
                          <a:latin typeface="Arial" panose="020B0604020202020204" pitchFamily="34" charset="0"/>
                          <a:cs typeface="Arial" panose="020B0604020202020204" pitchFamily="34" charset="0"/>
                        </a:rPr>
                        <a:t>Wales</a:t>
                      </a:r>
                    </a:p>
                  </a:txBody>
                  <a:tcPr anchor="ctr"/>
                </a:tc>
                <a:tc>
                  <a:txBody>
                    <a:bodyPr/>
                    <a:lstStyle/>
                    <a:p>
                      <a:pPr algn="ctr"/>
                      <a:r>
                        <a:rPr lang="en-GB" sz="2400" dirty="0">
                          <a:latin typeface="Arial" panose="020B0604020202020204" pitchFamily="34" charset="0"/>
                          <a:cs typeface="Arial" panose="020B0604020202020204" pitchFamily="34" charset="0"/>
                        </a:rPr>
                        <a:t>3,150</a:t>
                      </a:r>
                    </a:p>
                  </a:txBody>
                  <a:tcPr anchor="ctr"/>
                </a:tc>
                <a:tc>
                  <a:txBody>
                    <a:bodyPr/>
                    <a:lstStyle/>
                    <a:p>
                      <a:pPr algn="ctr"/>
                      <a:endParaRPr lang="en-GB"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15792719"/>
                  </a:ext>
                </a:extLst>
              </a:tr>
              <a:tr h="502176">
                <a:tc>
                  <a:txBody>
                    <a:bodyPr/>
                    <a:lstStyle/>
                    <a:p>
                      <a:r>
                        <a:rPr lang="en-GB" dirty="0">
                          <a:latin typeface="Arial" panose="020B0604020202020204" pitchFamily="34" charset="0"/>
                          <a:cs typeface="Arial" panose="020B0604020202020204" pitchFamily="34" charset="0"/>
                        </a:rPr>
                        <a:t>Scotland</a:t>
                      </a:r>
                    </a:p>
                  </a:txBody>
                  <a:tcPr anchor="ctr"/>
                </a:tc>
                <a:tc>
                  <a:txBody>
                    <a:bodyPr/>
                    <a:lstStyle/>
                    <a:p>
                      <a:pPr algn="ctr"/>
                      <a:r>
                        <a:rPr lang="en-GB" sz="2400" dirty="0">
                          <a:latin typeface="Arial" panose="020B0604020202020204" pitchFamily="34" charset="0"/>
                          <a:cs typeface="Arial" panose="020B0604020202020204" pitchFamily="34" charset="0"/>
                        </a:rPr>
                        <a:t>14,820</a:t>
                      </a:r>
                    </a:p>
                  </a:txBody>
                  <a:tcPr anchor="ctr"/>
                </a:tc>
                <a:tc>
                  <a:txBody>
                    <a:bodyPr/>
                    <a:lstStyle/>
                    <a:p>
                      <a:pPr algn="ctr"/>
                      <a:endParaRPr lang="en-GB"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911736455"/>
                  </a:ext>
                </a:extLst>
              </a:tr>
              <a:tr h="502176">
                <a:tc>
                  <a:txBody>
                    <a:bodyPr/>
                    <a:lstStyle/>
                    <a:p>
                      <a:r>
                        <a:rPr lang="en-GB" dirty="0">
                          <a:latin typeface="Arial" panose="020B0604020202020204" pitchFamily="34" charset="0"/>
                          <a:cs typeface="Arial" panose="020B0604020202020204" pitchFamily="34" charset="0"/>
                        </a:rPr>
                        <a:t>Northern Ireland</a:t>
                      </a:r>
                    </a:p>
                  </a:txBody>
                  <a:tcPr anchor="ctr"/>
                </a:tc>
                <a:tc>
                  <a:txBody>
                    <a:bodyPr/>
                    <a:lstStyle/>
                    <a:p>
                      <a:pPr algn="ctr"/>
                      <a:r>
                        <a:rPr lang="en-GB" sz="2400" dirty="0">
                          <a:latin typeface="Arial" panose="020B0604020202020204" pitchFamily="34" charset="0"/>
                          <a:cs typeface="Arial" panose="020B0604020202020204" pitchFamily="34" charset="0"/>
                        </a:rPr>
                        <a:t>1,260</a:t>
                      </a:r>
                    </a:p>
                  </a:txBody>
                  <a:tcPr anchor="ctr"/>
                </a:tc>
                <a:tc>
                  <a:txBody>
                    <a:bodyPr/>
                    <a:lstStyle/>
                    <a:p>
                      <a:pPr algn="ctr"/>
                      <a:endParaRPr lang="en-GB"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55250538"/>
                  </a:ext>
                </a:extLst>
              </a:tr>
            </a:tbl>
          </a:graphicData>
        </a:graphic>
      </p:graphicFrame>
      <p:sp>
        <p:nvSpPr>
          <p:cNvPr id="13" name="Title 12">
            <a:extLst>
              <a:ext uri="{FF2B5EF4-FFF2-40B4-BE49-F238E27FC236}">
                <a16:creationId xmlns:a16="http://schemas.microsoft.com/office/drawing/2014/main" id="{CA44E18A-7B0A-4054-9A8B-184C06E6800F}"/>
              </a:ext>
            </a:extLst>
          </p:cNvPr>
          <p:cNvSpPr>
            <a:spLocks noGrp="1"/>
          </p:cNvSpPr>
          <p:nvPr>
            <p:ph type="title"/>
          </p:nvPr>
        </p:nvSpPr>
        <p:spPr/>
        <p:txBody>
          <a:bodyPr>
            <a:normAutofit fontScale="90000"/>
          </a:bodyPr>
          <a:lstStyle/>
          <a:p>
            <a:r>
              <a:rPr lang="en-GB" dirty="0"/>
              <a:t>Complete the table</a:t>
            </a:r>
          </a:p>
        </p:txBody>
      </p:sp>
    </p:spTree>
    <p:extLst>
      <p:ext uri="{BB962C8B-B14F-4D97-AF65-F5344CB8AC3E}">
        <p14:creationId xmlns:p14="http://schemas.microsoft.com/office/powerpoint/2010/main" val="3639509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8">
            <a:extLst>
              <a:ext uri="{FF2B5EF4-FFF2-40B4-BE49-F238E27FC236}">
                <a16:creationId xmlns:a16="http://schemas.microsoft.com/office/drawing/2014/main" id="{4759C645-1086-4594-AC19-AACB73D6E47D}"/>
              </a:ext>
            </a:extLst>
          </p:cNvPr>
          <p:cNvGraphicFramePr>
            <a:graphicFrameLocks noGrp="1"/>
          </p:cNvGraphicFramePr>
          <p:nvPr/>
        </p:nvGraphicFramePr>
        <p:xfrm>
          <a:off x="1127448" y="1988840"/>
          <a:ext cx="7632849" cy="3735313"/>
        </p:xfrm>
        <a:graphic>
          <a:graphicData uri="http://schemas.openxmlformats.org/drawingml/2006/table">
            <a:tbl>
              <a:tblPr firstRow="1" bandRow="1">
                <a:tableStyleId>{93296810-A885-4BE3-A3E7-6D5BEEA58F35}</a:tableStyleId>
              </a:tblPr>
              <a:tblGrid>
                <a:gridCol w="2544283">
                  <a:extLst>
                    <a:ext uri="{9D8B030D-6E8A-4147-A177-3AD203B41FA5}">
                      <a16:colId xmlns:a16="http://schemas.microsoft.com/office/drawing/2014/main" val="2701292921"/>
                    </a:ext>
                  </a:extLst>
                </a:gridCol>
                <a:gridCol w="2544283">
                  <a:extLst>
                    <a:ext uri="{9D8B030D-6E8A-4147-A177-3AD203B41FA5}">
                      <a16:colId xmlns:a16="http://schemas.microsoft.com/office/drawing/2014/main" val="852420806"/>
                    </a:ext>
                  </a:extLst>
                </a:gridCol>
                <a:gridCol w="2544283">
                  <a:extLst>
                    <a:ext uri="{9D8B030D-6E8A-4147-A177-3AD203B41FA5}">
                      <a16:colId xmlns:a16="http://schemas.microsoft.com/office/drawing/2014/main" val="3296743838"/>
                    </a:ext>
                  </a:extLst>
                </a:gridCol>
              </a:tblGrid>
              <a:tr h="1224433">
                <a:tc>
                  <a:txBody>
                    <a:bodyPr/>
                    <a:lstStyle/>
                    <a:p>
                      <a:endParaRPr lang="en-GB" dirty="0">
                        <a:latin typeface="Arial" panose="020B0604020202020204" pitchFamily="34" charset="0"/>
                        <a:cs typeface="Arial" panose="020B0604020202020204" pitchFamily="34" charset="0"/>
                      </a:endParaRPr>
                    </a:p>
                  </a:txBody>
                  <a:tcPr/>
                </a:tc>
                <a:tc>
                  <a:txBody>
                    <a:bodyPr/>
                    <a:lstStyle/>
                    <a:p>
                      <a:pPr algn="ctr"/>
                      <a:r>
                        <a:rPr lang="en-GB" dirty="0">
                          <a:latin typeface="Arial" panose="020B0604020202020204" pitchFamily="34" charset="0"/>
                          <a:cs typeface="Arial" panose="020B0604020202020204" pitchFamily="34" charset="0"/>
                        </a:rPr>
                        <a:t>Area of woodland </a:t>
                      </a:r>
                    </a:p>
                    <a:p>
                      <a:pPr algn="ctr"/>
                      <a:r>
                        <a:rPr lang="en-GB" dirty="0">
                          <a:latin typeface="Arial" panose="020B0604020202020204" pitchFamily="34" charset="0"/>
                          <a:cs typeface="Arial" panose="020B0604020202020204" pitchFamily="34" charset="0"/>
                        </a:rPr>
                        <a:t>(km</a:t>
                      </a:r>
                      <a:r>
                        <a:rPr lang="en-GB" baseline="30000" dirty="0">
                          <a:latin typeface="Arial" panose="020B0604020202020204" pitchFamily="34" charset="0"/>
                          <a:cs typeface="Arial" panose="020B0604020202020204" pitchFamily="34" charset="0"/>
                        </a:rPr>
                        <a:t>2</a:t>
                      </a:r>
                      <a:r>
                        <a:rPr lang="en-GB" dirty="0">
                          <a:latin typeface="Arial" panose="020B0604020202020204" pitchFamily="34" charset="0"/>
                          <a:cs typeface="Arial" panose="020B0604020202020204" pitchFamily="34" charset="0"/>
                        </a:rPr>
                        <a:t>)</a:t>
                      </a:r>
                    </a:p>
                  </a:txBody>
                  <a:tcPr anchor="ctr"/>
                </a:tc>
                <a:tc>
                  <a:txBody>
                    <a:bodyPr/>
                    <a:lstStyle/>
                    <a:p>
                      <a:pPr algn="ctr"/>
                      <a:r>
                        <a:rPr lang="en-GB" dirty="0">
                          <a:latin typeface="Arial" panose="020B0604020202020204" pitchFamily="34" charset="0"/>
                          <a:cs typeface="Arial" panose="020B0604020202020204" pitchFamily="34" charset="0"/>
                        </a:rPr>
                        <a:t>Approximate number of football pitches</a:t>
                      </a:r>
                    </a:p>
                  </a:txBody>
                  <a:tcPr anchor="ctr"/>
                </a:tc>
                <a:extLst>
                  <a:ext uri="{0D108BD9-81ED-4DB2-BD59-A6C34878D82A}">
                    <a16:rowId xmlns:a16="http://schemas.microsoft.com/office/drawing/2014/main" val="3014711364"/>
                  </a:ext>
                </a:extLst>
              </a:tr>
              <a:tr h="502176">
                <a:tc>
                  <a:txBody>
                    <a:bodyPr/>
                    <a:lstStyle/>
                    <a:p>
                      <a:r>
                        <a:rPr lang="en-GB" dirty="0">
                          <a:latin typeface="Arial" panose="020B0604020202020204" pitchFamily="34" charset="0"/>
                          <a:cs typeface="Arial" panose="020B0604020202020204" pitchFamily="34" charset="0"/>
                        </a:rPr>
                        <a:t>United Kingdom</a:t>
                      </a:r>
                    </a:p>
                  </a:txBody>
                  <a:tcPr anchor="ctr"/>
                </a:tc>
                <a:tc>
                  <a:txBody>
                    <a:bodyPr/>
                    <a:lstStyle/>
                    <a:p>
                      <a:pPr algn="ctr"/>
                      <a:r>
                        <a:rPr lang="en-GB" sz="2400" dirty="0">
                          <a:latin typeface="Arial" panose="020B0604020202020204" pitchFamily="34" charset="0"/>
                          <a:cs typeface="Arial" panose="020B0604020202020204" pitchFamily="34" charset="0"/>
                        </a:rPr>
                        <a:t>31,200</a:t>
                      </a:r>
                    </a:p>
                  </a:txBody>
                  <a:tcPr anchor="ctr"/>
                </a:tc>
                <a:tc>
                  <a:txBody>
                    <a:bodyPr/>
                    <a:lstStyle/>
                    <a:p>
                      <a:pPr algn="ctr"/>
                      <a:r>
                        <a:rPr lang="en-GB" sz="2400" dirty="0">
                          <a:latin typeface="Arial" panose="020B0604020202020204" pitchFamily="34" charset="0"/>
                          <a:cs typeface="Arial" panose="020B0604020202020204" pitchFamily="34" charset="0"/>
                        </a:rPr>
                        <a:t>4,500,000</a:t>
                      </a:r>
                    </a:p>
                  </a:txBody>
                  <a:tcPr anchor="ctr"/>
                </a:tc>
                <a:extLst>
                  <a:ext uri="{0D108BD9-81ED-4DB2-BD59-A6C34878D82A}">
                    <a16:rowId xmlns:a16="http://schemas.microsoft.com/office/drawing/2014/main" val="3800773991"/>
                  </a:ext>
                </a:extLst>
              </a:tr>
              <a:tr h="502176">
                <a:tc>
                  <a:txBody>
                    <a:bodyPr/>
                    <a:lstStyle/>
                    <a:p>
                      <a:r>
                        <a:rPr lang="en-GB" dirty="0">
                          <a:latin typeface="Arial" panose="020B0604020202020204" pitchFamily="34" charset="0"/>
                          <a:cs typeface="Arial" panose="020B0604020202020204" pitchFamily="34" charset="0"/>
                        </a:rPr>
                        <a:t>England</a:t>
                      </a:r>
                    </a:p>
                  </a:txBody>
                  <a:tcPr anchor="ctr"/>
                </a:tc>
                <a:tc>
                  <a:txBody>
                    <a:bodyPr/>
                    <a:lstStyle/>
                    <a:p>
                      <a:pPr algn="ctr"/>
                      <a:r>
                        <a:rPr lang="en-GB" sz="2400" dirty="0">
                          <a:latin typeface="Arial" panose="020B0604020202020204" pitchFamily="34" charset="0"/>
                          <a:cs typeface="Arial" panose="020B0604020202020204" pitchFamily="34" charset="0"/>
                        </a:rPr>
                        <a:t>13,000</a:t>
                      </a:r>
                    </a:p>
                  </a:txBody>
                  <a:tcPr anchor="ctr"/>
                </a:tc>
                <a:tc>
                  <a:txBody>
                    <a:bodyPr/>
                    <a:lstStyle/>
                    <a:p>
                      <a:pPr algn="ctr"/>
                      <a:r>
                        <a:rPr lang="en-GB" sz="2400" dirty="0">
                          <a:latin typeface="Arial" panose="020B0604020202020204" pitchFamily="34" charset="0"/>
                          <a:cs typeface="Arial" panose="020B0604020202020204" pitchFamily="34" charset="0"/>
                        </a:rPr>
                        <a:t>1,900,000</a:t>
                      </a:r>
                    </a:p>
                  </a:txBody>
                  <a:tcPr anchor="ctr"/>
                </a:tc>
                <a:extLst>
                  <a:ext uri="{0D108BD9-81ED-4DB2-BD59-A6C34878D82A}">
                    <a16:rowId xmlns:a16="http://schemas.microsoft.com/office/drawing/2014/main" val="1090944999"/>
                  </a:ext>
                </a:extLst>
              </a:tr>
              <a:tr h="502176">
                <a:tc>
                  <a:txBody>
                    <a:bodyPr/>
                    <a:lstStyle/>
                    <a:p>
                      <a:r>
                        <a:rPr lang="en-GB" dirty="0">
                          <a:latin typeface="Arial" panose="020B0604020202020204" pitchFamily="34" charset="0"/>
                          <a:cs typeface="Arial" panose="020B0604020202020204" pitchFamily="34" charset="0"/>
                        </a:rPr>
                        <a:t>Wales</a:t>
                      </a:r>
                    </a:p>
                  </a:txBody>
                  <a:tcPr anchor="ctr"/>
                </a:tc>
                <a:tc>
                  <a:txBody>
                    <a:bodyPr/>
                    <a:lstStyle/>
                    <a:p>
                      <a:pPr algn="ctr"/>
                      <a:r>
                        <a:rPr lang="en-GB" sz="2400" dirty="0">
                          <a:latin typeface="Arial" panose="020B0604020202020204" pitchFamily="34" charset="0"/>
                          <a:cs typeface="Arial" panose="020B0604020202020204" pitchFamily="34" charset="0"/>
                        </a:rPr>
                        <a:t>3,150</a:t>
                      </a:r>
                    </a:p>
                  </a:txBody>
                  <a:tcPr anchor="ctr"/>
                </a:tc>
                <a:tc>
                  <a:txBody>
                    <a:bodyPr/>
                    <a:lstStyle/>
                    <a:p>
                      <a:pPr algn="ctr"/>
                      <a:r>
                        <a:rPr lang="en-GB" sz="2400" dirty="0">
                          <a:latin typeface="Arial" panose="020B0604020202020204" pitchFamily="34" charset="0"/>
                          <a:cs typeface="Arial" panose="020B0604020202020204" pitchFamily="34" charset="0"/>
                        </a:rPr>
                        <a:t>450,000</a:t>
                      </a:r>
                    </a:p>
                  </a:txBody>
                  <a:tcPr anchor="ctr"/>
                </a:tc>
                <a:extLst>
                  <a:ext uri="{0D108BD9-81ED-4DB2-BD59-A6C34878D82A}">
                    <a16:rowId xmlns:a16="http://schemas.microsoft.com/office/drawing/2014/main" val="715792719"/>
                  </a:ext>
                </a:extLst>
              </a:tr>
              <a:tr h="502176">
                <a:tc>
                  <a:txBody>
                    <a:bodyPr/>
                    <a:lstStyle/>
                    <a:p>
                      <a:r>
                        <a:rPr lang="en-GB" dirty="0">
                          <a:latin typeface="Arial" panose="020B0604020202020204" pitchFamily="34" charset="0"/>
                          <a:cs typeface="Arial" panose="020B0604020202020204" pitchFamily="34" charset="0"/>
                        </a:rPr>
                        <a:t>Scotland</a:t>
                      </a:r>
                    </a:p>
                  </a:txBody>
                  <a:tcPr anchor="ctr"/>
                </a:tc>
                <a:tc>
                  <a:txBody>
                    <a:bodyPr/>
                    <a:lstStyle/>
                    <a:p>
                      <a:pPr algn="ctr"/>
                      <a:r>
                        <a:rPr lang="en-GB" sz="2400" dirty="0">
                          <a:latin typeface="Arial" panose="020B0604020202020204" pitchFamily="34" charset="0"/>
                          <a:cs typeface="Arial" panose="020B0604020202020204" pitchFamily="34" charset="0"/>
                        </a:rPr>
                        <a:t>14,820</a:t>
                      </a:r>
                    </a:p>
                  </a:txBody>
                  <a:tcPr anchor="ctr"/>
                </a:tc>
                <a:tc>
                  <a:txBody>
                    <a:bodyPr/>
                    <a:lstStyle/>
                    <a:p>
                      <a:pPr algn="ctr"/>
                      <a:r>
                        <a:rPr lang="en-GB" sz="2400" dirty="0">
                          <a:latin typeface="Arial" panose="020B0604020202020204" pitchFamily="34" charset="0"/>
                          <a:cs typeface="Arial" panose="020B0604020202020204" pitchFamily="34" charset="0"/>
                        </a:rPr>
                        <a:t>2,100,000</a:t>
                      </a:r>
                    </a:p>
                  </a:txBody>
                  <a:tcPr anchor="ctr"/>
                </a:tc>
                <a:extLst>
                  <a:ext uri="{0D108BD9-81ED-4DB2-BD59-A6C34878D82A}">
                    <a16:rowId xmlns:a16="http://schemas.microsoft.com/office/drawing/2014/main" val="911736455"/>
                  </a:ext>
                </a:extLst>
              </a:tr>
              <a:tr h="502176">
                <a:tc>
                  <a:txBody>
                    <a:bodyPr/>
                    <a:lstStyle/>
                    <a:p>
                      <a:r>
                        <a:rPr lang="en-GB" dirty="0">
                          <a:latin typeface="Arial" panose="020B0604020202020204" pitchFamily="34" charset="0"/>
                          <a:cs typeface="Arial" panose="020B0604020202020204" pitchFamily="34" charset="0"/>
                        </a:rPr>
                        <a:t>Northern Ireland</a:t>
                      </a:r>
                    </a:p>
                  </a:txBody>
                  <a:tcPr anchor="ctr"/>
                </a:tc>
                <a:tc>
                  <a:txBody>
                    <a:bodyPr/>
                    <a:lstStyle/>
                    <a:p>
                      <a:pPr algn="ctr"/>
                      <a:r>
                        <a:rPr lang="en-GB" sz="2400" dirty="0">
                          <a:latin typeface="Arial" panose="020B0604020202020204" pitchFamily="34" charset="0"/>
                          <a:cs typeface="Arial" panose="020B0604020202020204" pitchFamily="34" charset="0"/>
                        </a:rPr>
                        <a:t>1,260</a:t>
                      </a:r>
                    </a:p>
                  </a:txBody>
                  <a:tcPr anchor="ctr"/>
                </a:tc>
                <a:tc>
                  <a:txBody>
                    <a:bodyPr/>
                    <a:lstStyle/>
                    <a:p>
                      <a:pPr algn="ctr"/>
                      <a:r>
                        <a:rPr lang="en-GB" sz="2400" dirty="0">
                          <a:latin typeface="Arial" panose="020B0604020202020204" pitchFamily="34" charset="0"/>
                          <a:cs typeface="Arial" panose="020B0604020202020204" pitchFamily="34" charset="0"/>
                        </a:rPr>
                        <a:t>180,000</a:t>
                      </a:r>
                    </a:p>
                  </a:txBody>
                  <a:tcPr anchor="ctr"/>
                </a:tc>
                <a:extLst>
                  <a:ext uri="{0D108BD9-81ED-4DB2-BD59-A6C34878D82A}">
                    <a16:rowId xmlns:a16="http://schemas.microsoft.com/office/drawing/2014/main" val="1255250538"/>
                  </a:ext>
                </a:extLst>
              </a:tr>
            </a:tbl>
          </a:graphicData>
        </a:graphic>
      </p:graphicFrame>
      <p:sp>
        <p:nvSpPr>
          <p:cNvPr id="9" name="Rectangle 8">
            <a:extLst>
              <a:ext uri="{FF2B5EF4-FFF2-40B4-BE49-F238E27FC236}">
                <a16:creationId xmlns:a16="http://schemas.microsoft.com/office/drawing/2014/main" id="{F9207E0F-E063-4DD4-B242-C2A22C690E88}"/>
              </a:ext>
            </a:extLst>
          </p:cNvPr>
          <p:cNvSpPr/>
          <p:nvPr/>
        </p:nvSpPr>
        <p:spPr bwMode="auto">
          <a:xfrm>
            <a:off x="6744072" y="3789040"/>
            <a:ext cx="1512168" cy="360040"/>
          </a:xfrm>
          <a:prstGeom prst="rect">
            <a:avLst/>
          </a:prstGeom>
          <a:solidFill>
            <a:srgbClr val="4D1C7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ヒラギノ角ゴ Pro W3" charset="0"/>
            </a:endParaRPr>
          </a:p>
        </p:txBody>
      </p:sp>
      <p:sp>
        <p:nvSpPr>
          <p:cNvPr id="10" name="Rectangle 9">
            <a:extLst>
              <a:ext uri="{FF2B5EF4-FFF2-40B4-BE49-F238E27FC236}">
                <a16:creationId xmlns:a16="http://schemas.microsoft.com/office/drawing/2014/main" id="{ACEA626F-4F20-40C8-8E15-0E3DDF2B48B6}"/>
              </a:ext>
            </a:extLst>
          </p:cNvPr>
          <p:cNvSpPr/>
          <p:nvPr/>
        </p:nvSpPr>
        <p:spPr bwMode="auto">
          <a:xfrm>
            <a:off x="6744072" y="4298057"/>
            <a:ext cx="1512168" cy="360040"/>
          </a:xfrm>
          <a:prstGeom prst="rect">
            <a:avLst/>
          </a:prstGeom>
          <a:solidFill>
            <a:srgbClr val="4D1C7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ヒラギノ角ゴ Pro W3" charset="0"/>
            </a:endParaRPr>
          </a:p>
        </p:txBody>
      </p:sp>
      <p:sp>
        <p:nvSpPr>
          <p:cNvPr id="11" name="Rectangle 10">
            <a:extLst>
              <a:ext uri="{FF2B5EF4-FFF2-40B4-BE49-F238E27FC236}">
                <a16:creationId xmlns:a16="http://schemas.microsoft.com/office/drawing/2014/main" id="{8C559F8F-A27F-478C-810B-6CA4B2E34697}"/>
              </a:ext>
            </a:extLst>
          </p:cNvPr>
          <p:cNvSpPr/>
          <p:nvPr/>
        </p:nvSpPr>
        <p:spPr bwMode="auto">
          <a:xfrm>
            <a:off x="6744072" y="4807074"/>
            <a:ext cx="1512168" cy="360040"/>
          </a:xfrm>
          <a:prstGeom prst="rect">
            <a:avLst/>
          </a:prstGeom>
          <a:solidFill>
            <a:srgbClr val="4D1C7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ヒラギノ角ゴ Pro W3" charset="0"/>
            </a:endParaRPr>
          </a:p>
        </p:txBody>
      </p:sp>
      <p:sp>
        <p:nvSpPr>
          <p:cNvPr id="12" name="Rectangle 11">
            <a:extLst>
              <a:ext uri="{FF2B5EF4-FFF2-40B4-BE49-F238E27FC236}">
                <a16:creationId xmlns:a16="http://schemas.microsoft.com/office/drawing/2014/main" id="{030DF5E1-11FA-49DB-A8EE-C56DD73D7EB0}"/>
              </a:ext>
            </a:extLst>
          </p:cNvPr>
          <p:cNvSpPr/>
          <p:nvPr/>
        </p:nvSpPr>
        <p:spPr bwMode="auto">
          <a:xfrm>
            <a:off x="6744072" y="5295888"/>
            <a:ext cx="1512168" cy="360040"/>
          </a:xfrm>
          <a:prstGeom prst="rect">
            <a:avLst/>
          </a:prstGeom>
          <a:solidFill>
            <a:srgbClr val="4D1C7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ヒラギノ角ゴ Pro W3" charset="0"/>
            </a:endParaRPr>
          </a:p>
        </p:txBody>
      </p:sp>
      <p:sp>
        <p:nvSpPr>
          <p:cNvPr id="13" name="Title 12">
            <a:extLst>
              <a:ext uri="{FF2B5EF4-FFF2-40B4-BE49-F238E27FC236}">
                <a16:creationId xmlns:a16="http://schemas.microsoft.com/office/drawing/2014/main" id="{CA44E18A-7B0A-4054-9A8B-184C06E6800F}"/>
              </a:ext>
            </a:extLst>
          </p:cNvPr>
          <p:cNvSpPr>
            <a:spLocks noGrp="1"/>
          </p:cNvSpPr>
          <p:nvPr>
            <p:ph type="title"/>
          </p:nvPr>
        </p:nvSpPr>
        <p:spPr/>
        <p:txBody>
          <a:bodyPr>
            <a:normAutofit fontScale="90000"/>
          </a:bodyPr>
          <a:lstStyle/>
          <a:p>
            <a:r>
              <a:rPr lang="en-GB" dirty="0"/>
              <a:t>Answers</a:t>
            </a:r>
          </a:p>
        </p:txBody>
      </p:sp>
      <p:sp>
        <p:nvSpPr>
          <p:cNvPr id="2" name="Right Brace 1">
            <a:extLst>
              <a:ext uri="{FF2B5EF4-FFF2-40B4-BE49-F238E27FC236}">
                <a16:creationId xmlns:a16="http://schemas.microsoft.com/office/drawing/2014/main" id="{B224696A-C6E2-45E0-96DA-1261BEEF5075}"/>
              </a:ext>
            </a:extLst>
          </p:cNvPr>
          <p:cNvSpPr/>
          <p:nvPr/>
        </p:nvSpPr>
        <p:spPr bwMode="auto">
          <a:xfrm>
            <a:off x="8780066" y="3789039"/>
            <a:ext cx="504056" cy="1802501"/>
          </a:xfrm>
          <a:prstGeom prst="rightBrace">
            <a:avLst>
              <a:gd name="adj1" fmla="val 31009"/>
              <a:gd name="adj2" fmla="val 50000"/>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ヒラギノ角ゴ Pro W3" charset="0"/>
            </a:endParaRPr>
          </a:p>
        </p:txBody>
      </p:sp>
      <p:sp>
        <p:nvSpPr>
          <p:cNvPr id="15" name="TextBox 14">
            <a:extLst>
              <a:ext uri="{FF2B5EF4-FFF2-40B4-BE49-F238E27FC236}">
                <a16:creationId xmlns:a16="http://schemas.microsoft.com/office/drawing/2014/main" id="{DE06A800-F6B1-4245-8744-BA15724B5218}"/>
              </a:ext>
            </a:extLst>
          </p:cNvPr>
          <p:cNvSpPr txBox="1"/>
          <p:nvPr/>
        </p:nvSpPr>
        <p:spPr>
          <a:xfrm>
            <a:off x="9408368" y="3957060"/>
            <a:ext cx="2376265" cy="2677656"/>
          </a:xfrm>
          <a:prstGeom prst="rect">
            <a:avLst/>
          </a:prstGeom>
          <a:noFill/>
        </p:spPr>
        <p:txBody>
          <a:bodyPr wrap="square">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2"/>
                </a:solidFill>
                <a:effectLst/>
                <a:latin typeface="Arial" panose="020B0604020202020204" pitchFamily="34" charset="0"/>
                <a:ea typeface="ヒラギノ角ゴ Pro W3" charset="0"/>
                <a:cs typeface="Arial" panose="020B0604020202020204" pitchFamily="34" charset="0"/>
              </a:rPr>
              <a:t>What do you notice about the total of these values?</a:t>
            </a:r>
          </a:p>
          <a:p>
            <a:pPr marL="0" marR="0" indent="0" algn="l" defTabSz="914400" rtl="0" eaLnBrk="0" fontAlgn="base" latinLnBrk="0" hangingPunct="0">
              <a:lnSpc>
                <a:spcPct val="100000"/>
              </a:lnSpc>
              <a:spcBef>
                <a:spcPct val="0"/>
              </a:spcBef>
              <a:spcAft>
                <a:spcPct val="0"/>
              </a:spcAft>
              <a:buClrTx/>
              <a:buSzTx/>
              <a:buFontTx/>
              <a:buNone/>
              <a:tabLst/>
            </a:pPr>
            <a:endParaRPr lang="en-GB" dirty="0">
              <a:solidFill>
                <a:schemeClr val="tx2"/>
              </a:solidFill>
              <a:latin typeface="Arial" panose="020B0604020202020204" pitchFamily="34" charset="0"/>
              <a:ea typeface="ヒラギノ角ゴ Pro W3" charset="0"/>
              <a:cs typeface="Arial" panose="020B0604020202020204"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2"/>
                </a:solidFill>
                <a:effectLst/>
                <a:latin typeface="Arial" panose="020B0604020202020204" pitchFamily="34" charset="0"/>
                <a:ea typeface="ヒラギノ角ゴ Pro W3" charset="0"/>
                <a:cs typeface="Arial" panose="020B0604020202020204" pitchFamily="34" charset="0"/>
              </a:rPr>
              <a:t>Why has that happened?</a:t>
            </a:r>
          </a:p>
        </p:txBody>
      </p:sp>
    </p:spTree>
    <p:extLst>
      <p:ext uri="{BB962C8B-B14F-4D97-AF65-F5344CB8AC3E}">
        <p14:creationId xmlns:p14="http://schemas.microsoft.com/office/powerpoint/2010/main" val="183006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2"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4824D8-56FA-47C1-8822-365D482E1D7A}"/>
              </a:ext>
            </a:extLst>
          </p:cNvPr>
          <p:cNvSpPr txBox="1">
            <a:spLocks/>
          </p:cNvSpPr>
          <p:nvPr/>
        </p:nvSpPr>
        <p:spPr>
          <a:xfrm>
            <a:off x="1187380" y="3844498"/>
            <a:ext cx="10009112" cy="1944216"/>
          </a:xfrm>
          <a:prstGeom prst="rect">
            <a:avLst/>
          </a:prstGeom>
        </p:spPr>
        <p:txBody>
          <a:bodyPr/>
          <a:lstStyle>
            <a:lvl1pPr marL="342900" indent="-342900" algn="l" rtl="0" eaLnBrk="0" fontAlgn="base" hangingPunct="0">
              <a:spcBef>
                <a:spcPct val="20000"/>
              </a:spcBef>
              <a:spcAft>
                <a:spcPct val="0"/>
              </a:spcAft>
              <a:buChar char="•"/>
              <a:defRPr sz="2800">
                <a:solidFill>
                  <a:srgbClr val="002350"/>
                </a:solidFill>
                <a:latin typeface="+mn-lt"/>
                <a:ea typeface="+mn-ea"/>
                <a:cs typeface="+mn-cs"/>
              </a:defRPr>
            </a:lvl1pPr>
            <a:lvl2pPr marL="742950" indent="-285750" algn="l" rtl="0" eaLnBrk="0" fontAlgn="base" hangingPunct="0">
              <a:spcBef>
                <a:spcPct val="20000"/>
              </a:spcBef>
              <a:spcAft>
                <a:spcPct val="0"/>
              </a:spcAft>
              <a:buChar char="–"/>
              <a:defRPr sz="2800">
                <a:solidFill>
                  <a:srgbClr val="002350"/>
                </a:solidFill>
                <a:latin typeface="+mn-lt"/>
                <a:ea typeface="+mn-ea"/>
              </a:defRPr>
            </a:lvl2pPr>
            <a:lvl3pPr marL="1143000" indent="-228600" algn="l" rtl="0" eaLnBrk="0" fontAlgn="base" hangingPunct="0">
              <a:spcBef>
                <a:spcPct val="20000"/>
              </a:spcBef>
              <a:spcAft>
                <a:spcPct val="0"/>
              </a:spcAft>
              <a:buChar char="•"/>
              <a:defRPr sz="2400">
                <a:solidFill>
                  <a:srgbClr val="002350"/>
                </a:solidFill>
                <a:latin typeface="+mn-lt"/>
                <a:ea typeface="+mn-ea"/>
              </a:defRPr>
            </a:lvl3pPr>
            <a:lvl4pPr marL="1600200" indent="-228600" algn="l" rtl="0" eaLnBrk="0" fontAlgn="base" hangingPunct="0">
              <a:spcBef>
                <a:spcPct val="20000"/>
              </a:spcBef>
              <a:spcAft>
                <a:spcPct val="0"/>
              </a:spcAft>
              <a:buChar char="–"/>
              <a:defRPr sz="2000">
                <a:solidFill>
                  <a:srgbClr val="002350"/>
                </a:solidFill>
                <a:latin typeface="+mn-lt"/>
                <a:ea typeface="+mn-ea"/>
              </a:defRPr>
            </a:lvl4pPr>
            <a:lvl5pPr marL="2057400" indent="-228600" algn="l" rtl="0" eaLnBrk="0" fontAlgn="base" hangingPunct="0">
              <a:spcBef>
                <a:spcPct val="20000"/>
              </a:spcBef>
              <a:spcAft>
                <a:spcPct val="0"/>
              </a:spcAft>
              <a:buChar char="»"/>
              <a:defRPr sz="2000">
                <a:solidFill>
                  <a:srgbClr val="002350"/>
                </a:solidFill>
                <a:latin typeface="+mn-lt"/>
                <a:ea typeface="+mn-ea"/>
              </a:defRPr>
            </a:lvl5pPr>
            <a:lvl6pPr marL="2514600" indent="-228600" algn="l" rtl="0" fontAlgn="base">
              <a:spcBef>
                <a:spcPct val="20000"/>
              </a:spcBef>
              <a:spcAft>
                <a:spcPct val="0"/>
              </a:spcAft>
              <a:buChar char="»"/>
              <a:defRPr sz="2000">
                <a:solidFill>
                  <a:srgbClr val="002350"/>
                </a:solidFill>
                <a:latin typeface="+mn-lt"/>
                <a:ea typeface="+mn-ea"/>
              </a:defRPr>
            </a:lvl6pPr>
            <a:lvl7pPr marL="2971800" indent="-228600" algn="l" rtl="0" fontAlgn="base">
              <a:spcBef>
                <a:spcPct val="20000"/>
              </a:spcBef>
              <a:spcAft>
                <a:spcPct val="0"/>
              </a:spcAft>
              <a:buChar char="»"/>
              <a:defRPr sz="2000">
                <a:solidFill>
                  <a:srgbClr val="002350"/>
                </a:solidFill>
                <a:latin typeface="+mn-lt"/>
                <a:ea typeface="+mn-ea"/>
              </a:defRPr>
            </a:lvl7pPr>
            <a:lvl8pPr marL="3429000" indent="-228600" algn="l" rtl="0" fontAlgn="base">
              <a:spcBef>
                <a:spcPct val="20000"/>
              </a:spcBef>
              <a:spcAft>
                <a:spcPct val="0"/>
              </a:spcAft>
              <a:buChar char="»"/>
              <a:defRPr sz="2000">
                <a:solidFill>
                  <a:srgbClr val="002350"/>
                </a:solidFill>
                <a:latin typeface="+mn-lt"/>
                <a:ea typeface="+mn-ea"/>
              </a:defRPr>
            </a:lvl8pPr>
            <a:lvl9pPr marL="3886200" indent="-228600" algn="l" rtl="0" fontAlgn="base">
              <a:spcBef>
                <a:spcPct val="20000"/>
              </a:spcBef>
              <a:spcAft>
                <a:spcPct val="0"/>
              </a:spcAft>
              <a:buChar char="»"/>
              <a:defRPr sz="2000">
                <a:solidFill>
                  <a:srgbClr val="002350"/>
                </a:solidFill>
                <a:latin typeface="+mn-lt"/>
                <a:ea typeface="+mn-ea"/>
              </a:defRPr>
            </a:lvl9pPr>
          </a:lstStyle>
          <a:p>
            <a:pPr>
              <a:buClr>
                <a:srgbClr val="4D1C74"/>
              </a:buClr>
              <a:buFont typeface="Wingdings" panose="05000000000000000000" pitchFamily="2" charset="2"/>
              <a:buChar char="§"/>
            </a:pPr>
            <a:r>
              <a:rPr lang="en-GB" kern="0" dirty="0">
                <a:latin typeface="Arial" panose="020B0604020202020204" pitchFamily="34" charset="0"/>
                <a:cs typeface="Arial" panose="020B0604020202020204" pitchFamily="34" charset="0"/>
              </a:rPr>
              <a:t>How does 50 million trees compare with the number of trees in 30 football pitches of forest?</a:t>
            </a:r>
          </a:p>
          <a:p>
            <a:pPr>
              <a:buClr>
                <a:srgbClr val="4D1C74"/>
              </a:buClr>
              <a:buFont typeface="Wingdings" panose="05000000000000000000" pitchFamily="2" charset="2"/>
              <a:buChar char="§"/>
            </a:pPr>
            <a:endParaRPr lang="en-GB" kern="0" dirty="0">
              <a:latin typeface="Arial" panose="020B0604020202020204" pitchFamily="34" charset="0"/>
              <a:cs typeface="Arial" panose="020B0604020202020204" pitchFamily="34" charset="0"/>
            </a:endParaRPr>
          </a:p>
          <a:p>
            <a:pPr>
              <a:buClr>
                <a:srgbClr val="4D1C74"/>
              </a:buClr>
              <a:buFont typeface="Wingdings" panose="05000000000000000000" pitchFamily="2" charset="2"/>
              <a:buChar char="§"/>
            </a:pPr>
            <a:r>
              <a:rPr lang="en-GB" kern="0" dirty="0">
                <a:latin typeface="Arial" panose="020B0604020202020204" pitchFamily="34" charset="0"/>
                <a:cs typeface="Arial" panose="020B0604020202020204" pitchFamily="34" charset="0"/>
              </a:rPr>
              <a:t>Estimate the number of trees you could fit in 30 football pitches</a:t>
            </a:r>
          </a:p>
          <a:p>
            <a:pPr marL="0" indent="0">
              <a:buNone/>
            </a:pPr>
            <a:endParaRPr lang="en-GB" kern="0" dirty="0">
              <a:latin typeface="Arial" panose="020B0604020202020204" pitchFamily="34" charset="0"/>
              <a:cs typeface="Arial" panose="020B0604020202020204" pitchFamily="34" charset="0"/>
            </a:endParaRPr>
          </a:p>
          <a:p>
            <a:endParaRPr lang="en-GB" kern="0" dirty="0">
              <a:latin typeface="Arial" panose="020B0604020202020204" pitchFamily="34" charset="0"/>
              <a:cs typeface="Arial" panose="020B0604020202020204" pitchFamily="34" charset="0"/>
            </a:endParaRPr>
          </a:p>
          <a:p>
            <a:pPr marL="0" indent="0">
              <a:buNone/>
            </a:pPr>
            <a:endParaRPr lang="en-GB" kern="0" dirty="0"/>
          </a:p>
        </p:txBody>
      </p:sp>
      <p:pic>
        <p:nvPicPr>
          <p:cNvPr id="2" name="Picture 1">
            <a:extLst>
              <a:ext uri="{FF2B5EF4-FFF2-40B4-BE49-F238E27FC236}">
                <a16:creationId xmlns:a16="http://schemas.microsoft.com/office/drawing/2014/main" id="{597B179F-3DAB-4D93-9B12-C032CAC25500}"/>
              </a:ext>
            </a:extLst>
          </p:cNvPr>
          <p:cNvPicPr>
            <a:picLocks noChangeAspect="1"/>
          </p:cNvPicPr>
          <p:nvPr/>
        </p:nvPicPr>
        <p:blipFill rotWithShape="1">
          <a:blip r:embed="rId3"/>
          <a:srcRect l="572" t="10124" r="-572" b="-776"/>
          <a:stretch/>
        </p:blipFill>
        <p:spPr>
          <a:xfrm>
            <a:off x="3143672" y="655152"/>
            <a:ext cx="6096528" cy="3108685"/>
          </a:xfrm>
          <a:prstGeom prst="rect">
            <a:avLst/>
          </a:prstGeom>
        </p:spPr>
      </p:pic>
    </p:spTree>
    <p:extLst>
      <p:ext uri="{BB962C8B-B14F-4D97-AF65-F5344CB8AC3E}">
        <p14:creationId xmlns:p14="http://schemas.microsoft.com/office/powerpoint/2010/main" val="2449078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Carbon offsetting</a:t>
            </a:r>
          </a:p>
        </p:txBody>
      </p:sp>
      <p:sp>
        <p:nvSpPr>
          <p:cNvPr id="4" name="Content Placeholder 2">
            <a:extLst>
              <a:ext uri="{FF2B5EF4-FFF2-40B4-BE49-F238E27FC236}">
                <a16:creationId xmlns:a16="http://schemas.microsoft.com/office/drawing/2014/main" id="{75FFDA26-5225-4538-9F27-ADAFDC9CD8BF}"/>
              </a:ext>
            </a:extLst>
          </p:cNvPr>
          <p:cNvSpPr txBox="1">
            <a:spLocks/>
          </p:cNvSpPr>
          <p:nvPr/>
        </p:nvSpPr>
        <p:spPr>
          <a:xfrm>
            <a:off x="1981200" y="4655859"/>
            <a:ext cx="8686800" cy="2592288"/>
          </a:xfrm>
          <a:prstGeom prst="rect">
            <a:avLst/>
          </a:prstGeom>
        </p:spPr>
        <p:txBody>
          <a:bodyPr vert="horz"/>
          <a:lstStyle>
            <a:lvl1pPr marL="342900" indent="-342900" algn="l" rtl="0" eaLnBrk="0" fontAlgn="base" hangingPunct="0">
              <a:spcBef>
                <a:spcPct val="20000"/>
              </a:spcBef>
              <a:spcAft>
                <a:spcPct val="0"/>
              </a:spcAft>
              <a:buClr>
                <a:schemeClr val="bg2"/>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bg2"/>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bg2"/>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bg2"/>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lang="en-US" sz="2800" dirty="0">
                <a:solidFill>
                  <a:schemeClr val="tx2"/>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1800">
                <a:solidFill>
                  <a:srgbClr val="002350"/>
                </a:solidFill>
                <a:latin typeface="+mn-lt"/>
                <a:ea typeface="+mn-ea"/>
              </a:defRPr>
            </a:lvl6pPr>
            <a:lvl7pPr marL="2971800" indent="-228600" algn="l" rtl="0" fontAlgn="base">
              <a:spcBef>
                <a:spcPct val="20000"/>
              </a:spcBef>
              <a:spcAft>
                <a:spcPct val="0"/>
              </a:spcAft>
              <a:buChar char="»"/>
              <a:defRPr sz="1800">
                <a:solidFill>
                  <a:srgbClr val="002350"/>
                </a:solidFill>
                <a:latin typeface="+mn-lt"/>
                <a:ea typeface="+mn-ea"/>
              </a:defRPr>
            </a:lvl7pPr>
            <a:lvl8pPr marL="3429000" indent="-228600" algn="l" rtl="0" fontAlgn="base">
              <a:spcBef>
                <a:spcPct val="20000"/>
              </a:spcBef>
              <a:spcAft>
                <a:spcPct val="0"/>
              </a:spcAft>
              <a:buChar char="»"/>
              <a:defRPr sz="1800">
                <a:solidFill>
                  <a:srgbClr val="002350"/>
                </a:solidFill>
                <a:latin typeface="+mn-lt"/>
                <a:ea typeface="+mn-ea"/>
              </a:defRPr>
            </a:lvl8pPr>
            <a:lvl9pPr marL="3886200" indent="-228600" algn="l" rtl="0" fontAlgn="base">
              <a:spcBef>
                <a:spcPct val="20000"/>
              </a:spcBef>
              <a:spcAft>
                <a:spcPct val="0"/>
              </a:spcAft>
              <a:buChar char="»"/>
              <a:defRPr sz="1800">
                <a:solidFill>
                  <a:srgbClr val="002350"/>
                </a:solidFill>
                <a:latin typeface="+mn-lt"/>
                <a:ea typeface="+mn-ea"/>
              </a:defRPr>
            </a:lvl9pPr>
          </a:lstStyle>
          <a:p>
            <a:pPr marL="0" indent="0">
              <a:buNone/>
            </a:pPr>
            <a:r>
              <a:rPr lang="en-US" dirty="0"/>
              <a:t>Some airlines offer to offset the carbon emissions of their flights.</a:t>
            </a:r>
          </a:p>
          <a:p>
            <a:pPr marL="0" indent="0">
              <a:buNone/>
            </a:pPr>
            <a:r>
              <a:rPr lang="en-US" dirty="0"/>
              <a:t>Let’s investigate how many trees need to be planted to offset a flight from London to New York.</a:t>
            </a:r>
          </a:p>
        </p:txBody>
      </p:sp>
      <p:grpSp>
        <p:nvGrpSpPr>
          <p:cNvPr id="15" name="Group 14">
            <a:extLst>
              <a:ext uri="{FF2B5EF4-FFF2-40B4-BE49-F238E27FC236}">
                <a16:creationId xmlns:a16="http://schemas.microsoft.com/office/drawing/2014/main" id="{18F8AA03-CCCD-4632-9845-CFCD9E1B8419}"/>
              </a:ext>
            </a:extLst>
          </p:cNvPr>
          <p:cNvGrpSpPr/>
          <p:nvPr/>
        </p:nvGrpSpPr>
        <p:grpSpPr>
          <a:xfrm>
            <a:off x="6112559" y="1584120"/>
            <a:ext cx="3878088" cy="2592288"/>
            <a:chOff x="4386305" y="1714161"/>
            <a:chExt cx="4300495" cy="2818404"/>
          </a:xfrm>
        </p:grpSpPr>
        <p:pic>
          <p:nvPicPr>
            <p:cNvPr id="12" name="Picture 11" descr="Graphical user interface&#10;&#10;Description automatically generated">
              <a:extLst>
                <a:ext uri="{FF2B5EF4-FFF2-40B4-BE49-F238E27FC236}">
                  <a16:creationId xmlns:a16="http://schemas.microsoft.com/office/drawing/2014/main" id="{86575CAE-026C-46C2-B0E9-F0639BAAAFA7}"/>
                </a:ext>
              </a:extLst>
            </p:cNvPr>
            <p:cNvPicPr>
              <a:picLocks noChangeAspect="1"/>
            </p:cNvPicPr>
            <p:nvPr/>
          </p:nvPicPr>
          <p:blipFill>
            <a:blip r:embed="rId3"/>
            <a:stretch>
              <a:fillRect/>
            </a:stretch>
          </p:blipFill>
          <p:spPr>
            <a:xfrm>
              <a:off x="4386305" y="1714161"/>
              <a:ext cx="4300495" cy="2818404"/>
            </a:xfrm>
            <a:prstGeom prst="rect">
              <a:avLst/>
            </a:prstGeom>
          </p:spPr>
        </p:pic>
        <p:pic>
          <p:nvPicPr>
            <p:cNvPr id="14" name="Picture 13" descr="Text&#10;&#10;Description automatically generated with low confidence">
              <a:extLst>
                <a:ext uri="{FF2B5EF4-FFF2-40B4-BE49-F238E27FC236}">
                  <a16:creationId xmlns:a16="http://schemas.microsoft.com/office/drawing/2014/main" id="{CF5633A6-B1ED-4255-A790-44EDE1A03FC9}"/>
                </a:ext>
              </a:extLst>
            </p:cNvPr>
            <p:cNvPicPr>
              <a:picLocks noChangeAspect="1"/>
            </p:cNvPicPr>
            <p:nvPr/>
          </p:nvPicPr>
          <p:blipFill>
            <a:blip r:embed="rId4"/>
            <a:stretch>
              <a:fillRect/>
            </a:stretch>
          </p:blipFill>
          <p:spPr>
            <a:xfrm>
              <a:off x="4386305" y="1714161"/>
              <a:ext cx="2237844" cy="696425"/>
            </a:xfrm>
            <a:prstGeom prst="rect">
              <a:avLst/>
            </a:prstGeom>
          </p:spPr>
        </p:pic>
      </p:grpSp>
      <p:grpSp>
        <p:nvGrpSpPr>
          <p:cNvPr id="3" name="Group 2">
            <a:extLst>
              <a:ext uri="{FF2B5EF4-FFF2-40B4-BE49-F238E27FC236}">
                <a16:creationId xmlns:a16="http://schemas.microsoft.com/office/drawing/2014/main" id="{2BD304F1-EA4E-4819-9F01-195AE361EC1A}"/>
              </a:ext>
            </a:extLst>
          </p:cNvPr>
          <p:cNvGrpSpPr/>
          <p:nvPr/>
        </p:nvGrpSpPr>
        <p:grpSpPr>
          <a:xfrm>
            <a:off x="2567608" y="1584120"/>
            <a:ext cx="2937708" cy="2997008"/>
            <a:chOff x="325071" y="1578928"/>
            <a:chExt cx="3421076" cy="3428481"/>
          </a:xfrm>
        </p:grpSpPr>
        <p:pic>
          <p:nvPicPr>
            <p:cNvPr id="18" name="Picture 17" descr="Logo, company name&#10;&#10;Description automatically generated">
              <a:extLst>
                <a:ext uri="{FF2B5EF4-FFF2-40B4-BE49-F238E27FC236}">
                  <a16:creationId xmlns:a16="http://schemas.microsoft.com/office/drawing/2014/main" id="{2F3117A0-9771-41C2-94CF-A1CB4FCA0A7A}"/>
                </a:ext>
              </a:extLst>
            </p:cNvPr>
            <p:cNvPicPr>
              <a:picLocks noChangeAspect="1"/>
            </p:cNvPicPr>
            <p:nvPr/>
          </p:nvPicPr>
          <p:blipFill>
            <a:blip r:embed="rId5"/>
            <a:stretch>
              <a:fillRect/>
            </a:stretch>
          </p:blipFill>
          <p:spPr>
            <a:xfrm>
              <a:off x="325071" y="1578928"/>
              <a:ext cx="3421076" cy="3428481"/>
            </a:xfrm>
            <a:prstGeom prst="rect">
              <a:avLst/>
            </a:prstGeom>
          </p:spPr>
        </p:pic>
        <p:pic>
          <p:nvPicPr>
            <p:cNvPr id="20" name="Picture 19">
              <a:extLst>
                <a:ext uri="{FF2B5EF4-FFF2-40B4-BE49-F238E27FC236}">
                  <a16:creationId xmlns:a16="http://schemas.microsoft.com/office/drawing/2014/main" id="{8BF17376-503D-47D8-9534-2C1C1AB2541E}"/>
                </a:ext>
              </a:extLst>
            </p:cNvPr>
            <p:cNvPicPr>
              <a:picLocks noChangeAspect="1"/>
            </p:cNvPicPr>
            <p:nvPr/>
          </p:nvPicPr>
          <p:blipFill>
            <a:blip r:embed="rId6"/>
            <a:stretch>
              <a:fillRect/>
            </a:stretch>
          </p:blipFill>
          <p:spPr>
            <a:xfrm>
              <a:off x="325071" y="1578928"/>
              <a:ext cx="1238423" cy="447737"/>
            </a:xfrm>
            <a:prstGeom prst="rect">
              <a:avLst/>
            </a:prstGeom>
          </p:spPr>
        </p:pic>
      </p:grpSp>
    </p:spTree>
    <p:extLst>
      <p:ext uri="{BB962C8B-B14F-4D97-AF65-F5344CB8AC3E}">
        <p14:creationId xmlns:p14="http://schemas.microsoft.com/office/powerpoint/2010/main" val="3364562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a:xfrm>
            <a:off x="2243572" y="836712"/>
            <a:ext cx="7704856" cy="580926"/>
          </a:xfrm>
        </p:spPr>
        <p:txBody>
          <a:bodyPr>
            <a:noAutofit/>
          </a:bodyPr>
          <a:lstStyle/>
          <a:p>
            <a:pPr>
              <a:lnSpc>
                <a:spcPct val="90000"/>
              </a:lnSpc>
            </a:pPr>
            <a:r>
              <a:rPr lang="en-GB" dirty="0"/>
              <a:t>Carbon Capture and Storage</a:t>
            </a:r>
          </a:p>
        </p:txBody>
      </p:sp>
      <p:pic>
        <p:nvPicPr>
          <p:cNvPr id="8" name="Picture 7" descr="A picture containing tree, outdoor, grass, forest&#10;&#10;Description automatically generated">
            <a:extLst>
              <a:ext uri="{FF2B5EF4-FFF2-40B4-BE49-F238E27FC236}">
                <a16:creationId xmlns:a16="http://schemas.microsoft.com/office/drawing/2014/main" id="{4E468353-F1B6-4196-AD44-53B36CFA007F}"/>
              </a:ext>
            </a:extLst>
          </p:cNvPr>
          <p:cNvPicPr>
            <a:picLocks noChangeAspect="1"/>
          </p:cNvPicPr>
          <p:nvPr/>
        </p:nvPicPr>
        <p:blipFill rotWithShape="1">
          <a:blip r:embed="rId3"/>
          <a:srcRect t="-20711" b="20711"/>
          <a:stretch/>
        </p:blipFill>
        <p:spPr>
          <a:xfrm>
            <a:off x="1883786" y="212689"/>
            <a:ext cx="8424428" cy="6318321"/>
          </a:xfrm>
          <a:prstGeom prst="rect">
            <a:avLst/>
          </a:prstGeom>
        </p:spPr>
      </p:pic>
      <p:sp>
        <p:nvSpPr>
          <p:cNvPr id="9" name="Rectangle: Rounded Corners 8">
            <a:extLst>
              <a:ext uri="{FF2B5EF4-FFF2-40B4-BE49-F238E27FC236}">
                <a16:creationId xmlns:a16="http://schemas.microsoft.com/office/drawing/2014/main" id="{0C169437-9735-45E0-A416-F9C7573054CA}"/>
              </a:ext>
            </a:extLst>
          </p:cNvPr>
          <p:cNvSpPr/>
          <p:nvPr/>
        </p:nvSpPr>
        <p:spPr bwMode="auto">
          <a:xfrm>
            <a:off x="911424" y="1771498"/>
            <a:ext cx="4477546" cy="2202825"/>
          </a:xfrm>
          <a:prstGeom prst="roundRect">
            <a:avLst/>
          </a:prstGeom>
          <a:solidFill>
            <a:schemeClr val="accent6">
              <a:lumMod val="40000"/>
              <a:lumOff val="60000"/>
            </a:schemeClr>
          </a:solidFill>
          <a:ln w="57150" cap="flat" cmpd="sng" algn="ctr">
            <a:solidFill>
              <a:srgbClr val="4D1C7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GB" dirty="0">
                <a:latin typeface="Arial" panose="020B0604020202020204" pitchFamily="34" charset="0"/>
                <a:ea typeface="ヒラギノ角ゴ Pro W3" charset="0"/>
                <a:cs typeface="Arial" panose="020B0604020202020204" pitchFamily="34" charset="0"/>
              </a:rPr>
              <a:t>Through </a:t>
            </a:r>
            <a:r>
              <a:rPr lang="en-GB" b="1" dirty="0">
                <a:latin typeface="Arial" panose="020B0604020202020204" pitchFamily="34" charset="0"/>
                <a:ea typeface="ヒラギノ角ゴ Pro W3" charset="0"/>
                <a:cs typeface="Arial" panose="020B0604020202020204" pitchFamily="34" charset="0"/>
              </a:rPr>
              <a:t>photosynthesis</a:t>
            </a:r>
            <a:r>
              <a:rPr lang="en-GB" dirty="0">
                <a:latin typeface="Arial" panose="020B0604020202020204" pitchFamily="34" charset="0"/>
                <a:ea typeface="ヒラギノ角ゴ Pro W3" charset="0"/>
                <a:cs typeface="Arial" panose="020B0604020202020204" pitchFamily="34" charset="0"/>
              </a:rPr>
              <a:t>, trees convert carbon dioxide and water into sugar and oxygen using energy from light.</a:t>
            </a:r>
          </a:p>
        </p:txBody>
      </p:sp>
      <p:sp>
        <p:nvSpPr>
          <p:cNvPr id="10" name="Rectangle: Rounded Corners 9">
            <a:extLst>
              <a:ext uri="{FF2B5EF4-FFF2-40B4-BE49-F238E27FC236}">
                <a16:creationId xmlns:a16="http://schemas.microsoft.com/office/drawing/2014/main" id="{7D6BC842-B4AF-4D6E-9758-30A1765292E4}"/>
              </a:ext>
            </a:extLst>
          </p:cNvPr>
          <p:cNvSpPr/>
          <p:nvPr/>
        </p:nvSpPr>
        <p:spPr bwMode="auto">
          <a:xfrm>
            <a:off x="6528048" y="1771497"/>
            <a:ext cx="4472982" cy="2202825"/>
          </a:xfrm>
          <a:prstGeom prst="roundRect">
            <a:avLst/>
          </a:prstGeom>
          <a:solidFill>
            <a:schemeClr val="accent6">
              <a:lumMod val="40000"/>
              <a:lumOff val="60000"/>
            </a:schemeClr>
          </a:solidFill>
          <a:ln w="57150" cap="flat" cmpd="sng" algn="ctr">
            <a:solidFill>
              <a:srgbClr val="4D1C7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GB" dirty="0">
                <a:latin typeface="Arial" panose="020B0604020202020204" pitchFamily="34" charset="0"/>
                <a:ea typeface="ヒラギノ角ゴ Pro W3" charset="0"/>
                <a:cs typeface="Arial" panose="020B0604020202020204" pitchFamily="34" charset="0"/>
              </a:rPr>
              <a:t>The sugar produced contains </a:t>
            </a:r>
            <a:r>
              <a:rPr lang="en-GB" b="1" dirty="0">
                <a:latin typeface="Arial" panose="020B0604020202020204" pitchFamily="34" charset="0"/>
                <a:ea typeface="ヒラギノ角ゴ Pro W3" charset="0"/>
                <a:cs typeface="Arial" panose="020B0604020202020204" pitchFamily="34" charset="0"/>
              </a:rPr>
              <a:t>carbon</a:t>
            </a:r>
            <a:r>
              <a:rPr lang="en-GB" dirty="0">
                <a:latin typeface="Arial" panose="020B0604020202020204" pitchFamily="34" charset="0"/>
                <a:ea typeface="ヒラギノ角ゴ Pro W3" charset="0"/>
                <a:cs typeface="Arial" panose="020B0604020202020204" pitchFamily="34" charset="0"/>
              </a:rPr>
              <a:t> and is used by the tree to grow.</a:t>
            </a:r>
          </a:p>
        </p:txBody>
      </p:sp>
      <p:sp>
        <p:nvSpPr>
          <p:cNvPr id="11" name="Rectangle: Rounded Corners 10">
            <a:extLst>
              <a:ext uri="{FF2B5EF4-FFF2-40B4-BE49-F238E27FC236}">
                <a16:creationId xmlns:a16="http://schemas.microsoft.com/office/drawing/2014/main" id="{D1F120FA-96A8-48B5-A64C-5D02F99A1A65}"/>
              </a:ext>
            </a:extLst>
          </p:cNvPr>
          <p:cNvSpPr/>
          <p:nvPr/>
        </p:nvSpPr>
        <p:spPr bwMode="auto">
          <a:xfrm>
            <a:off x="6531757" y="4151254"/>
            <a:ext cx="4472982" cy="2202824"/>
          </a:xfrm>
          <a:prstGeom prst="roundRect">
            <a:avLst/>
          </a:prstGeom>
          <a:solidFill>
            <a:schemeClr val="accent6">
              <a:lumMod val="40000"/>
              <a:lumOff val="60000"/>
            </a:schemeClr>
          </a:solidFill>
          <a:ln w="57150" cap="flat" cmpd="sng" algn="ctr">
            <a:solidFill>
              <a:srgbClr val="4D1C7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GB" dirty="0">
                <a:latin typeface="Arial" panose="020B0604020202020204" pitchFamily="34" charset="0"/>
                <a:ea typeface="ヒラギノ角ゴ Pro W3" charset="0"/>
                <a:cs typeface="Arial" panose="020B0604020202020204" pitchFamily="34" charset="0"/>
              </a:rPr>
              <a:t>A tree is only increasing the carbon it stores if it is </a:t>
            </a:r>
            <a:r>
              <a:rPr lang="en-GB" b="1" dirty="0">
                <a:latin typeface="Arial" panose="020B0604020202020204" pitchFamily="34" charset="0"/>
                <a:ea typeface="ヒラギノ角ゴ Pro W3" charset="0"/>
                <a:cs typeface="Arial" panose="020B0604020202020204" pitchFamily="34" charset="0"/>
              </a:rPr>
              <a:t>growing</a:t>
            </a:r>
            <a:r>
              <a:rPr lang="en-GB" dirty="0">
                <a:latin typeface="Arial" panose="020B0604020202020204" pitchFamily="34" charset="0"/>
                <a:ea typeface="ヒラギノ角ゴ Pro W3" charset="0"/>
                <a:cs typeface="Arial" panose="020B0604020202020204" pitchFamily="34" charset="0"/>
              </a:rPr>
              <a:t>.</a:t>
            </a:r>
            <a:endParaRPr lang="en-GB" b="1" dirty="0">
              <a:latin typeface="Arial" panose="020B0604020202020204" pitchFamily="34" charset="0"/>
              <a:ea typeface="ヒラギノ角ゴ Pro W3"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3AB73010-0375-4072-A030-1A810A0D160D}"/>
              </a:ext>
            </a:extLst>
          </p:cNvPr>
          <p:cNvSpPr/>
          <p:nvPr/>
        </p:nvSpPr>
        <p:spPr bwMode="auto">
          <a:xfrm>
            <a:off x="911424" y="4151254"/>
            <a:ext cx="4472982" cy="2202824"/>
          </a:xfrm>
          <a:prstGeom prst="roundRect">
            <a:avLst/>
          </a:prstGeom>
          <a:solidFill>
            <a:schemeClr val="accent6">
              <a:lumMod val="40000"/>
              <a:lumOff val="60000"/>
            </a:schemeClr>
          </a:solidFill>
          <a:ln w="57150" cap="flat" cmpd="sng" algn="ctr">
            <a:solidFill>
              <a:srgbClr val="4D1C7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GB" dirty="0">
                <a:latin typeface="Arial"/>
                <a:ea typeface="ヒラギノ角ゴ Pro W3"/>
                <a:cs typeface="Arial"/>
              </a:rPr>
              <a:t>Any sugar that isn’t needed right away is</a:t>
            </a:r>
            <a:r>
              <a:rPr lang="en-GB" b="1" dirty="0">
                <a:latin typeface="Arial"/>
                <a:ea typeface="ヒラギノ角ゴ Pro W3"/>
                <a:cs typeface="Arial"/>
              </a:rPr>
              <a:t> stored </a:t>
            </a:r>
            <a:r>
              <a:rPr lang="en-GB" dirty="0">
                <a:latin typeface="Arial"/>
                <a:ea typeface="ヒラギノ角ゴ Pro W3"/>
                <a:cs typeface="Arial"/>
              </a:rPr>
              <a:t>in the tree’s trunk and roots as starch.</a:t>
            </a:r>
          </a:p>
        </p:txBody>
      </p:sp>
    </p:spTree>
    <p:extLst>
      <p:ext uri="{BB962C8B-B14F-4D97-AF65-F5344CB8AC3E}">
        <p14:creationId xmlns:p14="http://schemas.microsoft.com/office/powerpoint/2010/main" val="207606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Trees for ‘Net Zero’</a:t>
            </a:r>
            <a:endParaRPr lang="en-GB" dirty="0"/>
          </a:p>
        </p:txBody>
      </p:sp>
      <p:sp>
        <p:nvSpPr>
          <p:cNvPr id="3" name="Content Placeholder 2"/>
          <p:cNvSpPr>
            <a:spLocks noGrp="1"/>
          </p:cNvSpPr>
          <p:nvPr>
            <p:ph idx="1"/>
          </p:nvPr>
        </p:nvSpPr>
        <p:spPr/>
        <p:txBody>
          <a:bodyPr/>
          <a:lstStyle/>
          <a:p>
            <a:pPr marL="0" indent="0">
              <a:buNone/>
            </a:pPr>
            <a:r>
              <a:rPr lang="en-GB" dirty="0"/>
              <a:t>Watch this video:</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t>What do you notice?</a:t>
            </a:r>
          </a:p>
          <a:p>
            <a:pPr marL="0" indent="0">
              <a:buNone/>
            </a:pPr>
            <a:r>
              <a:rPr lang="en-GB" dirty="0"/>
              <a:t>What do you wonder?</a:t>
            </a:r>
          </a:p>
        </p:txBody>
      </p:sp>
      <p:pic>
        <p:nvPicPr>
          <p:cNvPr id="5" name="Picture 4" descr="A picture containing text, person&#10;&#10;Description automatically generated">
            <a:hlinkClick r:id="rId3"/>
            <a:extLst>
              <a:ext uri="{FF2B5EF4-FFF2-40B4-BE49-F238E27FC236}">
                <a16:creationId xmlns:a16="http://schemas.microsoft.com/office/drawing/2014/main" id="{18409A04-05E6-4D9C-BA3F-7C18EAEF45E6}"/>
              </a:ext>
            </a:extLst>
          </p:cNvPr>
          <p:cNvPicPr>
            <a:picLocks noChangeAspect="1"/>
          </p:cNvPicPr>
          <p:nvPr/>
        </p:nvPicPr>
        <p:blipFill>
          <a:blip r:embed="rId4"/>
          <a:stretch>
            <a:fillRect/>
          </a:stretch>
        </p:blipFill>
        <p:spPr>
          <a:xfrm>
            <a:off x="3143250" y="2276872"/>
            <a:ext cx="5905500" cy="3333750"/>
          </a:xfrm>
          <a:prstGeom prst="rect">
            <a:avLst/>
          </a:prstGeom>
        </p:spPr>
      </p:pic>
    </p:spTree>
    <p:extLst>
      <p:ext uri="{BB962C8B-B14F-4D97-AF65-F5344CB8AC3E}">
        <p14:creationId xmlns:p14="http://schemas.microsoft.com/office/powerpoint/2010/main" val="1779749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p:txBody>
          <a:bodyPr>
            <a:normAutofit fontScale="90000"/>
          </a:bodyPr>
          <a:lstStyle/>
          <a:p>
            <a:r>
              <a:rPr lang="en-GB" dirty="0"/>
              <a:t>English Oak</a:t>
            </a:r>
          </a:p>
        </p:txBody>
      </p:sp>
      <p:grpSp>
        <p:nvGrpSpPr>
          <p:cNvPr id="3" name="Group 2">
            <a:extLst>
              <a:ext uri="{FF2B5EF4-FFF2-40B4-BE49-F238E27FC236}">
                <a16:creationId xmlns:a16="http://schemas.microsoft.com/office/drawing/2014/main" id="{876326EE-B631-4925-8A66-E9EF9F4FF1BE}"/>
              </a:ext>
            </a:extLst>
          </p:cNvPr>
          <p:cNvGrpSpPr/>
          <p:nvPr/>
        </p:nvGrpSpPr>
        <p:grpSpPr>
          <a:xfrm>
            <a:off x="1998039" y="1665460"/>
            <a:ext cx="8070694" cy="4943475"/>
            <a:chOff x="474039" y="1665459"/>
            <a:chExt cx="8070694" cy="4943475"/>
          </a:xfrm>
        </p:grpSpPr>
        <p:pic>
          <p:nvPicPr>
            <p:cNvPr id="6" name="Picture 5">
              <a:extLst>
                <a:ext uri="{FF2B5EF4-FFF2-40B4-BE49-F238E27FC236}">
                  <a16:creationId xmlns:a16="http://schemas.microsoft.com/office/drawing/2014/main" id="{77A3A3BA-AEA1-48B7-A1A1-D924FBA8989A}"/>
                </a:ext>
              </a:extLst>
            </p:cNvPr>
            <p:cNvPicPr>
              <a:picLocks noChangeAspect="1"/>
            </p:cNvPicPr>
            <p:nvPr/>
          </p:nvPicPr>
          <p:blipFill>
            <a:blip r:embed="rId3"/>
            <a:stretch>
              <a:fillRect/>
            </a:stretch>
          </p:blipFill>
          <p:spPr>
            <a:xfrm>
              <a:off x="474039" y="1665459"/>
              <a:ext cx="7524750" cy="4943475"/>
            </a:xfrm>
            <a:prstGeom prst="rect">
              <a:avLst/>
            </a:prstGeom>
          </p:spPr>
        </p:pic>
        <p:grpSp>
          <p:nvGrpSpPr>
            <p:cNvPr id="4" name="Group 3">
              <a:extLst>
                <a:ext uri="{FF2B5EF4-FFF2-40B4-BE49-F238E27FC236}">
                  <a16:creationId xmlns:a16="http://schemas.microsoft.com/office/drawing/2014/main" id="{A5DC83AD-323B-47CE-8F9D-3D12C9952842}"/>
                </a:ext>
              </a:extLst>
            </p:cNvPr>
            <p:cNvGrpSpPr/>
            <p:nvPr/>
          </p:nvGrpSpPr>
          <p:grpSpPr>
            <a:xfrm>
              <a:off x="5940152" y="1665459"/>
              <a:ext cx="2604581" cy="3645024"/>
              <a:chOff x="390258" y="1824943"/>
              <a:chExt cx="2604581" cy="3645024"/>
            </a:xfrm>
          </p:grpSpPr>
          <p:pic>
            <p:nvPicPr>
              <p:cNvPr id="5" name="Picture 4" descr="A picture containing tree, outdoor, plant, poplar&#10;&#10;Description automatically generated">
                <a:extLst>
                  <a:ext uri="{FF2B5EF4-FFF2-40B4-BE49-F238E27FC236}">
                    <a16:creationId xmlns:a16="http://schemas.microsoft.com/office/drawing/2014/main" id="{5EBA3752-1B26-4E77-8D7A-A3D6A34BC1BA}"/>
                  </a:ext>
                </a:extLst>
              </p:cNvPr>
              <p:cNvPicPr>
                <a:picLocks noChangeAspect="1"/>
              </p:cNvPicPr>
              <p:nvPr/>
            </p:nvPicPr>
            <p:blipFill>
              <a:blip r:embed="rId4"/>
              <a:stretch>
                <a:fillRect/>
              </a:stretch>
            </p:blipFill>
            <p:spPr>
              <a:xfrm>
                <a:off x="390258" y="1824943"/>
                <a:ext cx="2604581" cy="3645024"/>
              </a:xfrm>
              <a:prstGeom prst="rect">
                <a:avLst/>
              </a:prstGeom>
            </p:spPr>
          </p:pic>
          <p:sp>
            <p:nvSpPr>
              <p:cNvPr id="7" name="TextBox 6">
                <a:extLst>
                  <a:ext uri="{FF2B5EF4-FFF2-40B4-BE49-F238E27FC236}">
                    <a16:creationId xmlns:a16="http://schemas.microsoft.com/office/drawing/2014/main" id="{0DC85330-4F85-4C98-B0A1-AD9316D151C8}"/>
                  </a:ext>
                </a:extLst>
              </p:cNvPr>
              <p:cNvSpPr txBox="1"/>
              <p:nvPr/>
            </p:nvSpPr>
            <p:spPr>
              <a:xfrm>
                <a:off x="1111299" y="4762081"/>
                <a:ext cx="1162498" cy="707886"/>
              </a:xfrm>
              <a:prstGeom prst="rect">
                <a:avLst/>
              </a:prstGeom>
              <a:noFill/>
            </p:spPr>
            <p:txBody>
              <a:bodyPr wrap="none" rtlCol="0">
                <a:spAutoFit/>
              </a:bodyPr>
              <a:lstStyle/>
              <a:p>
                <a:r>
                  <a:rPr lang="en-GB" sz="4000" dirty="0">
                    <a:solidFill>
                      <a:schemeClr val="bg1"/>
                    </a:solidFill>
                    <a:latin typeface="+mn-lt"/>
                  </a:rPr>
                  <a:t>Oak</a:t>
                </a:r>
              </a:p>
            </p:txBody>
          </p:sp>
        </p:grpSp>
      </p:grpSp>
    </p:spTree>
    <p:extLst>
      <p:ext uri="{BB962C8B-B14F-4D97-AF65-F5344CB8AC3E}">
        <p14:creationId xmlns:p14="http://schemas.microsoft.com/office/powerpoint/2010/main" val="2524279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p:txBody>
          <a:bodyPr>
            <a:normAutofit fontScale="90000"/>
          </a:bodyPr>
          <a:lstStyle/>
          <a:p>
            <a:r>
              <a:rPr lang="en-GB" dirty="0"/>
              <a:t>Wild Cherry</a:t>
            </a:r>
          </a:p>
        </p:txBody>
      </p:sp>
      <p:grpSp>
        <p:nvGrpSpPr>
          <p:cNvPr id="3" name="Group 2">
            <a:extLst>
              <a:ext uri="{FF2B5EF4-FFF2-40B4-BE49-F238E27FC236}">
                <a16:creationId xmlns:a16="http://schemas.microsoft.com/office/drawing/2014/main" id="{CB29AE3D-C6BB-4D83-825A-DA24CB38988F}"/>
              </a:ext>
            </a:extLst>
          </p:cNvPr>
          <p:cNvGrpSpPr/>
          <p:nvPr/>
        </p:nvGrpSpPr>
        <p:grpSpPr>
          <a:xfrm>
            <a:off x="1993496" y="1670966"/>
            <a:ext cx="8217305" cy="4924425"/>
            <a:chOff x="469495" y="1670965"/>
            <a:chExt cx="8217305" cy="4924425"/>
          </a:xfrm>
        </p:grpSpPr>
        <p:pic>
          <p:nvPicPr>
            <p:cNvPr id="5" name="Picture 4">
              <a:extLst>
                <a:ext uri="{FF2B5EF4-FFF2-40B4-BE49-F238E27FC236}">
                  <a16:creationId xmlns:a16="http://schemas.microsoft.com/office/drawing/2014/main" id="{3821EFA6-3645-4E83-B28D-06EB1AAA7B37}"/>
                </a:ext>
              </a:extLst>
            </p:cNvPr>
            <p:cNvPicPr>
              <a:picLocks noChangeAspect="1"/>
            </p:cNvPicPr>
            <p:nvPr/>
          </p:nvPicPr>
          <p:blipFill>
            <a:blip r:embed="rId2"/>
            <a:stretch>
              <a:fillRect/>
            </a:stretch>
          </p:blipFill>
          <p:spPr>
            <a:xfrm>
              <a:off x="469495" y="1670965"/>
              <a:ext cx="7534275" cy="4924425"/>
            </a:xfrm>
            <a:prstGeom prst="rect">
              <a:avLst/>
            </a:prstGeom>
          </p:spPr>
        </p:pic>
        <p:grpSp>
          <p:nvGrpSpPr>
            <p:cNvPr id="4" name="Group 3">
              <a:extLst>
                <a:ext uri="{FF2B5EF4-FFF2-40B4-BE49-F238E27FC236}">
                  <a16:creationId xmlns:a16="http://schemas.microsoft.com/office/drawing/2014/main" id="{676B5F06-DAD0-4A92-86E6-E654EA0B8453}"/>
                </a:ext>
              </a:extLst>
            </p:cNvPr>
            <p:cNvGrpSpPr/>
            <p:nvPr/>
          </p:nvGrpSpPr>
          <p:grpSpPr>
            <a:xfrm>
              <a:off x="5953469" y="1702545"/>
              <a:ext cx="2733331" cy="3645024"/>
              <a:chOff x="3205334" y="1824943"/>
              <a:chExt cx="2733331" cy="3645024"/>
            </a:xfrm>
          </p:grpSpPr>
          <p:pic>
            <p:nvPicPr>
              <p:cNvPr id="6" name="Picture 5" descr="A picture containing tree, outdoor, plant, oak&#10;&#10;Description automatically generated">
                <a:extLst>
                  <a:ext uri="{FF2B5EF4-FFF2-40B4-BE49-F238E27FC236}">
                    <a16:creationId xmlns:a16="http://schemas.microsoft.com/office/drawing/2014/main" id="{8BBCEE60-6634-45CB-A3E0-77459C749B82}"/>
                  </a:ext>
                </a:extLst>
              </p:cNvPr>
              <p:cNvPicPr>
                <a:picLocks noChangeAspect="1"/>
              </p:cNvPicPr>
              <p:nvPr/>
            </p:nvPicPr>
            <p:blipFill>
              <a:blip r:embed="rId3"/>
              <a:stretch>
                <a:fillRect/>
              </a:stretch>
            </p:blipFill>
            <p:spPr>
              <a:xfrm>
                <a:off x="3205334" y="1824943"/>
                <a:ext cx="2733331" cy="3645024"/>
              </a:xfrm>
              <a:prstGeom prst="rect">
                <a:avLst/>
              </a:prstGeom>
            </p:spPr>
          </p:pic>
          <p:sp>
            <p:nvSpPr>
              <p:cNvPr id="7" name="TextBox 6">
                <a:extLst>
                  <a:ext uri="{FF2B5EF4-FFF2-40B4-BE49-F238E27FC236}">
                    <a16:creationId xmlns:a16="http://schemas.microsoft.com/office/drawing/2014/main" id="{59F678AB-E9C4-49D7-9562-839E90EDB6A1}"/>
                  </a:ext>
                </a:extLst>
              </p:cNvPr>
              <p:cNvSpPr txBox="1"/>
              <p:nvPr/>
            </p:nvSpPr>
            <p:spPr>
              <a:xfrm>
                <a:off x="3626323" y="4762081"/>
                <a:ext cx="1891352" cy="707886"/>
              </a:xfrm>
              <a:prstGeom prst="rect">
                <a:avLst/>
              </a:prstGeom>
              <a:noFill/>
            </p:spPr>
            <p:txBody>
              <a:bodyPr wrap="none" rtlCol="0">
                <a:spAutoFit/>
              </a:bodyPr>
              <a:lstStyle/>
              <a:p>
                <a:r>
                  <a:rPr lang="en-GB" sz="4000" dirty="0">
                    <a:solidFill>
                      <a:schemeClr val="bg1"/>
                    </a:solidFill>
                    <a:latin typeface="+mn-lt"/>
                  </a:rPr>
                  <a:t>Cherry</a:t>
                </a:r>
              </a:p>
            </p:txBody>
          </p:sp>
        </p:grpSp>
      </p:grpSp>
    </p:spTree>
    <p:extLst>
      <p:ext uri="{BB962C8B-B14F-4D97-AF65-F5344CB8AC3E}">
        <p14:creationId xmlns:p14="http://schemas.microsoft.com/office/powerpoint/2010/main" val="4047992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p:txBody>
          <a:bodyPr>
            <a:normAutofit fontScale="90000"/>
          </a:bodyPr>
          <a:lstStyle/>
          <a:p>
            <a:r>
              <a:rPr lang="en-GB" dirty="0"/>
              <a:t>Norway Spruce</a:t>
            </a:r>
          </a:p>
        </p:txBody>
      </p:sp>
      <p:grpSp>
        <p:nvGrpSpPr>
          <p:cNvPr id="3" name="Group 2">
            <a:extLst>
              <a:ext uri="{FF2B5EF4-FFF2-40B4-BE49-F238E27FC236}">
                <a16:creationId xmlns:a16="http://schemas.microsoft.com/office/drawing/2014/main" id="{A76FD10A-B3A8-456E-846B-DFB2787339A5}"/>
              </a:ext>
            </a:extLst>
          </p:cNvPr>
          <p:cNvGrpSpPr/>
          <p:nvPr/>
        </p:nvGrpSpPr>
        <p:grpSpPr>
          <a:xfrm>
            <a:off x="1981200" y="1700809"/>
            <a:ext cx="8250342" cy="4905375"/>
            <a:chOff x="457200" y="1700808"/>
            <a:chExt cx="8250342" cy="4905375"/>
          </a:xfrm>
        </p:grpSpPr>
        <p:pic>
          <p:nvPicPr>
            <p:cNvPr id="5" name="Picture 4">
              <a:extLst>
                <a:ext uri="{FF2B5EF4-FFF2-40B4-BE49-F238E27FC236}">
                  <a16:creationId xmlns:a16="http://schemas.microsoft.com/office/drawing/2014/main" id="{AAD6C4E0-59FE-4D39-ACF3-ADBC1F1DE36D}"/>
                </a:ext>
              </a:extLst>
            </p:cNvPr>
            <p:cNvPicPr>
              <a:picLocks noChangeAspect="1"/>
            </p:cNvPicPr>
            <p:nvPr/>
          </p:nvPicPr>
          <p:blipFill>
            <a:blip r:embed="rId3"/>
            <a:stretch>
              <a:fillRect/>
            </a:stretch>
          </p:blipFill>
          <p:spPr>
            <a:xfrm>
              <a:off x="457200" y="1700808"/>
              <a:ext cx="7524750" cy="4905375"/>
            </a:xfrm>
            <a:prstGeom prst="rect">
              <a:avLst/>
            </a:prstGeom>
          </p:spPr>
        </p:pic>
        <p:grpSp>
          <p:nvGrpSpPr>
            <p:cNvPr id="4" name="Group 3">
              <a:extLst>
                <a:ext uri="{FF2B5EF4-FFF2-40B4-BE49-F238E27FC236}">
                  <a16:creationId xmlns:a16="http://schemas.microsoft.com/office/drawing/2014/main" id="{A2E31DC2-581A-4EE8-A00B-795F0CCC1647}"/>
                </a:ext>
              </a:extLst>
            </p:cNvPr>
            <p:cNvGrpSpPr/>
            <p:nvPr/>
          </p:nvGrpSpPr>
          <p:grpSpPr>
            <a:xfrm>
              <a:off x="5856653" y="1700808"/>
              <a:ext cx="2850889" cy="3645024"/>
              <a:chOff x="6021100" y="1824943"/>
              <a:chExt cx="2850889" cy="3645024"/>
            </a:xfrm>
          </p:grpSpPr>
          <p:pic>
            <p:nvPicPr>
              <p:cNvPr id="6" name="Picture 5" descr="A tall tree in a yard&#10;&#10;Description automatically generated with low confidence">
                <a:extLst>
                  <a:ext uri="{FF2B5EF4-FFF2-40B4-BE49-F238E27FC236}">
                    <a16:creationId xmlns:a16="http://schemas.microsoft.com/office/drawing/2014/main" id="{A0F08012-0B46-4934-B593-D1E4742E3ECA}"/>
                  </a:ext>
                </a:extLst>
              </p:cNvPr>
              <p:cNvPicPr>
                <a:picLocks noChangeAspect="1"/>
              </p:cNvPicPr>
              <p:nvPr/>
            </p:nvPicPr>
            <p:blipFill>
              <a:blip r:embed="rId4"/>
              <a:stretch>
                <a:fillRect/>
              </a:stretch>
            </p:blipFill>
            <p:spPr>
              <a:xfrm>
                <a:off x="6021100" y="1824943"/>
                <a:ext cx="2850889" cy="3645024"/>
              </a:xfrm>
              <a:prstGeom prst="rect">
                <a:avLst/>
              </a:prstGeom>
            </p:spPr>
          </p:pic>
          <p:sp>
            <p:nvSpPr>
              <p:cNvPr id="7" name="TextBox 6">
                <a:extLst>
                  <a:ext uri="{FF2B5EF4-FFF2-40B4-BE49-F238E27FC236}">
                    <a16:creationId xmlns:a16="http://schemas.microsoft.com/office/drawing/2014/main" id="{40472DA5-8AFC-4CFD-894F-06F16810E043}"/>
                  </a:ext>
                </a:extLst>
              </p:cNvPr>
              <p:cNvSpPr txBox="1"/>
              <p:nvPr/>
            </p:nvSpPr>
            <p:spPr>
              <a:xfrm>
                <a:off x="6522381" y="4762081"/>
                <a:ext cx="1848326" cy="707886"/>
              </a:xfrm>
              <a:prstGeom prst="rect">
                <a:avLst/>
              </a:prstGeom>
              <a:noFill/>
            </p:spPr>
            <p:txBody>
              <a:bodyPr wrap="none" rtlCol="0">
                <a:spAutoFit/>
              </a:bodyPr>
              <a:lstStyle/>
              <a:p>
                <a:r>
                  <a:rPr lang="en-GB" sz="4000" dirty="0">
                    <a:solidFill>
                      <a:schemeClr val="bg1"/>
                    </a:solidFill>
                    <a:latin typeface="+mn-lt"/>
                  </a:rPr>
                  <a:t>Spruce</a:t>
                </a:r>
              </a:p>
            </p:txBody>
          </p:sp>
        </p:grpSp>
      </p:grpSp>
    </p:spTree>
    <p:extLst>
      <p:ext uri="{BB962C8B-B14F-4D97-AF65-F5344CB8AC3E}">
        <p14:creationId xmlns:p14="http://schemas.microsoft.com/office/powerpoint/2010/main" val="3246882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a:xfrm>
            <a:off x="609600" y="984012"/>
            <a:ext cx="10972800" cy="580926"/>
          </a:xfrm>
        </p:spPr>
        <p:txBody>
          <a:bodyPr>
            <a:normAutofit fontScale="90000"/>
          </a:bodyPr>
          <a:lstStyle/>
          <a:p>
            <a:r>
              <a:rPr lang="en-US" dirty="0"/>
              <a:t>H</a:t>
            </a:r>
            <a:r>
              <a:rPr lang="en-GB" dirty="0"/>
              <a:t>ow do they compare?</a:t>
            </a:r>
            <a:br>
              <a:rPr lang="en-GB" dirty="0"/>
            </a:br>
            <a:endParaRPr lang="en-GB" dirty="0"/>
          </a:p>
        </p:txBody>
      </p:sp>
      <p:grpSp>
        <p:nvGrpSpPr>
          <p:cNvPr id="11" name="Group 10">
            <a:extLst>
              <a:ext uri="{FF2B5EF4-FFF2-40B4-BE49-F238E27FC236}">
                <a16:creationId xmlns:a16="http://schemas.microsoft.com/office/drawing/2014/main" id="{13F0CAEA-FB13-4727-BF9D-F020D779FBC9}"/>
              </a:ext>
            </a:extLst>
          </p:cNvPr>
          <p:cNvGrpSpPr/>
          <p:nvPr/>
        </p:nvGrpSpPr>
        <p:grpSpPr>
          <a:xfrm>
            <a:off x="1793512" y="1738423"/>
            <a:ext cx="1275653" cy="1747141"/>
            <a:chOff x="390258" y="1824943"/>
            <a:chExt cx="2604581" cy="3645024"/>
          </a:xfrm>
        </p:grpSpPr>
        <p:pic>
          <p:nvPicPr>
            <p:cNvPr id="8" name="Picture 7" descr="A picture containing tree, outdoor, plant, poplar&#10;&#10;Description automatically generated">
              <a:extLst>
                <a:ext uri="{FF2B5EF4-FFF2-40B4-BE49-F238E27FC236}">
                  <a16:creationId xmlns:a16="http://schemas.microsoft.com/office/drawing/2014/main" id="{457A67CE-9F10-401B-8644-907991E4E187}"/>
                </a:ext>
              </a:extLst>
            </p:cNvPr>
            <p:cNvPicPr>
              <a:picLocks noChangeAspect="1"/>
            </p:cNvPicPr>
            <p:nvPr/>
          </p:nvPicPr>
          <p:blipFill>
            <a:blip r:embed="rId3"/>
            <a:stretch>
              <a:fillRect/>
            </a:stretch>
          </p:blipFill>
          <p:spPr>
            <a:xfrm>
              <a:off x="390258" y="1824943"/>
              <a:ext cx="2604581" cy="3645024"/>
            </a:xfrm>
            <a:prstGeom prst="rect">
              <a:avLst/>
            </a:prstGeom>
          </p:spPr>
        </p:pic>
        <p:sp>
          <p:nvSpPr>
            <p:cNvPr id="9" name="TextBox 8">
              <a:extLst>
                <a:ext uri="{FF2B5EF4-FFF2-40B4-BE49-F238E27FC236}">
                  <a16:creationId xmlns:a16="http://schemas.microsoft.com/office/drawing/2014/main" id="{26DB0A6B-AFE1-454E-83F7-40A1635E0118}"/>
                </a:ext>
              </a:extLst>
            </p:cNvPr>
            <p:cNvSpPr txBox="1"/>
            <p:nvPr/>
          </p:nvSpPr>
          <p:spPr>
            <a:xfrm>
              <a:off x="1111298" y="4762082"/>
              <a:ext cx="1175645" cy="706318"/>
            </a:xfrm>
            <a:prstGeom prst="rect">
              <a:avLst/>
            </a:prstGeom>
            <a:noFill/>
          </p:spPr>
          <p:txBody>
            <a:bodyPr wrap="none" rtlCol="0">
              <a:spAutoFit/>
            </a:bodyPr>
            <a:lstStyle/>
            <a:p>
              <a:r>
                <a:rPr lang="en-GB" sz="1600" dirty="0">
                  <a:solidFill>
                    <a:schemeClr val="bg1"/>
                  </a:solidFill>
                  <a:latin typeface="+mn-lt"/>
                </a:rPr>
                <a:t>Oak</a:t>
              </a:r>
            </a:p>
          </p:txBody>
        </p:sp>
      </p:grpSp>
      <p:grpSp>
        <p:nvGrpSpPr>
          <p:cNvPr id="12" name="Group 11">
            <a:extLst>
              <a:ext uri="{FF2B5EF4-FFF2-40B4-BE49-F238E27FC236}">
                <a16:creationId xmlns:a16="http://schemas.microsoft.com/office/drawing/2014/main" id="{59ED71E6-A189-40C1-B021-10EC01041055}"/>
              </a:ext>
            </a:extLst>
          </p:cNvPr>
          <p:cNvGrpSpPr/>
          <p:nvPr/>
        </p:nvGrpSpPr>
        <p:grpSpPr>
          <a:xfrm>
            <a:off x="1793512" y="4509121"/>
            <a:ext cx="1275652" cy="1747141"/>
            <a:chOff x="3205334" y="1824943"/>
            <a:chExt cx="2733331" cy="3645024"/>
          </a:xfrm>
        </p:grpSpPr>
        <p:pic>
          <p:nvPicPr>
            <p:cNvPr id="4" name="Picture 3" descr="A picture containing tree, outdoor, plant, oak&#10;&#10;Description automatically generated">
              <a:extLst>
                <a:ext uri="{FF2B5EF4-FFF2-40B4-BE49-F238E27FC236}">
                  <a16:creationId xmlns:a16="http://schemas.microsoft.com/office/drawing/2014/main" id="{7BDEE297-4571-4ADE-82C8-DAD43504E4C4}"/>
                </a:ext>
              </a:extLst>
            </p:cNvPr>
            <p:cNvPicPr>
              <a:picLocks noChangeAspect="1"/>
            </p:cNvPicPr>
            <p:nvPr/>
          </p:nvPicPr>
          <p:blipFill>
            <a:blip r:embed="rId4"/>
            <a:stretch>
              <a:fillRect/>
            </a:stretch>
          </p:blipFill>
          <p:spPr>
            <a:xfrm>
              <a:off x="3205334" y="1824943"/>
              <a:ext cx="2733331" cy="3645024"/>
            </a:xfrm>
            <a:prstGeom prst="rect">
              <a:avLst/>
            </a:prstGeom>
          </p:spPr>
        </p:pic>
        <p:sp>
          <p:nvSpPr>
            <p:cNvPr id="10" name="TextBox 9">
              <a:extLst>
                <a:ext uri="{FF2B5EF4-FFF2-40B4-BE49-F238E27FC236}">
                  <a16:creationId xmlns:a16="http://schemas.microsoft.com/office/drawing/2014/main" id="{9C877EA8-BC8B-46E2-A966-CB1905BF61A4}"/>
                </a:ext>
              </a:extLst>
            </p:cNvPr>
            <p:cNvSpPr txBox="1"/>
            <p:nvPr/>
          </p:nvSpPr>
          <p:spPr>
            <a:xfrm>
              <a:off x="3626324" y="4762082"/>
              <a:ext cx="1854900" cy="706318"/>
            </a:xfrm>
            <a:prstGeom prst="rect">
              <a:avLst/>
            </a:prstGeom>
            <a:noFill/>
          </p:spPr>
          <p:txBody>
            <a:bodyPr wrap="none" rtlCol="0">
              <a:spAutoFit/>
            </a:bodyPr>
            <a:lstStyle/>
            <a:p>
              <a:r>
                <a:rPr lang="en-GB" sz="1600" dirty="0">
                  <a:solidFill>
                    <a:schemeClr val="bg1"/>
                  </a:solidFill>
                  <a:latin typeface="+mn-lt"/>
                </a:rPr>
                <a:t>Cherry</a:t>
              </a:r>
            </a:p>
          </p:txBody>
        </p:sp>
      </p:grpSp>
      <p:grpSp>
        <p:nvGrpSpPr>
          <p:cNvPr id="16" name="Group 15">
            <a:extLst>
              <a:ext uri="{FF2B5EF4-FFF2-40B4-BE49-F238E27FC236}">
                <a16:creationId xmlns:a16="http://schemas.microsoft.com/office/drawing/2014/main" id="{49439EF8-F2A1-43F8-8951-0457FFF827D3}"/>
              </a:ext>
            </a:extLst>
          </p:cNvPr>
          <p:cNvGrpSpPr/>
          <p:nvPr/>
        </p:nvGrpSpPr>
        <p:grpSpPr>
          <a:xfrm>
            <a:off x="8400257" y="1984678"/>
            <a:ext cx="1275653" cy="1748073"/>
            <a:chOff x="6021100" y="1824943"/>
            <a:chExt cx="2850889" cy="3645024"/>
          </a:xfrm>
        </p:grpSpPr>
        <p:pic>
          <p:nvPicPr>
            <p:cNvPr id="15" name="Picture 14" descr="A tall tree in a yard&#10;&#10;Description automatically generated with low confidence">
              <a:extLst>
                <a:ext uri="{FF2B5EF4-FFF2-40B4-BE49-F238E27FC236}">
                  <a16:creationId xmlns:a16="http://schemas.microsoft.com/office/drawing/2014/main" id="{56978526-70EB-49D2-94E2-85E8BB1CA735}"/>
                </a:ext>
              </a:extLst>
            </p:cNvPr>
            <p:cNvPicPr>
              <a:picLocks noChangeAspect="1"/>
            </p:cNvPicPr>
            <p:nvPr/>
          </p:nvPicPr>
          <p:blipFill>
            <a:blip r:embed="rId5"/>
            <a:stretch>
              <a:fillRect/>
            </a:stretch>
          </p:blipFill>
          <p:spPr>
            <a:xfrm>
              <a:off x="6021100" y="1824943"/>
              <a:ext cx="2850889" cy="3645024"/>
            </a:xfrm>
            <a:prstGeom prst="rect">
              <a:avLst/>
            </a:prstGeom>
          </p:spPr>
        </p:pic>
        <p:sp>
          <p:nvSpPr>
            <p:cNvPr id="13" name="TextBox 12">
              <a:extLst>
                <a:ext uri="{FF2B5EF4-FFF2-40B4-BE49-F238E27FC236}">
                  <a16:creationId xmlns:a16="http://schemas.microsoft.com/office/drawing/2014/main" id="{1CA1A357-35D6-43AD-A8BE-531AAC0984EC}"/>
                </a:ext>
              </a:extLst>
            </p:cNvPr>
            <p:cNvSpPr txBox="1"/>
            <p:nvPr/>
          </p:nvSpPr>
          <p:spPr>
            <a:xfrm>
              <a:off x="6522381" y="4762082"/>
              <a:ext cx="1899137" cy="705942"/>
            </a:xfrm>
            <a:prstGeom prst="rect">
              <a:avLst/>
            </a:prstGeom>
            <a:noFill/>
          </p:spPr>
          <p:txBody>
            <a:bodyPr wrap="none" rtlCol="0">
              <a:spAutoFit/>
            </a:bodyPr>
            <a:lstStyle/>
            <a:p>
              <a:r>
                <a:rPr lang="en-GB" sz="1600" dirty="0">
                  <a:solidFill>
                    <a:schemeClr val="bg1"/>
                  </a:solidFill>
                  <a:latin typeface="+mn-lt"/>
                </a:rPr>
                <a:t>Spruce</a:t>
              </a:r>
            </a:p>
          </p:txBody>
        </p:sp>
      </p:grpSp>
      <p:pic>
        <p:nvPicPr>
          <p:cNvPr id="14" name="Picture 13">
            <a:extLst>
              <a:ext uri="{FF2B5EF4-FFF2-40B4-BE49-F238E27FC236}">
                <a16:creationId xmlns:a16="http://schemas.microsoft.com/office/drawing/2014/main" id="{39462017-06CC-4398-9F9C-A554A39A1BB5}"/>
              </a:ext>
            </a:extLst>
          </p:cNvPr>
          <p:cNvPicPr>
            <a:picLocks noChangeAspect="1"/>
          </p:cNvPicPr>
          <p:nvPr/>
        </p:nvPicPr>
        <p:blipFill>
          <a:blip r:embed="rId6"/>
          <a:stretch>
            <a:fillRect/>
          </a:stretch>
        </p:blipFill>
        <p:spPr>
          <a:xfrm>
            <a:off x="3244898" y="1530045"/>
            <a:ext cx="3112492" cy="2416563"/>
          </a:xfrm>
          <a:prstGeom prst="rect">
            <a:avLst/>
          </a:prstGeom>
        </p:spPr>
      </p:pic>
      <p:pic>
        <p:nvPicPr>
          <p:cNvPr id="17" name="Picture 16">
            <a:extLst>
              <a:ext uri="{FF2B5EF4-FFF2-40B4-BE49-F238E27FC236}">
                <a16:creationId xmlns:a16="http://schemas.microsoft.com/office/drawing/2014/main" id="{F28C42CC-8E51-42BB-BB12-458E783FB19B}"/>
              </a:ext>
            </a:extLst>
          </p:cNvPr>
          <p:cNvPicPr>
            <a:picLocks noChangeAspect="1"/>
          </p:cNvPicPr>
          <p:nvPr/>
        </p:nvPicPr>
        <p:blipFill>
          <a:blip r:embed="rId7"/>
          <a:stretch>
            <a:fillRect/>
          </a:stretch>
        </p:blipFill>
        <p:spPr>
          <a:xfrm>
            <a:off x="3244898" y="4277908"/>
            <a:ext cx="3151174" cy="2416563"/>
          </a:xfrm>
          <a:prstGeom prst="rect">
            <a:avLst/>
          </a:prstGeom>
        </p:spPr>
      </p:pic>
      <p:pic>
        <p:nvPicPr>
          <p:cNvPr id="18" name="Picture 17">
            <a:extLst>
              <a:ext uri="{FF2B5EF4-FFF2-40B4-BE49-F238E27FC236}">
                <a16:creationId xmlns:a16="http://schemas.microsoft.com/office/drawing/2014/main" id="{4F0A4350-2ADF-4A11-8364-AF73F364CF03}"/>
              </a:ext>
            </a:extLst>
          </p:cNvPr>
          <p:cNvPicPr>
            <a:picLocks noChangeAspect="1"/>
          </p:cNvPicPr>
          <p:nvPr/>
        </p:nvPicPr>
        <p:blipFill>
          <a:blip r:embed="rId8"/>
          <a:stretch>
            <a:fillRect/>
          </a:stretch>
        </p:blipFill>
        <p:spPr>
          <a:xfrm>
            <a:off x="7319370" y="3753629"/>
            <a:ext cx="3079119" cy="2416563"/>
          </a:xfrm>
          <a:prstGeom prst="rect">
            <a:avLst/>
          </a:prstGeom>
        </p:spPr>
      </p:pic>
      <p:cxnSp>
        <p:nvCxnSpPr>
          <p:cNvPr id="5" name="Straight Connector 4">
            <a:extLst>
              <a:ext uri="{FF2B5EF4-FFF2-40B4-BE49-F238E27FC236}">
                <a16:creationId xmlns:a16="http://schemas.microsoft.com/office/drawing/2014/main" id="{7EC1B2B4-8BAD-446A-A010-F45CCF7C23F8}"/>
              </a:ext>
            </a:extLst>
          </p:cNvPr>
          <p:cNvCxnSpPr/>
          <p:nvPr/>
        </p:nvCxnSpPr>
        <p:spPr bwMode="auto">
          <a:xfrm>
            <a:off x="7032104" y="1984678"/>
            <a:ext cx="0" cy="4270833"/>
          </a:xfrm>
          <a:prstGeom prst="line">
            <a:avLst/>
          </a:prstGeom>
          <a:solidFill>
            <a:schemeClr val="accent1"/>
          </a:solid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Connector 18">
            <a:extLst>
              <a:ext uri="{FF2B5EF4-FFF2-40B4-BE49-F238E27FC236}">
                <a16:creationId xmlns:a16="http://schemas.microsoft.com/office/drawing/2014/main" id="{800327CA-1256-4FF8-8DE3-9E72D2FC5122}"/>
              </a:ext>
            </a:extLst>
          </p:cNvPr>
          <p:cNvCxnSpPr/>
          <p:nvPr/>
        </p:nvCxnSpPr>
        <p:spPr bwMode="auto">
          <a:xfrm flipH="1">
            <a:off x="1981201" y="4120093"/>
            <a:ext cx="5042825" cy="0"/>
          </a:xfrm>
          <a:prstGeom prst="line">
            <a:avLst/>
          </a:prstGeom>
          <a:solidFill>
            <a:schemeClr val="accent1"/>
          </a:solid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2995307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a:xfrm>
            <a:off x="3143672" y="940470"/>
            <a:ext cx="7067128" cy="580926"/>
          </a:xfrm>
        </p:spPr>
        <p:txBody>
          <a:bodyPr>
            <a:normAutofit fontScale="90000"/>
          </a:bodyPr>
          <a:lstStyle/>
          <a:p>
            <a:r>
              <a:rPr lang="en-US" dirty="0"/>
              <a:t>H</a:t>
            </a:r>
            <a:r>
              <a:rPr lang="en-GB" dirty="0"/>
              <a:t>ow do they compare?</a:t>
            </a:r>
            <a:br>
              <a:rPr lang="en-GB" dirty="0"/>
            </a:br>
            <a:endParaRPr lang="en-GB" dirty="0"/>
          </a:p>
        </p:txBody>
      </p:sp>
      <p:grpSp>
        <p:nvGrpSpPr>
          <p:cNvPr id="11" name="Group 10">
            <a:extLst>
              <a:ext uri="{FF2B5EF4-FFF2-40B4-BE49-F238E27FC236}">
                <a16:creationId xmlns:a16="http://schemas.microsoft.com/office/drawing/2014/main" id="{13F0CAEA-FB13-4727-BF9D-F020D779FBC9}"/>
              </a:ext>
            </a:extLst>
          </p:cNvPr>
          <p:cNvGrpSpPr/>
          <p:nvPr/>
        </p:nvGrpSpPr>
        <p:grpSpPr>
          <a:xfrm>
            <a:off x="1655496" y="1120755"/>
            <a:ext cx="1275653" cy="1747141"/>
            <a:chOff x="390258" y="1824943"/>
            <a:chExt cx="2604581" cy="3645024"/>
          </a:xfrm>
        </p:grpSpPr>
        <p:pic>
          <p:nvPicPr>
            <p:cNvPr id="8" name="Picture 7" descr="A picture containing tree, outdoor, plant, poplar&#10;&#10;Description automatically generated">
              <a:extLst>
                <a:ext uri="{FF2B5EF4-FFF2-40B4-BE49-F238E27FC236}">
                  <a16:creationId xmlns:a16="http://schemas.microsoft.com/office/drawing/2014/main" id="{457A67CE-9F10-401B-8644-907991E4E187}"/>
                </a:ext>
              </a:extLst>
            </p:cNvPr>
            <p:cNvPicPr>
              <a:picLocks noChangeAspect="1"/>
            </p:cNvPicPr>
            <p:nvPr/>
          </p:nvPicPr>
          <p:blipFill>
            <a:blip r:embed="rId3"/>
            <a:stretch>
              <a:fillRect/>
            </a:stretch>
          </p:blipFill>
          <p:spPr>
            <a:xfrm>
              <a:off x="390258" y="1824943"/>
              <a:ext cx="2604581" cy="3645024"/>
            </a:xfrm>
            <a:prstGeom prst="rect">
              <a:avLst/>
            </a:prstGeom>
          </p:spPr>
        </p:pic>
        <p:sp>
          <p:nvSpPr>
            <p:cNvPr id="9" name="TextBox 8">
              <a:extLst>
                <a:ext uri="{FF2B5EF4-FFF2-40B4-BE49-F238E27FC236}">
                  <a16:creationId xmlns:a16="http://schemas.microsoft.com/office/drawing/2014/main" id="{26DB0A6B-AFE1-454E-83F7-40A1635E0118}"/>
                </a:ext>
              </a:extLst>
            </p:cNvPr>
            <p:cNvSpPr txBox="1"/>
            <p:nvPr/>
          </p:nvSpPr>
          <p:spPr>
            <a:xfrm>
              <a:off x="1111298" y="4762082"/>
              <a:ext cx="1175645" cy="706318"/>
            </a:xfrm>
            <a:prstGeom prst="rect">
              <a:avLst/>
            </a:prstGeom>
            <a:noFill/>
          </p:spPr>
          <p:txBody>
            <a:bodyPr wrap="none" rtlCol="0">
              <a:spAutoFit/>
            </a:bodyPr>
            <a:lstStyle/>
            <a:p>
              <a:r>
                <a:rPr lang="en-GB" sz="1600" dirty="0">
                  <a:solidFill>
                    <a:schemeClr val="bg1"/>
                  </a:solidFill>
                  <a:latin typeface="+mn-lt"/>
                </a:rPr>
                <a:t>Oak</a:t>
              </a:r>
            </a:p>
          </p:txBody>
        </p:sp>
      </p:grpSp>
      <p:grpSp>
        <p:nvGrpSpPr>
          <p:cNvPr id="12" name="Group 11">
            <a:extLst>
              <a:ext uri="{FF2B5EF4-FFF2-40B4-BE49-F238E27FC236}">
                <a16:creationId xmlns:a16="http://schemas.microsoft.com/office/drawing/2014/main" id="{59ED71E6-A189-40C1-B021-10EC01041055}"/>
              </a:ext>
            </a:extLst>
          </p:cNvPr>
          <p:cNvGrpSpPr/>
          <p:nvPr/>
        </p:nvGrpSpPr>
        <p:grpSpPr>
          <a:xfrm>
            <a:off x="1655495" y="3000301"/>
            <a:ext cx="1275652" cy="1747141"/>
            <a:chOff x="3205334" y="1824943"/>
            <a:chExt cx="2733331" cy="3645024"/>
          </a:xfrm>
        </p:grpSpPr>
        <p:pic>
          <p:nvPicPr>
            <p:cNvPr id="4" name="Picture 3" descr="A picture containing tree, outdoor, plant, oak&#10;&#10;Description automatically generated">
              <a:extLst>
                <a:ext uri="{FF2B5EF4-FFF2-40B4-BE49-F238E27FC236}">
                  <a16:creationId xmlns:a16="http://schemas.microsoft.com/office/drawing/2014/main" id="{7BDEE297-4571-4ADE-82C8-DAD43504E4C4}"/>
                </a:ext>
              </a:extLst>
            </p:cNvPr>
            <p:cNvPicPr>
              <a:picLocks noChangeAspect="1"/>
            </p:cNvPicPr>
            <p:nvPr/>
          </p:nvPicPr>
          <p:blipFill>
            <a:blip r:embed="rId4"/>
            <a:stretch>
              <a:fillRect/>
            </a:stretch>
          </p:blipFill>
          <p:spPr>
            <a:xfrm>
              <a:off x="3205334" y="1824943"/>
              <a:ext cx="2733331" cy="3645024"/>
            </a:xfrm>
            <a:prstGeom prst="rect">
              <a:avLst/>
            </a:prstGeom>
          </p:spPr>
        </p:pic>
        <p:sp>
          <p:nvSpPr>
            <p:cNvPr id="10" name="TextBox 9">
              <a:extLst>
                <a:ext uri="{FF2B5EF4-FFF2-40B4-BE49-F238E27FC236}">
                  <a16:creationId xmlns:a16="http://schemas.microsoft.com/office/drawing/2014/main" id="{9C877EA8-BC8B-46E2-A966-CB1905BF61A4}"/>
                </a:ext>
              </a:extLst>
            </p:cNvPr>
            <p:cNvSpPr txBox="1"/>
            <p:nvPr/>
          </p:nvSpPr>
          <p:spPr>
            <a:xfrm>
              <a:off x="3626324" y="4762082"/>
              <a:ext cx="1854900" cy="706318"/>
            </a:xfrm>
            <a:prstGeom prst="rect">
              <a:avLst/>
            </a:prstGeom>
            <a:noFill/>
          </p:spPr>
          <p:txBody>
            <a:bodyPr wrap="none" rtlCol="0">
              <a:spAutoFit/>
            </a:bodyPr>
            <a:lstStyle/>
            <a:p>
              <a:r>
                <a:rPr lang="en-GB" sz="1600" dirty="0">
                  <a:solidFill>
                    <a:schemeClr val="bg1"/>
                  </a:solidFill>
                  <a:latin typeface="+mn-lt"/>
                </a:rPr>
                <a:t>Cherry</a:t>
              </a:r>
            </a:p>
          </p:txBody>
        </p:sp>
      </p:grpSp>
      <p:grpSp>
        <p:nvGrpSpPr>
          <p:cNvPr id="16" name="Group 15">
            <a:extLst>
              <a:ext uri="{FF2B5EF4-FFF2-40B4-BE49-F238E27FC236}">
                <a16:creationId xmlns:a16="http://schemas.microsoft.com/office/drawing/2014/main" id="{49439EF8-F2A1-43F8-8951-0457FFF827D3}"/>
              </a:ext>
            </a:extLst>
          </p:cNvPr>
          <p:cNvGrpSpPr/>
          <p:nvPr/>
        </p:nvGrpSpPr>
        <p:grpSpPr>
          <a:xfrm>
            <a:off x="1655496" y="4879847"/>
            <a:ext cx="1275653" cy="1748073"/>
            <a:chOff x="6021100" y="1824943"/>
            <a:chExt cx="2850889" cy="3645024"/>
          </a:xfrm>
        </p:grpSpPr>
        <p:pic>
          <p:nvPicPr>
            <p:cNvPr id="15" name="Picture 14" descr="A tall tree in a yard&#10;&#10;Description automatically generated with low confidence">
              <a:extLst>
                <a:ext uri="{FF2B5EF4-FFF2-40B4-BE49-F238E27FC236}">
                  <a16:creationId xmlns:a16="http://schemas.microsoft.com/office/drawing/2014/main" id="{56978526-70EB-49D2-94E2-85E8BB1CA735}"/>
                </a:ext>
              </a:extLst>
            </p:cNvPr>
            <p:cNvPicPr>
              <a:picLocks noChangeAspect="1"/>
            </p:cNvPicPr>
            <p:nvPr/>
          </p:nvPicPr>
          <p:blipFill>
            <a:blip r:embed="rId5"/>
            <a:stretch>
              <a:fillRect/>
            </a:stretch>
          </p:blipFill>
          <p:spPr>
            <a:xfrm>
              <a:off x="6021100" y="1824943"/>
              <a:ext cx="2850889" cy="3645024"/>
            </a:xfrm>
            <a:prstGeom prst="rect">
              <a:avLst/>
            </a:prstGeom>
          </p:spPr>
        </p:pic>
        <p:sp>
          <p:nvSpPr>
            <p:cNvPr id="13" name="TextBox 12">
              <a:extLst>
                <a:ext uri="{FF2B5EF4-FFF2-40B4-BE49-F238E27FC236}">
                  <a16:creationId xmlns:a16="http://schemas.microsoft.com/office/drawing/2014/main" id="{1CA1A357-35D6-43AD-A8BE-531AAC0984EC}"/>
                </a:ext>
              </a:extLst>
            </p:cNvPr>
            <p:cNvSpPr txBox="1"/>
            <p:nvPr/>
          </p:nvSpPr>
          <p:spPr>
            <a:xfrm>
              <a:off x="6522381" y="4762082"/>
              <a:ext cx="1899137" cy="705942"/>
            </a:xfrm>
            <a:prstGeom prst="rect">
              <a:avLst/>
            </a:prstGeom>
            <a:noFill/>
          </p:spPr>
          <p:txBody>
            <a:bodyPr wrap="none" rtlCol="0">
              <a:spAutoFit/>
            </a:bodyPr>
            <a:lstStyle/>
            <a:p>
              <a:r>
                <a:rPr lang="en-GB" sz="1600" dirty="0">
                  <a:solidFill>
                    <a:schemeClr val="bg1"/>
                  </a:solidFill>
                  <a:latin typeface="+mn-lt"/>
                </a:rPr>
                <a:t>Spruce</a:t>
              </a:r>
            </a:p>
          </p:txBody>
        </p:sp>
      </p:grpSp>
      <p:sp>
        <p:nvSpPr>
          <p:cNvPr id="20" name="Content Placeholder 2">
            <a:extLst>
              <a:ext uri="{FF2B5EF4-FFF2-40B4-BE49-F238E27FC236}">
                <a16:creationId xmlns:a16="http://schemas.microsoft.com/office/drawing/2014/main" id="{40F9F648-CE9B-4C66-AF39-90DDE13C7647}"/>
              </a:ext>
            </a:extLst>
          </p:cNvPr>
          <p:cNvSpPr>
            <a:spLocks noGrp="1"/>
          </p:cNvSpPr>
          <p:nvPr>
            <p:ph idx="1"/>
          </p:nvPr>
        </p:nvSpPr>
        <p:spPr>
          <a:xfrm>
            <a:off x="3284294" y="1556792"/>
            <a:ext cx="8140298" cy="1108720"/>
          </a:xfrm>
        </p:spPr>
        <p:txBody>
          <a:bodyPr/>
          <a:lstStyle/>
          <a:p>
            <a:pPr marL="0" indent="0">
              <a:buNone/>
            </a:pPr>
            <a:r>
              <a:rPr lang="en-GB" kern="1200" dirty="0"/>
              <a:t>Use the data from the graphs to redraw them on one set of axes so that we can compare them.</a:t>
            </a:r>
          </a:p>
        </p:txBody>
      </p:sp>
      <p:pic>
        <p:nvPicPr>
          <p:cNvPr id="21" name="Picture 20" descr="A picture containing text, receipt&#10;&#10;Description automatically generated">
            <a:extLst>
              <a:ext uri="{FF2B5EF4-FFF2-40B4-BE49-F238E27FC236}">
                <a16:creationId xmlns:a16="http://schemas.microsoft.com/office/drawing/2014/main" id="{023A1BDD-D808-46B5-B409-DC6CF72F93FC}"/>
              </a:ext>
            </a:extLst>
          </p:cNvPr>
          <p:cNvPicPr>
            <a:picLocks noChangeAspect="1"/>
          </p:cNvPicPr>
          <p:nvPr/>
        </p:nvPicPr>
        <p:blipFill rotWithShape="1">
          <a:blip r:embed="rId6"/>
          <a:srcRect l="9823"/>
          <a:stretch/>
        </p:blipFill>
        <p:spPr>
          <a:xfrm>
            <a:off x="4799856" y="3088531"/>
            <a:ext cx="4536504" cy="3353766"/>
          </a:xfrm>
          <a:prstGeom prst="rect">
            <a:avLst/>
          </a:prstGeom>
          <a:ln>
            <a:solidFill>
              <a:schemeClr val="tx1"/>
            </a:solidFill>
          </a:ln>
        </p:spPr>
      </p:pic>
    </p:spTree>
    <p:extLst>
      <p:ext uri="{BB962C8B-B14F-4D97-AF65-F5344CB8AC3E}">
        <p14:creationId xmlns:p14="http://schemas.microsoft.com/office/powerpoint/2010/main" val="2340161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a:xfrm>
            <a:off x="3143672" y="929358"/>
            <a:ext cx="7067128" cy="580926"/>
          </a:xfrm>
        </p:spPr>
        <p:txBody>
          <a:bodyPr>
            <a:normAutofit fontScale="90000"/>
          </a:bodyPr>
          <a:lstStyle/>
          <a:p>
            <a:r>
              <a:rPr lang="en-GB" dirty="0"/>
              <a:t>Data from the graphs</a:t>
            </a:r>
          </a:p>
        </p:txBody>
      </p:sp>
      <p:grpSp>
        <p:nvGrpSpPr>
          <p:cNvPr id="11" name="Group 10">
            <a:extLst>
              <a:ext uri="{FF2B5EF4-FFF2-40B4-BE49-F238E27FC236}">
                <a16:creationId xmlns:a16="http://schemas.microsoft.com/office/drawing/2014/main" id="{13F0CAEA-FB13-4727-BF9D-F020D779FBC9}"/>
              </a:ext>
            </a:extLst>
          </p:cNvPr>
          <p:cNvGrpSpPr/>
          <p:nvPr/>
        </p:nvGrpSpPr>
        <p:grpSpPr>
          <a:xfrm>
            <a:off x="1655496" y="1120755"/>
            <a:ext cx="1275653" cy="1747141"/>
            <a:chOff x="390258" y="1824943"/>
            <a:chExt cx="2604581" cy="3645024"/>
          </a:xfrm>
        </p:grpSpPr>
        <p:pic>
          <p:nvPicPr>
            <p:cNvPr id="8" name="Picture 7" descr="A picture containing tree, outdoor, plant, poplar&#10;&#10;Description automatically generated">
              <a:extLst>
                <a:ext uri="{FF2B5EF4-FFF2-40B4-BE49-F238E27FC236}">
                  <a16:creationId xmlns:a16="http://schemas.microsoft.com/office/drawing/2014/main" id="{457A67CE-9F10-401B-8644-907991E4E187}"/>
                </a:ext>
              </a:extLst>
            </p:cNvPr>
            <p:cNvPicPr>
              <a:picLocks noChangeAspect="1"/>
            </p:cNvPicPr>
            <p:nvPr/>
          </p:nvPicPr>
          <p:blipFill>
            <a:blip r:embed="rId3"/>
            <a:stretch>
              <a:fillRect/>
            </a:stretch>
          </p:blipFill>
          <p:spPr>
            <a:xfrm>
              <a:off x="390258" y="1824943"/>
              <a:ext cx="2604581" cy="3645024"/>
            </a:xfrm>
            <a:prstGeom prst="rect">
              <a:avLst/>
            </a:prstGeom>
          </p:spPr>
        </p:pic>
        <p:sp>
          <p:nvSpPr>
            <p:cNvPr id="9" name="TextBox 8">
              <a:extLst>
                <a:ext uri="{FF2B5EF4-FFF2-40B4-BE49-F238E27FC236}">
                  <a16:creationId xmlns:a16="http://schemas.microsoft.com/office/drawing/2014/main" id="{26DB0A6B-AFE1-454E-83F7-40A1635E0118}"/>
                </a:ext>
              </a:extLst>
            </p:cNvPr>
            <p:cNvSpPr txBox="1"/>
            <p:nvPr/>
          </p:nvSpPr>
          <p:spPr>
            <a:xfrm>
              <a:off x="1111298" y="4762082"/>
              <a:ext cx="1175645" cy="706318"/>
            </a:xfrm>
            <a:prstGeom prst="rect">
              <a:avLst/>
            </a:prstGeom>
            <a:noFill/>
          </p:spPr>
          <p:txBody>
            <a:bodyPr wrap="none" rtlCol="0">
              <a:spAutoFit/>
            </a:bodyPr>
            <a:lstStyle/>
            <a:p>
              <a:r>
                <a:rPr lang="en-GB" sz="1600" dirty="0">
                  <a:solidFill>
                    <a:schemeClr val="bg1"/>
                  </a:solidFill>
                  <a:latin typeface="+mn-lt"/>
                </a:rPr>
                <a:t>Oak</a:t>
              </a:r>
            </a:p>
          </p:txBody>
        </p:sp>
      </p:grpSp>
      <p:grpSp>
        <p:nvGrpSpPr>
          <p:cNvPr id="12" name="Group 11">
            <a:extLst>
              <a:ext uri="{FF2B5EF4-FFF2-40B4-BE49-F238E27FC236}">
                <a16:creationId xmlns:a16="http://schemas.microsoft.com/office/drawing/2014/main" id="{59ED71E6-A189-40C1-B021-10EC01041055}"/>
              </a:ext>
            </a:extLst>
          </p:cNvPr>
          <p:cNvGrpSpPr/>
          <p:nvPr/>
        </p:nvGrpSpPr>
        <p:grpSpPr>
          <a:xfrm>
            <a:off x="1655495" y="3000301"/>
            <a:ext cx="1275652" cy="1747141"/>
            <a:chOff x="3205334" y="1824943"/>
            <a:chExt cx="2733331" cy="3645024"/>
          </a:xfrm>
        </p:grpSpPr>
        <p:pic>
          <p:nvPicPr>
            <p:cNvPr id="4" name="Picture 3" descr="A picture containing tree, outdoor, plant, oak&#10;&#10;Description automatically generated">
              <a:extLst>
                <a:ext uri="{FF2B5EF4-FFF2-40B4-BE49-F238E27FC236}">
                  <a16:creationId xmlns:a16="http://schemas.microsoft.com/office/drawing/2014/main" id="{7BDEE297-4571-4ADE-82C8-DAD43504E4C4}"/>
                </a:ext>
              </a:extLst>
            </p:cNvPr>
            <p:cNvPicPr>
              <a:picLocks noChangeAspect="1"/>
            </p:cNvPicPr>
            <p:nvPr/>
          </p:nvPicPr>
          <p:blipFill>
            <a:blip r:embed="rId4"/>
            <a:stretch>
              <a:fillRect/>
            </a:stretch>
          </p:blipFill>
          <p:spPr>
            <a:xfrm>
              <a:off x="3205334" y="1824943"/>
              <a:ext cx="2733331" cy="3645024"/>
            </a:xfrm>
            <a:prstGeom prst="rect">
              <a:avLst/>
            </a:prstGeom>
          </p:spPr>
        </p:pic>
        <p:sp>
          <p:nvSpPr>
            <p:cNvPr id="10" name="TextBox 9">
              <a:extLst>
                <a:ext uri="{FF2B5EF4-FFF2-40B4-BE49-F238E27FC236}">
                  <a16:creationId xmlns:a16="http://schemas.microsoft.com/office/drawing/2014/main" id="{9C877EA8-BC8B-46E2-A966-CB1905BF61A4}"/>
                </a:ext>
              </a:extLst>
            </p:cNvPr>
            <p:cNvSpPr txBox="1"/>
            <p:nvPr/>
          </p:nvSpPr>
          <p:spPr>
            <a:xfrm>
              <a:off x="3626324" y="4762082"/>
              <a:ext cx="1854900" cy="706318"/>
            </a:xfrm>
            <a:prstGeom prst="rect">
              <a:avLst/>
            </a:prstGeom>
            <a:noFill/>
          </p:spPr>
          <p:txBody>
            <a:bodyPr wrap="none" rtlCol="0">
              <a:spAutoFit/>
            </a:bodyPr>
            <a:lstStyle/>
            <a:p>
              <a:r>
                <a:rPr lang="en-GB" sz="1600" dirty="0">
                  <a:solidFill>
                    <a:schemeClr val="bg1"/>
                  </a:solidFill>
                  <a:latin typeface="+mn-lt"/>
                </a:rPr>
                <a:t>Cherry</a:t>
              </a:r>
            </a:p>
          </p:txBody>
        </p:sp>
      </p:grpSp>
      <p:grpSp>
        <p:nvGrpSpPr>
          <p:cNvPr id="16" name="Group 15">
            <a:extLst>
              <a:ext uri="{FF2B5EF4-FFF2-40B4-BE49-F238E27FC236}">
                <a16:creationId xmlns:a16="http://schemas.microsoft.com/office/drawing/2014/main" id="{49439EF8-F2A1-43F8-8951-0457FFF827D3}"/>
              </a:ext>
            </a:extLst>
          </p:cNvPr>
          <p:cNvGrpSpPr/>
          <p:nvPr/>
        </p:nvGrpSpPr>
        <p:grpSpPr>
          <a:xfrm>
            <a:off x="1655496" y="4879847"/>
            <a:ext cx="1275653" cy="1748073"/>
            <a:chOff x="6021100" y="1824943"/>
            <a:chExt cx="2850889" cy="3645024"/>
          </a:xfrm>
        </p:grpSpPr>
        <p:pic>
          <p:nvPicPr>
            <p:cNvPr id="15" name="Picture 14" descr="A tall tree in a yard&#10;&#10;Description automatically generated with low confidence">
              <a:extLst>
                <a:ext uri="{FF2B5EF4-FFF2-40B4-BE49-F238E27FC236}">
                  <a16:creationId xmlns:a16="http://schemas.microsoft.com/office/drawing/2014/main" id="{56978526-70EB-49D2-94E2-85E8BB1CA735}"/>
                </a:ext>
              </a:extLst>
            </p:cNvPr>
            <p:cNvPicPr>
              <a:picLocks noChangeAspect="1"/>
            </p:cNvPicPr>
            <p:nvPr/>
          </p:nvPicPr>
          <p:blipFill>
            <a:blip r:embed="rId5"/>
            <a:stretch>
              <a:fillRect/>
            </a:stretch>
          </p:blipFill>
          <p:spPr>
            <a:xfrm>
              <a:off x="6021100" y="1824943"/>
              <a:ext cx="2850889" cy="3645024"/>
            </a:xfrm>
            <a:prstGeom prst="rect">
              <a:avLst/>
            </a:prstGeom>
          </p:spPr>
        </p:pic>
        <p:sp>
          <p:nvSpPr>
            <p:cNvPr id="13" name="TextBox 12">
              <a:extLst>
                <a:ext uri="{FF2B5EF4-FFF2-40B4-BE49-F238E27FC236}">
                  <a16:creationId xmlns:a16="http://schemas.microsoft.com/office/drawing/2014/main" id="{1CA1A357-35D6-43AD-A8BE-531AAC0984EC}"/>
                </a:ext>
              </a:extLst>
            </p:cNvPr>
            <p:cNvSpPr txBox="1"/>
            <p:nvPr/>
          </p:nvSpPr>
          <p:spPr>
            <a:xfrm>
              <a:off x="6522381" y="4762082"/>
              <a:ext cx="1899137" cy="705942"/>
            </a:xfrm>
            <a:prstGeom prst="rect">
              <a:avLst/>
            </a:prstGeom>
            <a:noFill/>
          </p:spPr>
          <p:txBody>
            <a:bodyPr wrap="none" rtlCol="0">
              <a:spAutoFit/>
            </a:bodyPr>
            <a:lstStyle/>
            <a:p>
              <a:r>
                <a:rPr lang="en-GB" sz="1600" dirty="0">
                  <a:solidFill>
                    <a:schemeClr val="bg1"/>
                  </a:solidFill>
                  <a:latin typeface="+mn-lt"/>
                </a:rPr>
                <a:t>Spruce</a:t>
              </a:r>
            </a:p>
          </p:txBody>
        </p:sp>
      </p:grpSp>
      <p:pic>
        <p:nvPicPr>
          <p:cNvPr id="14" name="Picture 13" descr="Chart, histogram&#10;&#10;Description automatically generated">
            <a:extLst>
              <a:ext uri="{FF2B5EF4-FFF2-40B4-BE49-F238E27FC236}">
                <a16:creationId xmlns:a16="http://schemas.microsoft.com/office/drawing/2014/main" id="{14662915-48EA-42CD-B353-F62273479E56}"/>
              </a:ext>
            </a:extLst>
          </p:cNvPr>
          <p:cNvPicPr>
            <a:picLocks noChangeAspect="1"/>
          </p:cNvPicPr>
          <p:nvPr/>
        </p:nvPicPr>
        <p:blipFill>
          <a:blip r:embed="rId6"/>
          <a:stretch>
            <a:fillRect/>
          </a:stretch>
        </p:blipFill>
        <p:spPr>
          <a:xfrm>
            <a:off x="3143672" y="1516733"/>
            <a:ext cx="4003308" cy="5310786"/>
          </a:xfrm>
          <a:prstGeom prst="rect">
            <a:avLst/>
          </a:prstGeom>
        </p:spPr>
      </p:pic>
      <p:graphicFrame>
        <p:nvGraphicFramePr>
          <p:cNvPr id="17" name="Table 16">
            <a:extLst>
              <a:ext uri="{FF2B5EF4-FFF2-40B4-BE49-F238E27FC236}">
                <a16:creationId xmlns:a16="http://schemas.microsoft.com/office/drawing/2014/main" id="{A1FEE54E-929F-43C0-86B7-6C2506C40DD9}"/>
              </a:ext>
            </a:extLst>
          </p:cNvPr>
          <p:cNvGraphicFramePr>
            <a:graphicFrameLocks noGrp="1"/>
          </p:cNvGraphicFramePr>
          <p:nvPr>
            <p:extLst>
              <p:ext uri="{D42A27DB-BD31-4B8C-83A1-F6EECF244321}">
                <p14:modId xmlns:p14="http://schemas.microsoft.com/office/powerpoint/2010/main" val="2119793617"/>
              </p:ext>
            </p:extLst>
          </p:nvPr>
        </p:nvGraphicFramePr>
        <p:xfrm>
          <a:off x="7359504" y="1988841"/>
          <a:ext cx="3124010" cy="4172549"/>
        </p:xfrm>
        <a:graphic>
          <a:graphicData uri="http://schemas.openxmlformats.org/drawingml/2006/table">
            <a:tbl>
              <a:tblPr firstRow="1" firstCol="1" bandRow="1"/>
              <a:tblGrid>
                <a:gridCol w="659665">
                  <a:extLst>
                    <a:ext uri="{9D8B030D-6E8A-4147-A177-3AD203B41FA5}">
                      <a16:colId xmlns:a16="http://schemas.microsoft.com/office/drawing/2014/main" val="2793123454"/>
                    </a:ext>
                  </a:extLst>
                </a:gridCol>
                <a:gridCol w="302774">
                  <a:extLst>
                    <a:ext uri="{9D8B030D-6E8A-4147-A177-3AD203B41FA5}">
                      <a16:colId xmlns:a16="http://schemas.microsoft.com/office/drawing/2014/main" val="468195556"/>
                    </a:ext>
                  </a:extLst>
                </a:gridCol>
                <a:gridCol w="607541">
                  <a:extLst>
                    <a:ext uri="{9D8B030D-6E8A-4147-A177-3AD203B41FA5}">
                      <a16:colId xmlns:a16="http://schemas.microsoft.com/office/drawing/2014/main" val="1513905815"/>
                    </a:ext>
                  </a:extLst>
                </a:gridCol>
                <a:gridCol w="777015">
                  <a:extLst>
                    <a:ext uri="{9D8B030D-6E8A-4147-A177-3AD203B41FA5}">
                      <a16:colId xmlns:a16="http://schemas.microsoft.com/office/drawing/2014/main" val="4060284479"/>
                    </a:ext>
                  </a:extLst>
                </a:gridCol>
                <a:gridCol w="777015">
                  <a:extLst>
                    <a:ext uri="{9D8B030D-6E8A-4147-A177-3AD203B41FA5}">
                      <a16:colId xmlns:a16="http://schemas.microsoft.com/office/drawing/2014/main" val="3084928742"/>
                    </a:ext>
                  </a:extLst>
                </a:gridCol>
              </a:tblGrid>
              <a:tr h="175166">
                <a:tc rowSpan="2">
                  <a:txBody>
                    <a:bodyPr/>
                    <a:lstStyle/>
                    <a:p>
                      <a:pPr algn="ctr">
                        <a:lnSpc>
                          <a:spcPct val="107000"/>
                        </a:lnSpc>
                        <a:spcAft>
                          <a:spcPts val="800"/>
                        </a:spcAft>
                      </a:pPr>
                      <a:r>
                        <a:rPr lang="en-GB"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Age of tree</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07000"/>
                        </a:lnSpc>
                        <a:spcAft>
                          <a:spcPts val="800"/>
                        </a:spcAft>
                      </a:pPr>
                      <a:r>
                        <a:rPr lang="en-GB"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Carbon stored, in kg, by:</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76263746"/>
                  </a:ext>
                </a:extLst>
              </a:tr>
              <a:tr h="295259">
                <a:tc vMerge="1">
                  <a:txBody>
                    <a:bodyPr/>
                    <a:lstStyle/>
                    <a:p>
                      <a:endParaRPr lang="en-GB"/>
                    </a:p>
                  </a:txBody>
                  <a:tcPr/>
                </a:tc>
                <a:tc vMerge="1">
                  <a:txBody>
                    <a:bodyPr/>
                    <a:lstStyle/>
                    <a:p>
                      <a:endParaRPr lang="en-GB"/>
                    </a:p>
                  </a:txBody>
                  <a:tcPr/>
                </a:tc>
                <a:tc>
                  <a:txBody>
                    <a:bodyPr/>
                    <a:lstStyle/>
                    <a:p>
                      <a:pPr algn="ctr">
                        <a:lnSpc>
                          <a:spcPct val="107000"/>
                        </a:lnSpc>
                        <a:spcAft>
                          <a:spcPts val="800"/>
                        </a:spcAft>
                      </a:pPr>
                      <a:r>
                        <a:rPr lang="en-GB"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English Oak</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Wild Cherry</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Norway Spruce</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7142204"/>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8354730"/>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9078777"/>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3277004"/>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3271012"/>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550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4250771"/>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1400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538275"/>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2100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5132899"/>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2750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8254571"/>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3750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5370223"/>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4700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2523132"/>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5600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8657389"/>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6400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6494571"/>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7150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9556383"/>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7450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4750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0706925"/>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7600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2216845"/>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7600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6884096"/>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7450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9187971"/>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7250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2299196"/>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6950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9098683"/>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7000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8972605"/>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7500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dirty="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8054408"/>
                  </a:ext>
                </a:extLst>
              </a:tr>
            </a:tbl>
          </a:graphicData>
        </a:graphic>
      </p:graphicFrame>
    </p:spTree>
    <p:extLst>
      <p:ext uri="{BB962C8B-B14F-4D97-AF65-F5344CB8AC3E}">
        <p14:creationId xmlns:p14="http://schemas.microsoft.com/office/powerpoint/2010/main" val="3199867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a:xfrm>
            <a:off x="3215680" y="980728"/>
            <a:ext cx="7067128" cy="580926"/>
          </a:xfrm>
        </p:spPr>
        <p:txBody>
          <a:bodyPr>
            <a:normAutofit fontScale="90000"/>
          </a:bodyPr>
          <a:lstStyle/>
          <a:p>
            <a:r>
              <a:rPr lang="en-US" dirty="0"/>
              <a:t>H</a:t>
            </a:r>
            <a:r>
              <a:rPr lang="en-GB" dirty="0"/>
              <a:t>ow do they compare?</a:t>
            </a:r>
            <a:br>
              <a:rPr lang="en-GB" dirty="0"/>
            </a:br>
            <a:endParaRPr lang="en-GB" dirty="0"/>
          </a:p>
        </p:txBody>
      </p:sp>
      <p:grpSp>
        <p:nvGrpSpPr>
          <p:cNvPr id="11" name="Group 10">
            <a:extLst>
              <a:ext uri="{FF2B5EF4-FFF2-40B4-BE49-F238E27FC236}">
                <a16:creationId xmlns:a16="http://schemas.microsoft.com/office/drawing/2014/main" id="{13F0CAEA-FB13-4727-BF9D-F020D779FBC9}"/>
              </a:ext>
            </a:extLst>
          </p:cNvPr>
          <p:cNvGrpSpPr/>
          <p:nvPr/>
        </p:nvGrpSpPr>
        <p:grpSpPr>
          <a:xfrm>
            <a:off x="1655496" y="1120755"/>
            <a:ext cx="1275653" cy="1747141"/>
            <a:chOff x="390258" y="1824943"/>
            <a:chExt cx="2604581" cy="3645024"/>
          </a:xfrm>
        </p:grpSpPr>
        <p:pic>
          <p:nvPicPr>
            <p:cNvPr id="8" name="Picture 7" descr="A picture containing tree, outdoor, plant, poplar&#10;&#10;Description automatically generated">
              <a:extLst>
                <a:ext uri="{FF2B5EF4-FFF2-40B4-BE49-F238E27FC236}">
                  <a16:creationId xmlns:a16="http://schemas.microsoft.com/office/drawing/2014/main" id="{457A67CE-9F10-401B-8644-907991E4E187}"/>
                </a:ext>
              </a:extLst>
            </p:cNvPr>
            <p:cNvPicPr>
              <a:picLocks noChangeAspect="1"/>
            </p:cNvPicPr>
            <p:nvPr/>
          </p:nvPicPr>
          <p:blipFill>
            <a:blip r:embed="rId3"/>
            <a:stretch>
              <a:fillRect/>
            </a:stretch>
          </p:blipFill>
          <p:spPr>
            <a:xfrm>
              <a:off x="390258" y="1824943"/>
              <a:ext cx="2604581" cy="3645024"/>
            </a:xfrm>
            <a:prstGeom prst="rect">
              <a:avLst/>
            </a:prstGeom>
          </p:spPr>
        </p:pic>
        <p:sp>
          <p:nvSpPr>
            <p:cNvPr id="9" name="TextBox 8">
              <a:extLst>
                <a:ext uri="{FF2B5EF4-FFF2-40B4-BE49-F238E27FC236}">
                  <a16:creationId xmlns:a16="http://schemas.microsoft.com/office/drawing/2014/main" id="{26DB0A6B-AFE1-454E-83F7-40A1635E0118}"/>
                </a:ext>
              </a:extLst>
            </p:cNvPr>
            <p:cNvSpPr txBox="1"/>
            <p:nvPr/>
          </p:nvSpPr>
          <p:spPr>
            <a:xfrm>
              <a:off x="1111298" y="4762082"/>
              <a:ext cx="1175645" cy="706318"/>
            </a:xfrm>
            <a:prstGeom prst="rect">
              <a:avLst/>
            </a:prstGeom>
            <a:noFill/>
          </p:spPr>
          <p:txBody>
            <a:bodyPr wrap="none" rtlCol="0">
              <a:spAutoFit/>
            </a:bodyPr>
            <a:lstStyle/>
            <a:p>
              <a:r>
                <a:rPr lang="en-GB" sz="1600" dirty="0">
                  <a:solidFill>
                    <a:schemeClr val="bg1"/>
                  </a:solidFill>
                  <a:latin typeface="+mn-lt"/>
                </a:rPr>
                <a:t>Oak</a:t>
              </a:r>
            </a:p>
          </p:txBody>
        </p:sp>
      </p:grpSp>
      <p:grpSp>
        <p:nvGrpSpPr>
          <p:cNvPr id="12" name="Group 11">
            <a:extLst>
              <a:ext uri="{FF2B5EF4-FFF2-40B4-BE49-F238E27FC236}">
                <a16:creationId xmlns:a16="http://schemas.microsoft.com/office/drawing/2014/main" id="{59ED71E6-A189-40C1-B021-10EC01041055}"/>
              </a:ext>
            </a:extLst>
          </p:cNvPr>
          <p:cNvGrpSpPr/>
          <p:nvPr/>
        </p:nvGrpSpPr>
        <p:grpSpPr>
          <a:xfrm>
            <a:off x="1655495" y="3000301"/>
            <a:ext cx="1275652" cy="1747141"/>
            <a:chOff x="3205334" y="1824943"/>
            <a:chExt cx="2733331" cy="3645024"/>
          </a:xfrm>
        </p:grpSpPr>
        <p:pic>
          <p:nvPicPr>
            <p:cNvPr id="4" name="Picture 3" descr="A picture containing tree, outdoor, plant, oak&#10;&#10;Description automatically generated">
              <a:extLst>
                <a:ext uri="{FF2B5EF4-FFF2-40B4-BE49-F238E27FC236}">
                  <a16:creationId xmlns:a16="http://schemas.microsoft.com/office/drawing/2014/main" id="{7BDEE297-4571-4ADE-82C8-DAD43504E4C4}"/>
                </a:ext>
              </a:extLst>
            </p:cNvPr>
            <p:cNvPicPr>
              <a:picLocks noChangeAspect="1"/>
            </p:cNvPicPr>
            <p:nvPr/>
          </p:nvPicPr>
          <p:blipFill>
            <a:blip r:embed="rId4"/>
            <a:stretch>
              <a:fillRect/>
            </a:stretch>
          </p:blipFill>
          <p:spPr>
            <a:xfrm>
              <a:off x="3205334" y="1824943"/>
              <a:ext cx="2733331" cy="3645024"/>
            </a:xfrm>
            <a:prstGeom prst="rect">
              <a:avLst/>
            </a:prstGeom>
          </p:spPr>
        </p:pic>
        <p:sp>
          <p:nvSpPr>
            <p:cNvPr id="10" name="TextBox 9">
              <a:extLst>
                <a:ext uri="{FF2B5EF4-FFF2-40B4-BE49-F238E27FC236}">
                  <a16:creationId xmlns:a16="http://schemas.microsoft.com/office/drawing/2014/main" id="{9C877EA8-BC8B-46E2-A966-CB1905BF61A4}"/>
                </a:ext>
              </a:extLst>
            </p:cNvPr>
            <p:cNvSpPr txBox="1"/>
            <p:nvPr/>
          </p:nvSpPr>
          <p:spPr>
            <a:xfrm>
              <a:off x="3626324" y="4762082"/>
              <a:ext cx="1854900" cy="706318"/>
            </a:xfrm>
            <a:prstGeom prst="rect">
              <a:avLst/>
            </a:prstGeom>
            <a:noFill/>
          </p:spPr>
          <p:txBody>
            <a:bodyPr wrap="none" rtlCol="0">
              <a:spAutoFit/>
            </a:bodyPr>
            <a:lstStyle/>
            <a:p>
              <a:r>
                <a:rPr lang="en-GB" sz="1600" dirty="0">
                  <a:solidFill>
                    <a:schemeClr val="bg1"/>
                  </a:solidFill>
                  <a:latin typeface="+mn-lt"/>
                </a:rPr>
                <a:t>Cherry</a:t>
              </a:r>
            </a:p>
          </p:txBody>
        </p:sp>
      </p:grpSp>
      <p:grpSp>
        <p:nvGrpSpPr>
          <p:cNvPr id="16" name="Group 15">
            <a:extLst>
              <a:ext uri="{FF2B5EF4-FFF2-40B4-BE49-F238E27FC236}">
                <a16:creationId xmlns:a16="http://schemas.microsoft.com/office/drawing/2014/main" id="{49439EF8-F2A1-43F8-8951-0457FFF827D3}"/>
              </a:ext>
            </a:extLst>
          </p:cNvPr>
          <p:cNvGrpSpPr/>
          <p:nvPr/>
        </p:nvGrpSpPr>
        <p:grpSpPr>
          <a:xfrm>
            <a:off x="1655496" y="4879847"/>
            <a:ext cx="1275653" cy="1748073"/>
            <a:chOff x="6021100" y="1824943"/>
            <a:chExt cx="2850889" cy="3645024"/>
          </a:xfrm>
        </p:grpSpPr>
        <p:pic>
          <p:nvPicPr>
            <p:cNvPr id="15" name="Picture 14" descr="A tall tree in a yard&#10;&#10;Description automatically generated with low confidence">
              <a:extLst>
                <a:ext uri="{FF2B5EF4-FFF2-40B4-BE49-F238E27FC236}">
                  <a16:creationId xmlns:a16="http://schemas.microsoft.com/office/drawing/2014/main" id="{56978526-70EB-49D2-94E2-85E8BB1CA735}"/>
                </a:ext>
              </a:extLst>
            </p:cNvPr>
            <p:cNvPicPr>
              <a:picLocks noChangeAspect="1"/>
            </p:cNvPicPr>
            <p:nvPr/>
          </p:nvPicPr>
          <p:blipFill>
            <a:blip r:embed="rId5"/>
            <a:stretch>
              <a:fillRect/>
            </a:stretch>
          </p:blipFill>
          <p:spPr>
            <a:xfrm>
              <a:off x="6021100" y="1824943"/>
              <a:ext cx="2850889" cy="3645024"/>
            </a:xfrm>
            <a:prstGeom prst="rect">
              <a:avLst/>
            </a:prstGeom>
          </p:spPr>
        </p:pic>
        <p:sp>
          <p:nvSpPr>
            <p:cNvPr id="13" name="TextBox 12">
              <a:extLst>
                <a:ext uri="{FF2B5EF4-FFF2-40B4-BE49-F238E27FC236}">
                  <a16:creationId xmlns:a16="http://schemas.microsoft.com/office/drawing/2014/main" id="{1CA1A357-35D6-43AD-A8BE-531AAC0984EC}"/>
                </a:ext>
              </a:extLst>
            </p:cNvPr>
            <p:cNvSpPr txBox="1"/>
            <p:nvPr/>
          </p:nvSpPr>
          <p:spPr>
            <a:xfrm>
              <a:off x="6522381" y="4762082"/>
              <a:ext cx="1899137" cy="705942"/>
            </a:xfrm>
            <a:prstGeom prst="rect">
              <a:avLst/>
            </a:prstGeom>
            <a:noFill/>
          </p:spPr>
          <p:txBody>
            <a:bodyPr wrap="none" rtlCol="0">
              <a:spAutoFit/>
            </a:bodyPr>
            <a:lstStyle/>
            <a:p>
              <a:r>
                <a:rPr lang="en-GB" sz="1600" dirty="0">
                  <a:solidFill>
                    <a:schemeClr val="bg1"/>
                  </a:solidFill>
                  <a:latin typeface="+mn-lt"/>
                </a:rPr>
                <a:t>Spruce</a:t>
              </a:r>
            </a:p>
          </p:txBody>
        </p:sp>
      </p:grpSp>
      <p:pic>
        <p:nvPicPr>
          <p:cNvPr id="14" name="Picture 13" descr="Chart, line chart&#10;&#10;Description automatically generated">
            <a:hlinkClick r:id="rId6"/>
            <a:extLst>
              <a:ext uri="{FF2B5EF4-FFF2-40B4-BE49-F238E27FC236}">
                <a16:creationId xmlns:a16="http://schemas.microsoft.com/office/drawing/2014/main" id="{34424BAC-2B16-4D8B-AE00-12B4090856EF}"/>
              </a:ext>
            </a:extLst>
          </p:cNvPr>
          <p:cNvPicPr>
            <a:picLocks noChangeAspect="1"/>
          </p:cNvPicPr>
          <p:nvPr/>
        </p:nvPicPr>
        <p:blipFill rotWithShape="1">
          <a:blip r:embed="rId7"/>
          <a:srcRect l="10625"/>
          <a:stretch/>
        </p:blipFill>
        <p:spPr>
          <a:xfrm>
            <a:off x="3619726" y="1844825"/>
            <a:ext cx="6084168" cy="4538335"/>
          </a:xfrm>
          <a:prstGeom prst="rect">
            <a:avLst/>
          </a:prstGeom>
        </p:spPr>
      </p:pic>
    </p:spTree>
    <p:extLst>
      <p:ext uri="{BB962C8B-B14F-4D97-AF65-F5344CB8AC3E}">
        <p14:creationId xmlns:p14="http://schemas.microsoft.com/office/powerpoint/2010/main" val="41820158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a:xfrm>
            <a:off x="609600" y="980728"/>
            <a:ext cx="10972800" cy="580926"/>
          </a:xfrm>
        </p:spPr>
        <p:txBody>
          <a:bodyPr>
            <a:normAutofit fontScale="90000"/>
          </a:bodyPr>
          <a:lstStyle/>
          <a:p>
            <a:r>
              <a:rPr lang="en-US" dirty="0"/>
              <a:t>H</a:t>
            </a:r>
            <a:r>
              <a:rPr lang="en-GB" dirty="0"/>
              <a:t>ow do they compare?</a:t>
            </a:r>
            <a:br>
              <a:rPr lang="en-GB" dirty="0"/>
            </a:br>
            <a:endParaRPr lang="en-GB" dirty="0"/>
          </a:p>
        </p:txBody>
      </p:sp>
      <p:sp>
        <p:nvSpPr>
          <p:cNvPr id="6" name="TextBox 5">
            <a:extLst>
              <a:ext uri="{FF2B5EF4-FFF2-40B4-BE49-F238E27FC236}">
                <a16:creationId xmlns:a16="http://schemas.microsoft.com/office/drawing/2014/main" id="{73A0210B-207D-4124-B422-A975DDEF049B}"/>
              </a:ext>
            </a:extLst>
          </p:cNvPr>
          <p:cNvSpPr txBox="1"/>
          <p:nvPr/>
        </p:nvSpPr>
        <p:spPr>
          <a:xfrm>
            <a:off x="2408840" y="5877273"/>
            <a:ext cx="8229599" cy="769441"/>
          </a:xfrm>
          <a:prstGeom prst="rect">
            <a:avLst/>
          </a:prstGeom>
          <a:noFill/>
        </p:spPr>
        <p:txBody>
          <a:bodyPr wrap="square">
            <a:spAutoFit/>
          </a:bodyPr>
          <a:lstStyle/>
          <a:p>
            <a:r>
              <a:rPr lang="en-GB" sz="4400" dirty="0">
                <a:solidFill>
                  <a:srgbClr val="4D1C74"/>
                </a:solidFill>
                <a:latin typeface="Arial" panose="020B0604020202020204" pitchFamily="34" charset="0"/>
                <a:ea typeface="+mj-ea"/>
                <a:cs typeface="Arial" panose="020B0604020202020204" pitchFamily="34" charset="0"/>
              </a:rPr>
              <a:t>Which trees would you plant?</a:t>
            </a:r>
          </a:p>
        </p:txBody>
      </p:sp>
      <p:grpSp>
        <p:nvGrpSpPr>
          <p:cNvPr id="11" name="Group 10">
            <a:extLst>
              <a:ext uri="{FF2B5EF4-FFF2-40B4-BE49-F238E27FC236}">
                <a16:creationId xmlns:a16="http://schemas.microsoft.com/office/drawing/2014/main" id="{13F0CAEA-FB13-4727-BF9D-F020D779FBC9}"/>
              </a:ext>
            </a:extLst>
          </p:cNvPr>
          <p:cNvGrpSpPr/>
          <p:nvPr/>
        </p:nvGrpSpPr>
        <p:grpSpPr>
          <a:xfrm>
            <a:off x="1796012" y="1824943"/>
            <a:ext cx="2604581" cy="3645024"/>
            <a:chOff x="390258" y="1824943"/>
            <a:chExt cx="2604581" cy="3645024"/>
          </a:xfrm>
        </p:grpSpPr>
        <p:pic>
          <p:nvPicPr>
            <p:cNvPr id="8" name="Picture 7" descr="A picture containing tree, outdoor, plant, poplar&#10;&#10;Description automatically generated">
              <a:extLst>
                <a:ext uri="{FF2B5EF4-FFF2-40B4-BE49-F238E27FC236}">
                  <a16:creationId xmlns:a16="http://schemas.microsoft.com/office/drawing/2014/main" id="{457A67CE-9F10-401B-8644-907991E4E187}"/>
                </a:ext>
              </a:extLst>
            </p:cNvPr>
            <p:cNvPicPr>
              <a:picLocks noChangeAspect="1"/>
            </p:cNvPicPr>
            <p:nvPr/>
          </p:nvPicPr>
          <p:blipFill>
            <a:blip r:embed="rId3"/>
            <a:stretch>
              <a:fillRect/>
            </a:stretch>
          </p:blipFill>
          <p:spPr>
            <a:xfrm>
              <a:off x="390258" y="1824943"/>
              <a:ext cx="2604581" cy="3645024"/>
            </a:xfrm>
            <a:prstGeom prst="rect">
              <a:avLst/>
            </a:prstGeom>
          </p:spPr>
        </p:pic>
        <p:sp>
          <p:nvSpPr>
            <p:cNvPr id="9" name="TextBox 8">
              <a:extLst>
                <a:ext uri="{FF2B5EF4-FFF2-40B4-BE49-F238E27FC236}">
                  <a16:creationId xmlns:a16="http://schemas.microsoft.com/office/drawing/2014/main" id="{26DB0A6B-AFE1-454E-83F7-40A1635E0118}"/>
                </a:ext>
              </a:extLst>
            </p:cNvPr>
            <p:cNvSpPr txBox="1"/>
            <p:nvPr/>
          </p:nvSpPr>
          <p:spPr>
            <a:xfrm>
              <a:off x="1111299" y="4762081"/>
              <a:ext cx="1162498" cy="707886"/>
            </a:xfrm>
            <a:prstGeom prst="rect">
              <a:avLst/>
            </a:prstGeom>
            <a:noFill/>
          </p:spPr>
          <p:txBody>
            <a:bodyPr wrap="none" rtlCol="0">
              <a:spAutoFit/>
            </a:bodyPr>
            <a:lstStyle/>
            <a:p>
              <a:r>
                <a:rPr lang="en-GB" sz="4000" dirty="0">
                  <a:solidFill>
                    <a:schemeClr val="bg1"/>
                  </a:solidFill>
                  <a:latin typeface="+mn-lt"/>
                </a:rPr>
                <a:t>Oak</a:t>
              </a:r>
            </a:p>
          </p:txBody>
        </p:sp>
      </p:grpSp>
      <p:grpSp>
        <p:nvGrpSpPr>
          <p:cNvPr id="12" name="Group 11">
            <a:extLst>
              <a:ext uri="{FF2B5EF4-FFF2-40B4-BE49-F238E27FC236}">
                <a16:creationId xmlns:a16="http://schemas.microsoft.com/office/drawing/2014/main" id="{59ED71E6-A189-40C1-B021-10EC01041055}"/>
              </a:ext>
            </a:extLst>
          </p:cNvPr>
          <p:cNvGrpSpPr/>
          <p:nvPr/>
        </p:nvGrpSpPr>
        <p:grpSpPr>
          <a:xfrm>
            <a:off x="4606181" y="1824943"/>
            <a:ext cx="2733331" cy="3645024"/>
            <a:chOff x="3205334" y="1824943"/>
            <a:chExt cx="2733331" cy="3645024"/>
          </a:xfrm>
        </p:grpSpPr>
        <p:pic>
          <p:nvPicPr>
            <p:cNvPr id="4" name="Picture 3" descr="A picture containing tree, outdoor, plant, oak&#10;&#10;Description automatically generated">
              <a:extLst>
                <a:ext uri="{FF2B5EF4-FFF2-40B4-BE49-F238E27FC236}">
                  <a16:creationId xmlns:a16="http://schemas.microsoft.com/office/drawing/2014/main" id="{7BDEE297-4571-4ADE-82C8-DAD43504E4C4}"/>
                </a:ext>
              </a:extLst>
            </p:cNvPr>
            <p:cNvPicPr>
              <a:picLocks noChangeAspect="1"/>
            </p:cNvPicPr>
            <p:nvPr/>
          </p:nvPicPr>
          <p:blipFill>
            <a:blip r:embed="rId4"/>
            <a:stretch>
              <a:fillRect/>
            </a:stretch>
          </p:blipFill>
          <p:spPr>
            <a:xfrm>
              <a:off x="3205334" y="1824943"/>
              <a:ext cx="2733331" cy="3645024"/>
            </a:xfrm>
            <a:prstGeom prst="rect">
              <a:avLst/>
            </a:prstGeom>
          </p:spPr>
        </p:pic>
        <p:sp>
          <p:nvSpPr>
            <p:cNvPr id="10" name="TextBox 9">
              <a:extLst>
                <a:ext uri="{FF2B5EF4-FFF2-40B4-BE49-F238E27FC236}">
                  <a16:creationId xmlns:a16="http://schemas.microsoft.com/office/drawing/2014/main" id="{9C877EA8-BC8B-46E2-A966-CB1905BF61A4}"/>
                </a:ext>
              </a:extLst>
            </p:cNvPr>
            <p:cNvSpPr txBox="1"/>
            <p:nvPr/>
          </p:nvSpPr>
          <p:spPr>
            <a:xfrm>
              <a:off x="3626323" y="4762081"/>
              <a:ext cx="1891352" cy="707886"/>
            </a:xfrm>
            <a:prstGeom prst="rect">
              <a:avLst/>
            </a:prstGeom>
            <a:noFill/>
          </p:spPr>
          <p:txBody>
            <a:bodyPr wrap="none" rtlCol="0">
              <a:spAutoFit/>
            </a:bodyPr>
            <a:lstStyle/>
            <a:p>
              <a:r>
                <a:rPr lang="en-GB" sz="4000" dirty="0">
                  <a:solidFill>
                    <a:schemeClr val="bg1"/>
                  </a:solidFill>
                  <a:latin typeface="+mn-lt"/>
                </a:rPr>
                <a:t>Cherry</a:t>
              </a:r>
            </a:p>
          </p:txBody>
        </p:sp>
      </p:grpSp>
      <p:grpSp>
        <p:nvGrpSpPr>
          <p:cNvPr id="16" name="Group 15">
            <a:extLst>
              <a:ext uri="{FF2B5EF4-FFF2-40B4-BE49-F238E27FC236}">
                <a16:creationId xmlns:a16="http://schemas.microsoft.com/office/drawing/2014/main" id="{49439EF8-F2A1-43F8-8951-0457FFF827D3}"/>
              </a:ext>
            </a:extLst>
          </p:cNvPr>
          <p:cNvGrpSpPr/>
          <p:nvPr/>
        </p:nvGrpSpPr>
        <p:grpSpPr>
          <a:xfrm>
            <a:off x="7545101" y="1824943"/>
            <a:ext cx="2850889" cy="3645024"/>
            <a:chOff x="6021100" y="1824943"/>
            <a:chExt cx="2850889" cy="3645024"/>
          </a:xfrm>
        </p:grpSpPr>
        <p:pic>
          <p:nvPicPr>
            <p:cNvPr id="15" name="Picture 14" descr="A tall tree in a yard&#10;&#10;Description automatically generated with low confidence">
              <a:extLst>
                <a:ext uri="{FF2B5EF4-FFF2-40B4-BE49-F238E27FC236}">
                  <a16:creationId xmlns:a16="http://schemas.microsoft.com/office/drawing/2014/main" id="{56978526-70EB-49D2-94E2-85E8BB1CA735}"/>
                </a:ext>
              </a:extLst>
            </p:cNvPr>
            <p:cNvPicPr>
              <a:picLocks noChangeAspect="1"/>
            </p:cNvPicPr>
            <p:nvPr/>
          </p:nvPicPr>
          <p:blipFill>
            <a:blip r:embed="rId5"/>
            <a:stretch>
              <a:fillRect/>
            </a:stretch>
          </p:blipFill>
          <p:spPr>
            <a:xfrm>
              <a:off x="6021100" y="1824943"/>
              <a:ext cx="2850889" cy="3645024"/>
            </a:xfrm>
            <a:prstGeom prst="rect">
              <a:avLst/>
            </a:prstGeom>
          </p:spPr>
        </p:pic>
        <p:sp>
          <p:nvSpPr>
            <p:cNvPr id="13" name="TextBox 12">
              <a:extLst>
                <a:ext uri="{FF2B5EF4-FFF2-40B4-BE49-F238E27FC236}">
                  <a16:creationId xmlns:a16="http://schemas.microsoft.com/office/drawing/2014/main" id="{1CA1A357-35D6-43AD-A8BE-531AAC0984EC}"/>
                </a:ext>
              </a:extLst>
            </p:cNvPr>
            <p:cNvSpPr txBox="1"/>
            <p:nvPr/>
          </p:nvSpPr>
          <p:spPr>
            <a:xfrm>
              <a:off x="6522381" y="4762081"/>
              <a:ext cx="1848326" cy="707886"/>
            </a:xfrm>
            <a:prstGeom prst="rect">
              <a:avLst/>
            </a:prstGeom>
            <a:noFill/>
          </p:spPr>
          <p:txBody>
            <a:bodyPr wrap="none" rtlCol="0">
              <a:spAutoFit/>
            </a:bodyPr>
            <a:lstStyle/>
            <a:p>
              <a:r>
                <a:rPr lang="en-GB" sz="4000" dirty="0">
                  <a:solidFill>
                    <a:schemeClr val="bg1"/>
                  </a:solidFill>
                  <a:latin typeface="+mn-lt"/>
                </a:rPr>
                <a:t>Spruce</a:t>
              </a:r>
            </a:p>
          </p:txBody>
        </p:sp>
      </p:grpSp>
    </p:spTree>
    <p:extLst>
      <p:ext uri="{BB962C8B-B14F-4D97-AF65-F5344CB8AC3E}">
        <p14:creationId xmlns:p14="http://schemas.microsoft.com/office/powerpoint/2010/main" val="2110757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p:txBody>
          <a:bodyPr>
            <a:normAutofit fontScale="90000"/>
          </a:bodyPr>
          <a:lstStyle/>
          <a:p>
            <a:r>
              <a:rPr lang="en-GB" dirty="0"/>
              <a:t>Trees for ‘Net Zero’</a:t>
            </a:r>
          </a:p>
        </p:txBody>
      </p:sp>
      <p:sp>
        <p:nvSpPr>
          <p:cNvPr id="3" name="Content Placeholder 2">
            <a:extLst>
              <a:ext uri="{FF2B5EF4-FFF2-40B4-BE49-F238E27FC236}">
                <a16:creationId xmlns:a16="http://schemas.microsoft.com/office/drawing/2014/main" id="{B43B5E3D-6836-4BA2-9692-726749CD4ACE}"/>
              </a:ext>
            </a:extLst>
          </p:cNvPr>
          <p:cNvSpPr>
            <a:spLocks noGrp="1"/>
          </p:cNvSpPr>
          <p:nvPr>
            <p:ph idx="1"/>
          </p:nvPr>
        </p:nvSpPr>
        <p:spPr>
          <a:xfrm>
            <a:off x="1847528" y="1809674"/>
            <a:ext cx="8363272" cy="1475310"/>
          </a:xfrm>
        </p:spPr>
        <p:txBody>
          <a:bodyPr/>
          <a:lstStyle/>
          <a:p>
            <a:pPr marL="0" indent="0">
              <a:buNone/>
            </a:pPr>
            <a:r>
              <a:rPr lang="en-GB" kern="1200" dirty="0"/>
              <a:t>Watch this short video that explains what ‘Net Zero’ means:</a:t>
            </a:r>
          </a:p>
        </p:txBody>
      </p:sp>
      <p:pic>
        <p:nvPicPr>
          <p:cNvPr id="6" name="Picture 5">
            <a:hlinkClick r:id="rId3"/>
            <a:extLst>
              <a:ext uri="{FF2B5EF4-FFF2-40B4-BE49-F238E27FC236}">
                <a16:creationId xmlns:a16="http://schemas.microsoft.com/office/drawing/2014/main" id="{ECD333DC-74A0-405D-9617-FF193E9ECB3F}"/>
              </a:ext>
            </a:extLst>
          </p:cNvPr>
          <p:cNvPicPr>
            <a:picLocks noChangeAspect="1"/>
          </p:cNvPicPr>
          <p:nvPr/>
        </p:nvPicPr>
        <p:blipFill>
          <a:blip r:embed="rId4"/>
          <a:stretch>
            <a:fillRect/>
          </a:stretch>
        </p:blipFill>
        <p:spPr>
          <a:xfrm>
            <a:off x="3197932" y="2780928"/>
            <a:ext cx="5796136" cy="3687928"/>
          </a:xfrm>
          <a:prstGeom prst="rect">
            <a:avLst/>
          </a:prstGeom>
        </p:spPr>
      </p:pic>
    </p:spTree>
    <p:extLst>
      <p:ext uri="{BB962C8B-B14F-4D97-AF65-F5344CB8AC3E}">
        <p14:creationId xmlns:p14="http://schemas.microsoft.com/office/powerpoint/2010/main" val="1358479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a:xfrm>
            <a:off x="609600" y="1019275"/>
            <a:ext cx="10972800" cy="580926"/>
          </a:xfrm>
        </p:spPr>
        <p:txBody>
          <a:bodyPr>
            <a:normAutofit fontScale="90000"/>
          </a:bodyPr>
          <a:lstStyle/>
          <a:p>
            <a:r>
              <a:rPr lang="en-GB" dirty="0"/>
              <a:t>What happens to trees and their carbon after they die?</a:t>
            </a:r>
          </a:p>
        </p:txBody>
      </p:sp>
      <p:sp>
        <p:nvSpPr>
          <p:cNvPr id="3" name="Content Placeholder 2">
            <a:extLst>
              <a:ext uri="{FF2B5EF4-FFF2-40B4-BE49-F238E27FC236}">
                <a16:creationId xmlns:a16="http://schemas.microsoft.com/office/drawing/2014/main" id="{B43B5E3D-6836-4BA2-9692-726749CD4ACE}"/>
              </a:ext>
            </a:extLst>
          </p:cNvPr>
          <p:cNvSpPr>
            <a:spLocks noGrp="1"/>
          </p:cNvSpPr>
          <p:nvPr>
            <p:ph idx="1"/>
          </p:nvPr>
        </p:nvSpPr>
        <p:spPr>
          <a:xfrm>
            <a:off x="1518320" y="1844824"/>
            <a:ext cx="9155360" cy="5257799"/>
          </a:xfrm>
        </p:spPr>
        <p:txBody>
          <a:bodyPr/>
          <a:lstStyle/>
          <a:p>
            <a:pPr marL="0" indent="0">
              <a:lnSpc>
                <a:spcPct val="107000"/>
              </a:lnSpc>
              <a:spcAft>
                <a:spcPts val="800"/>
              </a:spcAft>
              <a:buNone/>
            </a:pPr>
            <a:endParaRPr lang="en-GB" kern="1200" dirty="0"/>
          </a:p>
          <a:p>
            <a:pPr>
              <a:lnSpc>
                <a:spcPct val="107000"/>
              </a:lnSpc>
              <a:spcAft>
                <a:spcPts val="800"/>
              </a:spcAft>
            </a:pPr>
            <a:r>
              <a:rPr lang="en-GB" kern="1200" dirty="0"/>
              <a:t>Trees are burned</a:t>
            </a:r>
          </a:p>
          <a:p>
            <a:pPr>
              <a:lnSpc>
                <a:spcPct val="107000"/>
              </a:lnSpc>
              <a:spcAft>
                <a:spcPts val="800"/>
              </a:spcAft>
            </a:pPr>
            <a:r>
              <a:rPr lang="en-GB" kern="1200" dirty="0"/>
              <a:t>Trees rot naturally</a:t>
            </a:r>
          </a:p>
          <a:p>
            <a:pPr>
              <a:lnSpc>
                <a:spcPct val="107000"/>
              </a:lnSpc>
              <a:spcAft>
                <a:spcPts val="800"/>
              </a:spcAft>
            </a:pPr>
            <a:r>
              <a:rPr lang="en-GB" kern="1200" dirty="0"/>
              <a:t>Trees are cut down and used, for example, for timber, or to make cardboard</a:t>
            </a:r>
          </a:p>
          <a:p>
            <a:pPr marL="0" indent="0">
              <a:lnSpc>
                <a:spcPct val="107000"/>
              </a:lnSpc>
              <a:spcAft>
                <a:spcPts val="800"/>
              </a:spcAft>
              <a:buNone/>
            </a:pPr>
            <a:endParaRPr lang="en-GB" kern="1200" dirty="0"/>
          </a:p>
          <a:p>
            <a:pPr marL="0" indent="0">
              <a:lnSpc>
                <a:spcPct val="107000"/>
              </a:lnSpc>
              <a:spcAft>
                <a:spcPts val="800"/>
              </a:spcAft>
              <a:buNone/>
            </a:pPr>
            <a:r>
              <a:rPr lang="en-GB" kern="1200" dirty="0"/>
              <a:t>What is the effect of these different possibilities on the carbon captured and stored from the atmosphere?</a:t>
            </a:r>
          </a:p>
        </p:txBody>
      </p:sp>
    </p:spTree>
    <p:extLst>
      <p:ext uri="{BB962C8B-B14F-4D97-AF65-F5344CB8AC3E}">
        <p14:creationId xmlns:p14="http://schemas.microsoft.com/office/powerpoint/2010/main" val="102159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p:txBody>
          <a:bodyPr>
            <a:normAutofit fontScale="90000"/>
          </a:bodyPr>
          <a:lstStyle/>
          <a:p>
            <a:r>
              <a:rPr lang="en-GB" dirty="0"/>
              <a:t>Tree planting pledges</a:t>
            </a:r>
          </a:p>
        </p:txBody>
      </p:sp>
      <p:sp>
        <p:nvSpPr>
          <p:cNvPr id="3" name="Content Placeholder 2">
            <a:extLst>
              <a:ext uri="{FF2B5EF4-FFF2-40B4-BE49-F238E27FC236}">
                <a16:creationId xmlns:a16="http://schemas.microsoft.com/office/drawing/2014/main" id="{B43B5E3D-6836-4BA2-9692-726749CD4ACE}"/>
              </a:ext>
            </a:extLst>
          </p:cNvPr>
          <p:cNvSpPr>
            <a:spLocks noGrp="1"/>
          </p:cNvSpPr>
          <p:nvPr>
            <p:ph idx="1"/>
          </p:nvPr>
        </p:nvSpPr>
        <p:spPr>
          <a:xfrm>
            <a:off x="1981200" y="4168099"/>
            <a:ext cx="8229600" cy="1108720"/>
          </a:xfrm>
        </p:spPr>
        <p:txBody>
          <a:bodyPr/>
          <a:lstStyle/>
          <a:p>
            <a:pPr>
              <a:lnSpc>
                <a:spcPct val="107000"/>
              </a:lnSpc>
              <a:spcAft>
                <a:spcPts val="800"/>
              </a:spcAft>
            </a:pPr>
            <a:r>
              <a:rPr lang="en-GB" kern="1200" dirty="0"/>
              <a:t>The </a:t>
            </a:r>
            <a:r>
              <a:rPr lang="en-GB" kern="1200" dirty="0">
                <a:hlinkClick r:id="rId4"/>
              </a:rPr>
              <a:t>Woodland Trust</a:t>
            </a:r>
            <a:r>
              <a:rPr lang="en-GB" kern="1200" dirty="0"/>
              <a:t> aim to plant 50 million trees by 2025.</a:t>
            </a:r>
          </a:p>
          <a:p>
            <a:pPr>
              <a:lnSpc>
                <a:spcPct val="107000"/>
              </a:lnSpc>
              <a:spcAft>
                <a:spcPts val="800"/>
              </a:spcAft>
            </a:pPr>
            <a:r>
              <a:rPr lang="en-GB" kern="1200" dirty="0"/>
              <a:t>The </a:t>
            </a:r>
            <a:r>
              <a:rPr lang="en-GB" kern="1200" dirty="0">
                <a:hlinkClick r:id="rId5"/>
              </a:rPr>
              <a:t>National Trust</a:t>
            </a:r>
            <a:r>
              <a:rPr lang="en-GB" kern="1200" dirty="0"/>
              <a:t> aim to plant 20 million trees by 2030.</a:t>
            </a:r>
          </a:p>
        </p:txBody>
      </p:sp>
      <p:pic>
        <p:nvPicPr>
          <p:cNvPr id="7" name="Picture 6">
            <a:extLst>
              <a:ext uri="{FF2B5EF4-FFF2-40B4-BE49-F238E27FC236}">
                <a16:creationId xmlns:a16="http://schemas.microsoft.com/office/drawing/2014/main" id="{9CA3C2FB-4589-4E0E-A07A-A9A494E228D5}"/>
              </a:ext>
            </a:extLst>
          </p:cNvPr>
          <p:cNvPicPr>
            <a:picLocks noChangeAspect="1"/>
          </p:cNvPicPr>
          <p:nvPr/>
        </p:nvPicPr>
        <p:blipFill>
          <a:blip r:embed="rId6"/>
          <a:stretch>
            <a:fillRect/>
          </a:stretch>
        </p:blipFill>
        <p:spPr>
          <a:xfrm>
            <a:off x="1766888" y="1702257"/>
            <a:ext cx="8658225" cy="2181225"/>
          </a:xfrm>
          <a:prstGeom prst="rect">
            <a:avLst/>
          </a:prstGeom>
        </p:spPr>
      </p:pic>
    </p:spTree>
    <p:extLst>
      <p:ext uri="{BB962C8B-B14F-4D97-AF65-F5344CB8AC3E}">
        <p14:creationId xmlns:p14="http://schemas.microsoft.com/office/powerpoint/2010/main" val="1484851767"/>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a:xfrm>
            <a:off x="1842356" y="980728"/>
            <a:ext cx="8507288" cy="580926"/>
          </a:xfrm>
        </p:spPr>
        <p:txBody>
          <a:bodyPr>
            <a:normAutofit fontScale="90000"/>
          </a:bodyPr>
          <a:lstStyle/>
          <a:p>
            <a:r>
              <a:rPr lang="en-GB" dirty="0"/>
              <a:t>What happened to the carbon captured and stored by this tree?</a:t>
            </a:r>
          </a:p>
        </p:txBody>
      </p:sp>
      <p:pic>
        <p:nvPicPr>
          <p:cNvPr id="7" name="Picture 6" descr="Chart, line chart&#10;&#10;Description automatically generated">
            <a:extLst>
              <a:ext uri="{FF2B5EF4-FFF2-40B4-BE49-F238E27FC236}">
                <a16:creationId xmlns:a16="http://schemas.microsoft.com/office/drawing/2014/main" id="{92BF8166-61E7-47A8-A262-C500F1F6BC7C}"/>
              </a:ext>
            </a:extLst>
          </p:cNvPr>
          <p:cNvPicPr>
            <a:picLocks noChangeAspect="1"/>
          </p:cNvPicPr>
          <p:nvPr/>
        </p:nvPicPr>
        <p:blipFill rotWithShape="1">
          <a:blip r:embed="rId3"/>
          <a:srcRect t="6619"/>
          <a:stretch/>
        </p:blipFill>
        <p:spPr>
          <a:xfrm>
            <a:off x="2603612" y="1916832"/>
            <a:ext cx="6984776" cy="4714315"/>
          </a:xfrm>
          <a:prstGeom prst="rect">
            <a:avLst/>
          </a:prstGeom>
        </p:spPr>
      </p:pic>
    </p:spTree>
    <p:extLst>
      <p:ext uri="{BB962C8B-B14F-4D97-AF65-F5344CB8AC3E}">
        <p14:creationId xmlns:p14="http://schemas.microsoft.com/office/powerpoint/2010/main" val="975099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a:xfrm>
            <a:off x="1842356" y="1018126"/>
            <a:ext cx="8507288" cy="1106042"/>
          </a:xfrm>
        </p:spPr>
        <p:txBody>
          <a:bodyPr>
            <a:normAutofit fontScale="90000"/>
          </a:bodyPr>
          <a:lstStyle/>
          <a:p>
            <a:r>
              <a:rPr lang="en-GB" dirty="0"/>
              <a:t>What happened to the carbon captured and stored by this tree?</a:t>
            </a:r>
          </a:p>
        </p:txBody>
      </p:sp>
      <p:pic>
        <p:nvPicPr>
          <p:cNvPr id="7" name="Picture 6" descr="Chart, line chart&#10;&#10;Description automatically generated">
            <a:extLst>
              <a:ext uri="{FF2B5EF4-FFF2-40B4-BE49-F238E27FC236}">
                <a16:creationId xmlns:a16="http://schemas.microsoft.com/office/drawing/2014/main" id="{92BF8166-61E7-47A8-A262-C500F1F6BC7C}"/>
              </a:ext>
            </a:extLst>
          </p:cNvPr>
          <p:cNvPicPr>
            <a:picLocks noChangeAspect="1"/>
          </p:cNvPicPr>
          <p:nvPr/>
        </p:nvPicPr>
        <p:blipFill rotWithShape="1">
          <a:blip r:embed="rId3"/>
          <a:srcRect t="6619"/>
          <a:stretch/>
        </p:blipFill>
        <p:spPr>
          <a:xfrm>
            <a:off x="2423592" y="2492897"/>
            <a:ext cx="6020322" cy="4063365"/>
          </a:xfrm>
          <a:prstGeom prst="rect">
            <a:avLst/>
          </a:prstGeom>
        </p:spPr>
      </p:pic>
      <p:sp>
        <p:nvSpPr>
          <p:cNvPr id="3" name="TextBox 2">
            <a:extLst>
              <a:ext uri="{FF2B5EF4-FFF2-40B4-BE49-F238E27FC236}">
                <a16:creationId xmlns:a16="http://schemas.microsoft.com/office/drawing/2014/main" id="{D97FCD61-A4F8-4261-8AE6-4E2EC3712A1C}"/>
              </a:ext>
            </a:extLst>
          </p:cNvPr>
          <p:cNvSpPr txBox="1"/>
          <p:nvPr/>
        </p:nvSpPr>
        <p:spPr>
          <a:xfrm>
            <a:off x="5159896" y="2330945"/>
            <a:ext cx="4032449" cy="163121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dirty="0"/>
              <a:t>Approximately 50% of a tree can be turned into usable timber. The rest might be used as biofuel and burned, releasing CO</a:t>
            </a:r>
            <a:r>
              <a:rPr lang="en-US" sz="2000" baseline="-25000" dirty="0"/>
              <a:t>2</a:t>
            </a:r>
            <a:r>
              <a:rPr lang="en-US" sz="2000" dirty="0"/>
              <a:t> back into the atmosphere.</a:t>
            </a:r>
            <a:endParaRPr lang="en-GB" sz="2000" dirty="0"/>
          </a:p>
        </p:txBody>
      </p:sp>
      <p:sp>
        <p:nvSpPr>
          <p:cNvPr id="5" name="TextBox 4">
            <a:extLst>
              <a:ext uri="{FF2B5EF4-FFF2-40B4-BE49-F238E27FC236}">
                <a16:creationId xmlns:a16="http://schemas.microsoft.com/office/drawing/2014/main" id="{2B317972-E793-4529-BCFA-4937804C0F1E}"/>
              </a:ext>
            </a:extLst>
          </p:cNvPr>
          <p:cNvSpPr txBox="1"/>
          <p:nvPr/>
        </p:nvSpPr>
        <p:spPr>
          <a:xfrm>
            <a:off x="5891179" y="4089266"/>
            <a:ext cx="4237269"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dirty="0"/>
              <a:t>The usable timber might be made into furniture, which stores carbon.</a:t>
            </a:r>
            <a:endParaRPr lang="en-GB" sz="2000" dirty="0"/>
          </a:p>
        </p:txBody>
      </p:sp>
      <p:sp>
        <p:nvSpPr>
          <p:cNvPr id="6" name="TextBox 5">
            <a:extLst>
              <a:ext uri="{FF2B5EF4-FFF2-40B4-BE49-F238E27FC236}">
                <a16:creationId xmlns:a16="http://schemas.microsoft.com/office/drawing/2014/main" id="{C66D0AAA-CA38-48F9-A36E-49F07C30A024}"/>
              </a:ext>
            </a:extLst>
          </p:cNvPr>
          <p:cNvSpPr txBox="1"/>
          <p:nvPr/>
        </p:nvSpPr>
        <p:spPr>
          <a:xfrm>
            <a:off x="6973953" y="4931511"/>
            <a:ext cx="3096344" cy="1015663"/>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dirty="0"/>
              <a:t>Over time, furniture deteriorates and is thrown away or burned.</a:t>
            </a:r>
            <a:endParaRPr lang="en-GB" sz="2000" dirty="0"/>
          </a:p>
        </p:txBody>
      </p:sp>
      <p:cxnSp>
        <p:nvCxnSpPr>
          <p:cNvPr id="8" name="Straight Arrow Connector 7">
            <a:extLst>
              <a:ext uri="{FF2B5EF4-FFF2-40B4-BE49-F238E27FC236}">
                <a16:creationId xmlns:a16="http://schemas.microsoft.com/office/drawing/2014/main" id="{4CDEFCF2-E60A-4574-A837-327D4CD5CB4F}"/>
              </a:ext>
            </a:extLst>
          </p:cNvPr>
          <p:cNvCxnSpPr/>
          <p:nvPr/>
        </p:nvCxnSpPr>
        <p:spPr bwMode="auto">
          <a:xfrm flipH="1">
            <a:off x="5152721" y="3962161"/>
            <a:ext cx="288032" cy="35767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Arrow Connector 9">
            <a:extLst>
              <a:ext uri="{FF2B5EF4-FFF2-40B4-BE49-F238E27FC236}">
                <a16:creationId xmlns:a16="http://schemas.microsoft.com/office/drawing/2014/main" id="{B36AC54D-E0A0-402C-9591-F556A9A6344D}"/>
              </a:ext>
            </a:extLst>
          </p:cNvPr>
          <p:cNvCxnSpPr>
            <a:cxnSpLocks/>
            <a:stCxn id="5" idx="1"/>
          </p:cNvCxnSpPr>
          <p:nvPr/>
        </p:nvCxnSpPr>
        <p:spPr bwMode="auto">
          <a:xfrm flipH="1">
            <a:off x="5300942" y="4443210"/>
            <a:ext cx="590236" cy="44448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Arrow Connector 11">
            <a:extLst>
              <a:ext uri="{FF2B5EF4-FFF2-40B4-BE49-F238E27FC236}">
                <a16:creationId xmlns:a16="http://schemas.microsoft.com/office/drawing/2014/main" id="{826361EC-0D8A-4838-B9DB-F4EEC14647FF}"/>
              </a:ext>
            </a:extLst>
          </p:cNvPr>
          <p:cNvCxnSpPr/>
          <p:nvPr/>
        </p:nvCxnSpPr>
        <p:spPr bwMode="auto">
          <a:xfrm flipH="1">
            <a:off x="6134659" y="5532121"/>
            <a:ext cx="839295" cy="20827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077735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a:xfrm>
            <a:off x="1981200" y="836712"/>
            <a:ext cx="5987008" cy="580926"/>
          </a:xfrm>
        </p:spPr>
        <p:txBody>
          <a:bodyPr>
            <a:normAutofit fontScale="90000"/>
          </a:bodyPr>
          <a:lstStyle/>
          <a:p>
            <a:r>
              <a:rPr lang="en-GB" dirty="0"/>
              <a:t>Trees for ‘Net Zero’</a:t>
            </a:r>
          </a:p>
        </p:txBody>
      </p:sp>
      <p:sp>
        <p:nvSpPr>
          <p:cNvPr id="3" name="Content Placeholder 2">
            <a:extLst>
              <a:ext uri="{FF2B5EF4-FFF2-40B4-BE49-F238E27FC236}">
                <a16:creationId xmlns:a16="http://schemas.microsoft.com/office/drawing/2014/main" id="{B43B5E3D-6836-4BA2-9692-726749CD4ACE}"/>
              </a:ext>
            </a:extLst>
          </p:cNvPr>
          <p:cNvSpPr>
            <a:spLocks noGrp="1"/>
          </p:cNvSpPr>
          <p:nvPr>
            <p:ph idx="1"/>
          </p:nvPr>
        </p:nvSpPr>
        <p:spPr>
          <a:xfrm>
            <a:off x="1847528" y="1706690"/>
            <a:ext cx="5987008" cy="2260848"/>
          </a:xfrm>
        </p:spPr>
        <p:txBody>
          <a:bodyPr/>
          <a:lstStyle/>
          <a:p>
            <a:pPr marL="0" indent="0">
              <a:buNone/>
            </a:pPr>
            <a:r>
              <a:rPr lang="en-GB" kern="1200" dirty="0"/>
              <a:t>The majority of carbon captured and stored by trees eventually returns to the atmosphere as CO</a:t>
            </a:r>
            <a:r>
              <a:rPr lang="en-GB" kern="1200" baseline="-25000" dirty="0"/>
              <a:t>2</a:t>
            </a:r>
          </a:p>
        </p:txBody>
      </p:sp>
      <p:sp>
        <p:nvSpPr>
          <p:cNvPr id="4" name="Content Placeholder 2">
            <a:extLst>
              <a:ext uri="{FF2B5EF4-FFF2-40B4-BE49-F238E27FC236}">
                <a16:creationId xmlns:a16="http://schemas.microsoft.com/office/drawing/2014/main" id="{70A25FD5-ECF7-4B4B-A7AB-A122A57991E1}"/>
              </a:ext>
            </a:extLst>
          </p:cNvPr>
          <p:cNvSpPr txBox="1">
            <a:spLocks/>
          </p:cNvSpPr>
          <p:nvPr/>
        </p:nvSpPr>
        <p:spPr>
          <a:xfrm>
            <a:off x="5042930" y="4365104"/>
            <a:ext cx="5074279" cy="1944216"/>
          </a:xfrm>
          <a:prstGeom prst="rect">
            <a:avLst/>
          </a:prstGeom>
        </p:spPr>
        <p:txBody>
          <a:bodyPr vert="horz"/>
          <a:lstStyle>
            <a:lvl1pPr marL="457200" indent="-457200" algn="l" rtl="0" eaLnBrk="0" fontAlgn="base" hangingPunct="0">
              <a:spcBef>
                <a:spcPct val="20000"/>
              </a:spcBef>
              <a:spcAft>
                <a:spcPct val="0"/>
              </a:spcAft>
              <a:buClr>
                <a:schemeClr val="bg2"/>
              </a:buClr>
              <a:buFont typeface="Wingdings" panose="05000000000000000000" pitchFamily="2" charset="2"/>
              <a:buChar char="§"/>
              <a:defRPr sz="2800">
                <a:solidFill>
                  <a:schemeClr val="tx2"/>
                </a:solidFill>
                <a:latin typeface="Arial" panose="020B0604020202020204" pitchFamily="34" charset="0"/>
                <a:ea typeface="+mn-ea"/>
                <a:cs typeface="Arial" panose="020B0604020202020204" pitchFamily="34" charset="0"/>
              </a:defRPr>
            </a:lvl1pPr>
            <a:lvl2pPr marL="914400" indent="-457200" algn="l" rtl="0" eaLnBrk="0" fontAlgn="base" hangingPunct="0">
              <a:spcBef>
                <a:spcPct val="20000"/>
              </a:spcBef>
              <a:spcAft>
                <a:spcPct val="0"/>
              </a:spcAft>
              <a:buClr>
                <a:schemeClr val="bg2"/>
              </a:buClr>
              <a:buFont typeface="Wingdings" panose="05000000000000000000" pitchFamily="2" charset="2"/>
              <a:buChar char="§"/>
              <a:defRPr sz="2800">
                <a:solidFill>
                  <a:schemeClr val="tx2"/>
                </a:solidFill>
                <a:latin typeface="Arial" panose="020B0604020202020204" pitchFamily="34" charset="0"/>
                <a:ea typeface="+mn-ea"/>
                <a:cs typeface="Arial" panose="020B0604020202020204" pitchFamily="34" charset="0"/>
              </a:defRPr>
            </a:lvl2pPr>
            <a:lvl3pPr marL="1257300" indent="-342900" algn="l" rtl="0" eaLnBrk="0" fontAlgn="base" hangingPunct="0">
              <a:spcBef>
                <a:spcPct val="20000"/>
              </a:spcBef>
              <a:spcAft>
                <a:spcPct val="0"/>
              </a:spcAft>
              <a:buClr>
                <a:schemeClr val="bg2"/>
              </a:buClr>
              <a:buFont typeface="Wingdings" panose="05000000000000000000" pitchFamily="2" charset="2"/>
              <a:buChar char="§"/>
              <a:defRPr sz="2400">
                <a:solidFill>
                  <a:schemeClr val="tx2"/>
                </a:solidFill>
                <a:latin typeface="Arial" panose="020B0604020202020204" pitchFamily="34" charset="0"/>
                <a:ea typeface="+mn-ea"/>
                <a:cs typeface="Arial" panose="020B0604020202020204" pitchFamily="34" charset="0"/>
              </a:defRPr>
            </a:lvl3pPr>
            <a:lvl4pPr marL="1714500" indent="-342900" algn="l" rtl="0" eaLnBrk="0" fontAlgn="base" hangingPunct="0">
              <a:spcBef>
                <a:spcPct val="20000"/>
              </a:spcBef>
              <a:spcAft>
                <a:spcPct val="0"/>
              </a:spcAft>
              <a:buClr>
                <a:schemeClr val="bg2"/>
              </a:buClr>
              <a:buFont typeface="Wingdings" panose="05000000000000000000" pitchFamily="2" charset="2"/>
              <a:buChar char="§"/>
              <a:defRPr sz="2000">
                <a:solidFill>
                  <a:schemeClr val="tx2"/>
                </a:solidFill>
                <a:latin typeface="Arial" panose="020B0604020202020204" pitchFamily="34" charset="0"/>
                <a:ea typeface="+mn-ea"/>
                <a:cs typeface="Arial" panose="020B0604020202020204" pitchFamily="34" charset="0"/>
              </a:defRPr>
            </a:lvl4pPr>
            <a:lvl5pPr marL="2171700" indent="-342900" algn="l" rtl="0" eaLnBrk="0" fontAlgn="base" hangingPunct="0">
              <a:spcBef>
                <a:spcPct val="20000"/>
              </a:spcBef>
              <a:spcAft>
                <a:spcPct val="0"/>
              </a:spcAft>
              <a:buClr>
                <a:schemeClr val="bg2"/>
              </a:buClr>
              <a:buFont typeface="Wingdings" panose="05000000000000000000" pitchFamily="2" charset="2"/>
              <a:buChar char="§"/>
              <a:defRPr sz="2000">
                <a:solidFill>
                  <a:schemeClr val="tx2"/>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rgbClr val="002350"/>
                </a:solidFill>
                <a:latin typeface="+mn-lt"/>
                <a:ea typeface="+mn-ea"/>
              </a:defRPr>
            </a:lvl6pPr>
            <a:lvl7pPr marL="2971800" indent="-228600" algn="l" rtl="0" fontAlgn="base">
              <a:spcBef>
                <a:spcPct val="20000"/>
              </a:spcBef>
              <a:spcAft>
                <a:spcPct val="0"/>
              </a:spcAft>
              <a:buChar char="»"/>
              <a:defRPr sz="2000">
                <a:solidFill>
                  <a:srgbClr val="002350"/>
                </a:solidFill>
                <a:latin typeface="+mn-lt"/>
                <a:ea typeface="+mn-ea"/>
              </a:defRPr>
            </a:lvl7pPr>
            <a:lvl8pPr marL="3429000" indent="-228600" algn="l" rtl="0" fontAlgn="base">
              <a:spcBef>
                <a:spcPct val="20000"/>
              </a:spcBef>
              <a:spcAft>
                <a:spcPct val="0"/>
              </a:spcAft>
              <a:buChar char="»"/>
              <a:defRPr sz="2000">
                <a:solidFill>
                  <a:srgbClr val="002350"/>
                </a:solidFill>
                <a:latin typeface="+mn-lt"/>
                <a:ea typeface="+mn-ea"/>
              </a:defRPr>
            </a:lvl8pPr>
            <a:lvl9pPr marL="3886200" indent="-228600" algn="l" rtl="0" fontAlgn="base">
              <a:spcBef>
                <a:spcPct val="20000"/>
              </a:spcBef>
              <a:spcAft>
                <a:spcPct val="0"/>
              </a:spcAft>
              <a:buChar char="»"/>
              <a:defRPr sz="2000">
                <a:solidFill>
                  <a:srgbClr val="002350"/>
                </a:solidFill>
                <a:latin typeface="+mn-lt"/>
                <a:ea typeface="+mn-ea"/>
              </a:defRPr>
            </a:lvl9pPr>
          </a:lstStyle>
          <a:p>
            <a:pPr marL="0" indent="0">
              <a:buNone/>
            </a:pPr>
            <a:r>
              <a:rPr lang="en-GB" dirty="0"/>
              <a:t>To what extent can planting trees offset the carbon emissions for a flight from London to New York?</a:t>
            </a:r>
          </a:p>
        </p:txBody>
      </p:sp>
      <p:grpSp>
        <p:nvGrpSpPr>
          <p:cNvPr id="22" name="Group 21">
            <a:extLst>
              <a:ext uri="{FF2B5EF4-FFF2-40B4-BE49-F238E27FC236}">
                <a16:creationId xmlns:a16="http://schemas.microsoft.com/office/drawing/2014/main" id="{DF9C36F4-4401-4B75-8B50-41D3EE1B3298}"/>
              </a:ext>
            </a:extLst>
          </p:cNvPr>
          <p:cNvGrpSpPr/>
          <p:nvPr/>
        </p:nvGrpSpPr>
        <p:grpSpPr>
          <a:xfrm>
            <a:off x="8195471" y="858224"/>
            <a:ext cx="1921738" cy="3093291"/>
            <a:chOff x="1362344" y="3592395"/>
            <a:chExt cx="1944217" cy="3129594"/>
          </a:xfrm>
        </p:grpSpPr>
        <p:pic>
          <p:nvPicPr>
            <p:cNvPr id="23" name="Picture 22" descr="A group of trees&#10;&#10;Description automatically generated with low confidence">
              <a:extLst>
                <a:ext uri="{FF2B5EF4-FFF2-40B4-BE49-F238E27FC236}">
                  <a16:creationId xmlns:a16="http://schemas.microsoft.com/office/drawing/2014/main" id="{430C0732-282A-41DA-8935-0583DB6BCF36}"/>
                </a:ext>
              </a:extLst>
            </p:cNvPr>
            <p:cNvPicPr>
              <a:picLocks noChangeAspect="1"/>
            </p:cNvPicPr>
            <p:nvPr/>
          </p:nvPicPr>
          <p:blipFill>
            <a:blip r:embed="rId3"/>
            <a:stretch>
              <a:fillRect/>
            </a:stretch>
          </p:blipFill>
          <p:spPr>
            <a:xfrm>
              <a:off x="1362344" y="3592395"/>
              <a:ext cx="1944217" cy="3129594"/>
            </a:xfrm>
            <a:prstGeom prst="rect">
              <a:avLst/>
            </a:prstGeom>
          </p:spPr>
        </p:pic>
        <p:sp>
          <p:nvSpPr>
            <p:cNvPr id="24" name="TextBox 23">
              <a:extLst>
                <a:ext uri="{FF2B5EF4-FFF2-40B4-BE49-F238E27FC236}">
                  <a16:creationId xmlns:a16="http://schemas.microsoft.com/office/drawing/2014/main" id="{906B4B20-D4F4-4014-95B1-1E2E3B85CDD0}"/>
                </a:ext>
              </a:extLst>
            </p:cNvPr>
            <p:cNvSpPr txBox="1"/>
            <p:nvPr/>
          </p:nvSpPr>
          <p:spPr>
            <a:xfrm>
              <a:off x="1362344" y="5845211"/>
              <a:ext cx="1409628" cy="840750"/>
            </a:xfrm>
            <a:prstGeom prst="rect">
              <a:avLst/>
            </a:prstGeom>
            <a:noFill/>
          </p:spPr>
          <p:txBody>
            <a:bodyPr wrap="none" rtlCol="0">
              <a:spAutoFit/>
            </a:bodyPr>
            <a:lstStyle/>
            <a:p>
              <a:r>
                <a:rPr lang="en-GB" dirty="0">
                  <a:solidFill>
                    <a:schemeClr val="bg1"/>
                  </a:solidFill>
                  <a:latin typeface="+mn-lt"/>
                </a:rPr>
                <a:t>Cherry</a:t>
              </a:r>
            </a:p>
            <a:p>
              <a:r>
                <a:rPr lang="en-GB" dirty="0">
                  <a:solidFill>
                    <a:schemeClr val="bg1"/>
                  </a:solidFill>
                  <a:latin typeface="+mn-lt"/>
                </a:rPr>
                <a:t>Saplings</a:t>
              </a:r>
            </a:p>
          </p:txBody>
        </p:sp>
      </p:grpSp>
      <p:grpSp>
        <p:nvGrpSpPr>
          <p:cNvPr id="25" name="Group 24">
            <a:extLst>
              <a:ext uri="{FF2B5EF4-FFF2-40B4-BE49-F238E27FC236}">
                <a16:creationId xmlns:a16="http://schemas.microsoft.com/office/drawing/2014/main" id="{4B0CB565-A358-4DB8-834F-797AFE279EB6}"/>
              </a:ext>
            </a:extLst>
          </p:cNvPr>
          <p:cNvGrpSpPr/>
          <p:nvPr/>
        </p:nvGrpSpPr>
        <p:grpSpPr>
          <a:xfrm>
            <a:off x="2351584" y="3585204"/>
            <a:ext cx="2043274" cy="2724117"/>
            <a:chOff x="5706308" y="1700807"/>
            <a:chExt cx="2043274" cy="2724117"/>
          </a:xfrm>
        </p:grpSpPr>
        <p:pic>
          <p:nvPicPr>
            <p:cNvPr id="26" name="Picture 25" descr="A picture containing tree, plant, green, forest&#10;&#10;Description automatically generated">
              <a:extLst>
                <a:ext uri="{FF2B5EF4-FFF2-40B4-BE49-F238E27FC236}">
                  <a16:creationId xmlns:a16="http://schemas.microsoft.com/office/drawing/2014/main" id="{17720FE6-EEF6-4E70-B5C5-44A2BC7D0B07}"/>
                </a:ext>
              </a:extLst>
            </p:cNvPr>
            <p:cNvPicPr>
              <a:picLocks noChangeAspect="1"/>
            </p:cNvPicPr>
            <p:nvPr/>
          </p:nvPicPr>
          <p:blipFill>
            <a:blip r:embed="rId4"/>
            <a:stretch>
              <a:fillRect/>
            </a:stretch>
          </p:blipFill>
          <p:spPr>
            <a:xfrm>
              <a:off x="5706308" y="1700807"/>
              <a:ext cx="2043274" cy="2724117"/>
            </a:xfrm>
            <a:prstGeom prst="rect">
              <a:avLst/>
            </a:prstGeom>
          </p:spPr>
        </p:pic>
        <p:sp>
          <p:nvSpPr>
            <p:cNvPr id="27" name="TextBox 26">
              <a:extLst>
                <a:ext uri="{FF2B5EF4-FFF2-40B4-BE49-F238E27FC236}">
                  <a16:creationId xmlns:a16="http://schemas.microsoft.com/office/drawing/2014/main" id="{7697A3E1-4055-4939-8AE0-0824BEC7F312}"/>
                </a:ext>
              </a:extLst>
            </p:cNvPr>
            <p:cNvSpPr txBox="1"/>
            <p:nvPr/>
          </p:nvSpPr>
          <p:spPr>
            <a:xfrm>
              <a:off x="5706308" y="3546156"/>
              <a:ext cx="1385972" cy="830997"/>
            </a:xfrm>
            <a:prstGeom prst="rect">
              <a:avLst/>
            </a:prstGeom>
            <a:noFill/>
          </p:spPr>
          <p:txBody>
            <a:bodyPr wrap="square" rtlCol="0">
              <a:spAutoFit/>
            </a:bodyPr>
            <a:lstStyle/>
            <a:p>
              <a:r>
                <a:rPr lang="en-GB" dirty="0">
                  <a:solidFill>
                    <a:schemeClr val="bg1"/>
                  </a:solidFill>
                  <a:latin typeface="+mn-lt"/>
                </a:rPr>
                <a:t>Oak Sapling</a:t>
              </a:r>
            </a:p>
          </p:txBody>
        </p:sp>
      </p:grpSp>
    </p:spTree>
    <p:extLst>
      <p:ext uri="{BB962C8B-B14F-4D97-AF65-F5344CB8AC3E}">
        <p14:creationId xmlns:p14="http://schemas.microsoft.com/office/powerpoint/2010/main" val="7510147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p:txBody>
          <a:bodyPr>
            <a:normAutofit fontScale="90000"/>
          </a:bodyPr>
          <a:lstStyle/>
          <a:p>
            <a:r>
              <a:rPr lang="en-GB" dirty="0"/>
              <a:t>Trees for ‘Net Zero’</a:t>
            </a:r>
          </a:p>
        </p:txBody>
      </p:sp>
      <p:pic>
        <p:nvPicPr>
          <p:cNvPr id="5" name="Picture 4" descr="A screenshot of the earth&#10;&#10;Description automatically generated with low confidence">
            <a:extLst>
              <a:ext uri="{FF2B5EF4-FFF2-40B4-BE49-F238E27FC236}">
                <a16:creationId xmlns:a16="http://schemas.microsoft.com/office/drawing/2014/main" id="{042351ED-EE1C-4AA8-93E8-C71223F306E2}"/>
              </a:ext>
            </a:extLst>
          </p:cNvPr>
          <p:cNvPicPr>
            <a:picLocks noChangeAspect="1"/>
          </p:cNvPicPr>
          <p:nvPr/>
        </p:nvPicPr>
        <p:blipFill>
          <a:blip r:embed="rId3"/>
          <a:stretch>
            <a:fillRect/>
          </a:stretch>
        </p:blipFill>
        <p:spPr>
          <a:xfrm>
            <a:off x="1752600" y="1417638"/>
            <a:ext cx="8686800" cy="4198469"/>
          </a:xfrm>
          <a:prstGeom prst="rect">
            <a:avLst/>
          </a:prstGeom>
        </p:spPr>
      </p:pic>
      <p:sp>
        <p:nvSpPr>
          <p:cNvPr id="9" name="TextBox 8">
            <a:extLst>
              <a:ext uri="{FF2B5EF4-FFF2-40B4-BE49-F238E27FC236}">
                <a16:creationId xmlns:a16="http://schemas.microsoft.com/office/drawing/2014/main" id="{9D783D54-3737-45D0-8E8C-84EA8EB3614E}"/>
              </a:ext>
            </a:extLst>
          </p:cNvPr>
          <p:cNvSpPr txBox="1"/>
          <p:nvPr/>
        </p:nvSpPr>
        <p:spPr>
          <a:xfrm>
            <a:off x="2063552" y="5676890"/>
            <a:ext cx="4572000" cy="1040285"/>
          </a:xfrm>
          <a:prstGeom prst="rect">
            <a:avLst/>
          </a:prstGeom>
          <a:noFill/>
        </p:spPr>
        <p:txBody>
          <a:bodyPr wrap="square">
            <a:spAutoFit/>
          </a:bodyPr>
          <a:lstStyle/>
          <a:p>
            <a:pPr marL="457200" indent="-457200">
              <a:spcBef>
                <a:spcPct val="20000"/>
              </a:spcBef>
              <a:buClr>
                <a:srgbClr val="4D1C74"/>
              </a:buClr>
              <a:buFont typeface="Wingdings" panose="05000000000000000000" pitchFamily="2" charset="2"/>
              <a:buChar char="§"/>
              <a:defRPr/>
            </a:pPr>
            <a:r>
              <a:rPr lang="en-GB" sz="2800" dirty="0">
                <a:solidFill>
                  <a:srgbClr val="002147"/>
                </a:solidFill>
                <a:latin typeface="Arial" panose="020B0604020202020204" pitchFamily="34" charset="0"/>
                <a:ea typeface="ヒラギノ角ゴ Pro W3"/>
                <a:cs typeface="Arial" panose="020B0604020202020204" pitchFamily="34" charset="0"/>
              </a:rPr>
              <a:t>What do you notice?</a:t>
            </a:r>
          </a:p>
          <a:p>
            <a:pPr marL="457200" indent="-457200">
              <a:spcBef>
                <a:spcPct val="20000"/>
              </a:spcBef>
              <a:buClr>
                <a:srgbClr val="4D1C74"/>
              </a:buClr>
              <a:buFont typeface="Wingdings" panose="05000000000000000000" pitchFamily="2" charset="2"/>
              <a:buChar char="§"/>
              <a:defRPr/>
            </a:pPr>
            <a:r>
              <a:rPr lang="en-GB" sz="2800" dirty="0">
                <a:solidFill>
                  <a:srgbClr val="002147"/>
                </a:solidFill>
                <a:latin typeface="Arial" panose="020B0604020202020204" pitchFamily="34" charset="0"/>
                <a:ea typeface="ヒラギノ角ゴ Pro W3"/>
                <a:cs typeface="Arial" panose="020B0604020202020204" pitchFamily="34" charset="0"/>
              </a:rPr>
              <a:t>What do you wonder?</a:t>
            </a:r>
          </a:p>
        </p:txBody>
      </p:sp>
      <p:sp>
        <p:nvSpPr>
          <p:cNvPr id="10" name="TextBox 9">
            <a:extLst>
              <a:ext uri="{FF2B5EF4-FFF2-40B4-BE49-F238E27FC236}">
                <a16:creationId xmlns:a16="http://schemas.microsoft.com/office/drawing/2014/main" id="{313977D0-F7B6-4841-A6D3-5EB5421596B1}"/>
              </a:ext>
            </a:extLst>
          </p:cNvPr>
          <p:cNvSpPr txBox="1"/>
          <p:nvPr/>
        </p:nvSpPr>
        <p:spPr>
          <a:xfrm>
            <a:off x="1919537" y="1628801"/>
            <a:ext cx="2694969" cy="461665"/>
          </a:xfrm>
          <a:prstGeom prst="rect">
            <a:avLst/>
          </a:prstGeom>
          <a:noFill/>
        </p:spPr>
        <p:txBody>
          <a:bodyPr wrap="none" rtlCol="0">
            <a:spAutoFit/>
          </a:bodyPr>
          <a:lstStyle/>
          <a:p>
            <a:r>
              <a:rPr lang="en-US" dirty="0">
                <a:solidFill>
                  <a:schemeClr val="bg1">
                    <a:lumMod val="85000"/>
                  </a:schemeClr>
                </a:solidFill>
                <a:latin typeface="Arial" panose="020B0604020202020204" pitchFamily="34" charset="0"/>
                <a:cs typeface="Arial" panose="020B0604020202020204" pitchFamily="34" charset="0"/>
              </a:rPr>
              <a:t>CO</a:t>
            </a:r>
            <a:r>
              <a:rPr lang="en-US" baseline="-25000" dirty="0">
                <a:solidFill>
                  <a:schemeClr val="bg1">
                    <a:lumMod val="85000"/>
                  </a:schemeClr>
                </a:solidFill>
                <a:latin typeface="Arial" panose="020B0604020202020204" pitchFamily="34" charset="0"/>
                <a:cs typeface="Arial" panose="020B0604020202020204" pitchFamily="34" charset="0"/>
              </a:rPr>
              <a:t>2</a:t>
            </a:r>
            <a:r>
              <a:rPr lang="en-US" dirty="0">
                <a:solidFill>
                  <a:schemeClr val="bg1">
                    <a:lumMod val="85000"/>
                  </a:schemeClr>
                </a:solidFill>
                <a:latin typeface="Arial" panose="020B0604020202020204" pitchFamily="34" charset="0"/>
                <a:cs typeface="Arial" panose="020B0604020202020204" pitchFamily="34" charset="0"/>
              </a:rPr>
              <a:t> concentration</a:t>
            </a:r>
            <a:endParaRPr lang="en-GB" dirty="0">
              <a:solidFill>
                <a:schemeClr val="bg1">
                  <a:lumMod val="8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6356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24744"/>
            <a:ext cx="10972800" cy="580926"/>
          </a:xfrm>
        </p:spPr>
        <p:txBody>
          <a:bodyPr>
            <a:normAutofit fontScale="90000"/>
          </a:bodyPr>
          <a:lstStyle/>
          <a:p>
            <a:r>
              <a:rPr lang="en-GB" dirty="0"/>
              <a:t>Put these things in order of CO</a:t>
            </a:r>
            <a:r>
              <a:rPr lang="en-GB" baseline="-25000" dirty="0"/>
              <a:t>2</a:t>
            </a:r>
            <a:r>
              <a:rPr lang="en-GB" dirty="0"/>
              <a:t> released, from highest to lowest</a:t>
            </a:r>
          </a:p>
        </p:txBody>
      </p:sp>
      <p:sp>
        <p:nvSpPr>
          <p:cNvPr id="3" name="Rectangle: Rounded Corners 2">
            <a:extLst>
              <a:ext uri="{FF2B5EF4-FFF2-40B4-BE49-F238E27FC236}">
                <a16:creationId xmlns:a16="http://schemas.microsoft.com/office/drawing/2014/main" id="{93C0EFDE-A700-4CE9-9493-857DC44E47BF}"/>
              </a:ext>
            </a:extLst>
          </p:cNvPr>
          <p:cNvSpPr/>
          <p:nvPr/>
        </p:nvSpPr>
        <p:spPr bwMode="auto">
          <a:xfrm>
            <a:off x="4399270" y="2963044"/>
            <a:ext cx="3420000" cy="1827584"/>
          </a:xfrm>
          <a:prstGeom prst="roundRect">
            <a:avLst/>
          </a:prstGeom>
          <a:solidFill>
            <a:schemeClr val="accent6">
              <a:lumMod val="40000"/>
              <a:lumOff val="60000"/>
            </a:schemeClr>
          </a:solidFill>
          <a:ln w="57150" cap="flat" cmpd="sng" algn="ctr">
            <a:solidFill>
              <a:srgbClr val="4D1C7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800" b="1" i="0" u="none" strike="noStrike" cap="none" normalizeH="0" baseline="0" dirty="0">
                <a:ln>
                  <a:noFill/>
                </a:ln>
                <a:solidFill>
                  <a:schemeClr val="tx1"/>
                </a:solidFill>
                <a:effectLst/>
                <a:latin typeface="Arial" panose="020B0604020202020204" pitchFamily="34" charset="0"/>
                <a:ea typeface="ヒラギノ角ゴ Pro W3" charset="0"/>
                <a:cs typeface="Arial" panose="020B0604020202020204" pitchFamily="34" charset="0"/>
              </a:rPr>
              <a:t>Average UK household in 1 year</a:t>
            </a:r>
          </a:p>
        </p:txBody>
      </p:sp>
      <p:sp>
        <p:nvSpPr>
          <p:cNvPr id="5" name="Rectangle: Rounded Corners 4">
            <a:extLst>
              <a:ext uri="{FF2B5EF4-FFF2-40B4-BE49-F238E27FC236}">
                <a16:creationId xmlns:a16="http://schemas.microsoft.com/office/drawing/2014/main" id="{3CBBDBF7-51D2-4A07-9B23-B3A297D6C96F}"/>
              </a:ext>
            </a:extLst>
          </p:cNvPr>
          <p:cNvSpPr/>
          <p:nvPr/>
        </p:nvSpPr>
        <p:spPr bwMode="auto">
          <a:xfrm>
            <a:off x="8130030" y="2963044"/>
            <a:ext cx="3420000" cy="1827584"/>
          </a:xfrm>
          <a:prstGeom prst="roundRect">
            <a:avLst/>
          </a:prstGeom>
          <a:solidFill>
            <a:schemeClr val="accent6">
              <a:lumMod val="40000"/>
              <a:lumOff val="60000"/>
            </a:schemeClr>
          </a:solidFill>
          <a:ln w="57150" cap="flat" cmpd="sng" algn="ctr">
            <a:solidFill>
              <a:srgbClr val="4D1C7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800" b="1" i="0" u="none" strike="noStrike" cap="none" normalizeH="0" baseline="0" dirty="0">
                <a:ln>
                  <a:noFill/>
                </a:ln>
                <a:solidFill>
                  <a:schemeClr val="tx1"/>
                </a:solidFill>
                <a:effectLst/>
                <a:latin typeface="Arial" panose="020B0604020202020204" pitchFamily="34" charset="0"/>
                <a:ea typeface="ヒラギノ角ゴ Pro W3" charset="0"/>
                <a:cs typeface="Arial" panose="020B0604020202020204" pitchFamily="34" charset="0"/>
              </a:rPr>
              <a:t>A flight from London to New York, per passenger</a:t>
            </a:r>
          </a:p>
        </p:txBody>
      </p:sp>
      <p:sp>
        <p:nvSpPr>
          <p:cNvPr id="6" name="Rectangle: Rounded Corners 5">
            <a:extLst>
              <a:ext uri="{FF2B5EF4-FFF2-40B4-BE49-F238E27FC236}">
                <a16:creationId xmlns:a16="http://schemas.microsoft.com/office/drawing/2014/main" id="{703627BF-5F87-439F-B676-BC7A6BC2E00A}"/>
              </a:ext>
            </a:extLst>
          </p:cNvPr>
          <p:cNvSpPr/>
          <p:nvPr/>
        </p:nvSpPr>
        <p:spPr bwMode="auto">
          <a:xfrm>
            <a:off x="609600" y="2994148"/>
            <a:ext cx="3420000" cy="1827584"/>
          </a:xfrm>
          <a:prstGeom prst="roundRect">
            <a:avLst/>
          </a:prstGeom>
          <a:solidFill>
            <a:schemeClr val="accent6">
              <a:lumMod val="40000"/>
              <a:lumOff val="60000"/>
            </a:schemeClr>
          </a:solidFill>
          <a:ln w="57150" cap="flat" cmpd="sng" algn="ctr">
            <a:solidFill>
              <a:srgbClr val="4D1C7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800" b="1" i="0" u="none" strike="noStrike" cap="none" normalizeH="0" baseline="0" dirty="0">
                <a:ln>
                  <a:noFill/>
                </a:ln>
                <a:solidFill>
                  <a:schemeClr val="tx1"/>
                </a:solidFill>
                <a:effectLst/>
                <a:latin typeface="Arial" panose="020B0604020202020204" pitchFamily="34" charset="0"/>
                <a:ea typeface="ヒラギノ角ゴ Pro W3" charset="0"/>
                <a:cs typeface="Arial" panose="020B0604020202020204" pitchFamily="34" charset="0"/>
              </a:rPr>
              <a:t>Driving 1000 miles in a petrol car</a:t>
            </a:r>
          </a:p>
        </p:txBody>
      </p:sp>
    </p:spTree>
    <p:extLst>
      <p:ext uri="{BB962C8B-B14F-4D97-AF65-F5344CB8AC3E}">
        <p14:creationId xmlns:p14="http://schemas.microsoft.com/office/powerpoint/2010/main" val="2237289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3C0EFDE-A700-4CE9-9493-857DC44E47BF}"/>
              </a:ext>
            </a:extLst>
          </p:cNvPr>
          <p:cNvSpPr/>
          <p:nvPr/>
        </p:nvSpPr>
        <p:spPr bwMode="auto">
          <a:xfrm>
            <a:off x="609600" y="2994148"/>
            <a:ext cx="3420000" cy="1827584"/>
          </a:xfrm>
          <a:prstGeom prst="roundRect">
            <a:avLst/>
          </a:prstGeom>
          <a:solidFill>
            <a:schemeClr val="accent6">
              <a:lumMod val="40000"/>
              <a:lumOff val="60000"/>
            </a:schemeClr>
          </a:solidFill>
          <a:ln w="57150" cap="flat" cmpd="sng" algn="ctr">
            <a:solidFill>
              <a:srgbClr val="4D1C7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800" b="1" i="0" u="none" strike="noStrike" cap="none" normalizeH="0" baseline="0" dirty="0">
                <a:ln>
                  <a:noFill/>
                </a:ln>
                <a:solidFill>
                  <a:schemeClr val="tx1"/>
                </a:solidFill>
                <a:effectLst/>
                <a:latin typeface="Arial" panose="020B0604020202020204" pitchFamily="34" charset="0"/>
                <a:ea typeface="ヒラギノ角ゴ Pro W3" charset="0"/>
                <a:cs typeface="Arial" panose="020B0604020202020204" pitchFamily="34" charset="0"/>
              </a:rPr>
              <a:t>Average UK household in 1 year</a:t>
            </a:r>
          </a:p>
        </p:txBody>
      </p:sp>
      <p:sp>
        <p:nvSpPr>
          <p:cNvPr id="2" name="Title 1"/>
          <p:cNvSpPr>
            <a:spLocks noGrp="1"/>
          </p:cNvSpPr>
          <p:nvPr>
            <p:ph type="title"/>
          </p:nvPr>
        </p:nvSpPr>
        <p:spPr>
          <a:xfrm>
            <a:off x="609600" y="1124744"/>
            <a:ext cx="10972800" cy="580926"/>
          </a:xfrm>
        </p:spPr>
        <p:txBody>
          <a:bodyPr>
            <a:normAutofit fontScale="90000"/>
          </a:bodyPr>
          <a:lstStyle/>
          <a:p>
            <a:r>
              <a:rPr lang="en-GB" dirty="0"/>
              <a:t>Put these things in order of CO</a:t>
            </a:r>
            <a:r>
              <a:rPr lang="en-GB" baseline="-25000" dirty="0"/>
              <a:t>2</a:t>
            </a:r>
            <a:r>
              <a:rPr lang="en-GB" dirty="0"/>
              <a:t> released, from highest to lowest</a:t>
            </a:r>
          </a:p>
        </p:txBody>
      </p:sp>
      <p:sp>
        <p:nvSpPr>
          <p:cNvPr id="5" name="Rectangle: Rounded Corners 4">
            <a:extLst>
              <a:ext uri="{FF2B5EF4-FFF2-40B4-BE49-F238E27FC236}">
                <a16:creationId xmlns:a16="http://schemas.microsoft.com/office/drawing/2014/main" id="{3CBBDBF7-51D2-4A07-9B23-B3A297D6C96F}"/>
              </a:ext>
            </a:extLst>
          </p:cNvPr>
          <p:cNvSpPr/>
          <p:nvPr/>
        </p:nvSpPr>
        <p:spPr bwMode="auto">
          <a:xfrm>
            <a:off x="4386000" y="2980034"/>
            <a:ext cx="3420000" cy="1827584"/>
          </a:xfrm>
          <a:prstGeom prst="roundRect">
            <a:avLst/>
          </a:prstGeom>
          <a:solidFill>
            <a:schemeClr val="accent6">
              <a:lumMod val="40000"/>
              <a:lumOff val="60000"/>
            </a:schemeClr>
          </a:solidFill>
          <a:ln w="57150" cap="flat" cmpd="sng" algn="ctr">
            <a:solidFill>
              <a:srgbClr val="4D1C7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800" b="1" i="0" u="none" strike="noStrike" cap="none" normalizeH="0" baseline="0" dirty="0">
                <a:ln>
                  <a:noFill/>
                </a:ln>
                <a:solidFill>
                  <a:schemeClr val="tx1"/>
                </a:solidFill>
                <a:effectLst/>
                <a:latin typeface="Arial" panose="020B0604020202020204" pitchFamily="34" charset="0"/>
                <a:ea typeface="ヒラギノ角ゴ Pro W3" charset="0"/>
                <a:cs typeface="Arial" panose="020B0604020202020204" pitchFamily="34" charset="0"/>
              </a:rPr>
              <a:t>A flight from London to New York, per passenger</a:t>
            </a:r>
          </a:p>
        </p:txBody>
      </p:sp>
      <p:sp>
        <p:nvSpPr>
          <p:cNvPr id="6" name="Rectangle: Rounded Corners 5">
            <a:extLst>
              <a:ext uri="{FF2B5EF4-FFF2-40B4-BE49-F238E27FC236}">
                <a16:creationId xmlns:a16="http://schemas.microsoft.com/office/drawing/2014/main" id="{703627BF-5F87-439F-B676-BC7A6BC2E00A}"/>
              </a:ext>
            </a:extLst>
          </p:cNvPr>
          <p:cNvSpPr/>
          <p:nvPr/>
        </p:nvSpPr>
        <p:spPr bwMode="auto">
          <a:xfrm>
            <a:off x="8162400" y="2980034"/>
            <a:ext cx="3420000" cy="1827584"/>
          </a:xfrm>
          <a:prstGeom prst="roundRect">
            <a:avLst/>
          </a:prstGeom>
          <a:solidFill>
            <a:schemeClr val="accent6">
              <a:lumMod val="40000"/>
              <a:lumOff val="60000"/>
            </a:schemeClr>
          </a:solidFill>
          <a:ln w="57150" cap="flat" cmpd="sng" algn="ctr">
            <a:solidFill>
              <a:srgbClr val="4D1C7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800" b="1" i="0" u="none" strike="noStrike" cap="none" normalizeH="0" baseline="0" dirty="0">
                <a:ln>
                  <a:noFill/>
                </a:ln>
                <a:solidFill>
                  <a:schemeClr val="tx1"/>
                </a:solidFill>
                <a:effectLst/>
                <a:latin typeface="Arial" panose="020B0604020202020204" pitchFamily="34" charset="0"/>
                <a:ea typeface="ヒラギノ角ゴ Pro W3" charset="0"/>
                <a:cs typeface="Arial" panose="020B0604020202020204" pitchFamily="34" charset="0"/>
              </a:rPr>
              <a:t>Driving 1000 miles in a petrol car</a:t>
            </a:r>
          </a:p>
        </p:txBody>
      </p:sp>
    </p:spTree>
    <p:extLst>
      <p:ext uri="{BB962C8B-B14F-4D97-AF65-F5344CB8AC3E}">
        <p14:creationId xmlns:p14="http://schemas.microsoft.com/office/powerpoint/2010/main" val="671651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Which numbers go where?</a:t>
            </a:r>
          </a:p>
        </p:txBody>
      </p:sp>
      <p:graphicFrame>
        <p:nvGraphicFramePr>
          <p:cNvPr id="4" name="Table 4">
            <a:extLst>
              <a:ext uri="{FF2B5EF4-FFF2-40B4-BE49-F238E27FC236}">
                <a16:creationId xmlns:a16="http://schemas.microsoft.com/office/drawing/2014/main" id="{190FC0EA-5491-46A9-AD66-A56AF9A63378}"/>
              </a:ext>
            </a:extLst>
          </p:cNvPr>
          <p:cNvGraphicFramePr>
            <a:graphicFrameLocks noGrp="1"/>
          </p:cNvGraphicFramePr>
          <p:nvPr>
            <p:extLst>
              <p:ext uri="{D42A27DB-BD31-4B8C-83A1-F6EECF244321}">
                <p14:modId xmlns:p14="http://schemas.microsoft.com/office/powerpoint/2010/main" val="1580134825"/>
              </p:ext>
            </p:extLst>
          </p:nvPr>
        </p:nvGraphicFramePr>
        <p:xfrm>
          <a:off x="609600" y="2211841"/>
          <a:ext cx="10972800" cy="4572000"/>
        </p:xfrm>
        <a:graphic>
          <a:graphicData uri="http://schemas.openxmlformats.org/drawingml/2006/table">
            <a:tbl>
              <a:tblPr firstRow="1" bandRow="1">
                <a:tableStyleId>{93296810-A885-4BE3-A3E7-6D5BEEA58F35}</a:tableStyleId>
              </a:tblPr>
              <a:tblGrid>
                <a:gridCol w="6854552">
                  <a:extLst>
                    <a:ext uri="{9D8B030D-6E8A-4147-A177-3AD203B41FA5}">
                      <a16:colId xmlns:a16="http://schemas.microsoft.com/office/drawing/2014/main" val="3691041583"/>
                    </a:ext>
                  </a:extLst>
                </a:gridCol>
                <a:gridCol w="4118248">
                  <a:extLst>
                    <a:ext uri="{9D8B030D-6E8A-4147-A177-3AD203B41FA5}">
                      <a16:colId xmlns:a16="http://schemas.microsoft.com/office/drawing/2014/main" val="2399390469"/>
                    </a:ext>
                  </a:extLst>
                </a:gridCol>
              </a:tblGrid>
              <a:tr h="358886">
                <a:tc>
                  <a:txBody>
                    <a:bodyPr/>
                    <a:lstStyle/>
                    <a:p>
                      <a:r>
                        <a:rPr lang="en-US" sz="2400" dirty="0">
                          <a:latin typeface="Arial" panose="020B0604020202020204" pitchFamily="34" charset="0"/>
                          <a:cs typeface="Arial" panose="020B0604020202020204" pitchFamily="34" charset="0"/>
                        </a:rPr>
                        <a:t>Description</a:t>
                      </a:r>
                      <a:endParaRPr lang="en-GB" sz="2400" dirty="0">
                        <a:latin typeface="Arial" panose="020B0604020202020204" pitchFamily="34" charset="0"/>
                        <a:cs typeface="Arial" panose="020B0604020202020204" pitchFamily="34" charset="0"/>
                      </a:endParaRPr>
                    </a:p>
                  </a:txBody>
                  <a:tcPr/>
                </a:tc>
                <a:tc>
                  <a:txBody>
                    <a:bodyPr/>
                    <a:lstStyle/>
                    <a:p>
                      <a:r>
                        <a:rPr lang="en-US" sz="2400" dirty="0" err="1">
                          <a:latin typeface="Arial" panose="020B0604020202020204" pitchFamily="34" charset="0"/>
                          <a:cs typeface="Arial" panose="020B0604020202020204" pitchFamily="34" charset="0"/>
                        </a:rPr>
                        <a:t>Tonnes</a:t>
                      </a:r>
                      <a:endParaRPr lang="en-GB" sz="2400" baseline="-25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08145791"/>
                  </a:ext>
                </a:extLst>
              </a:tr>
              <a:tr h="63495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dirty="0">
                          <a:latin typeface="Arial" panose="020B0604020202020204" pitchFamily="34" charset="0"/>
                          <a:cs typeface="Arial" panose="020B0604020202020204" pitchFamily="34" charset="0"/>
                        </a:rPr>
                        <a:t>Amount of CO</a:t>
                      </a:r>
                      <a:r>
                        <a:rPr lang="en-GB" sz="2400" baseline="-25000" dirty="0">
                          <a:latin typeface="Arial" panose="020B0604020202020204" pitchFamily="34" charset="0"/>
                          <a:cs typeface="Arial" panose="020B0604020202020204" pitchFamily="34" charset="0"/>
                        </a:rPr>
                        <a:t>2</a:t>
                      </a:r>
                      <a:r>
                        <a:rPr lang="en-GB" sz="2400" dirty="0">
                          <a:latin typeface="Arial" panose="020B0604020202020204" pitchFamily="34" charset="0"/>
                          <a:cs typeface="Arial" panose="020B0604020202020204" pitchFamily="34" charset="0"/>
                        </a:rPr>
                        <a:t> released by average UK household in 1 year</a:t>
                      </a:r>
                    </a:p>
                  </a:txBody>
                  <a:tcPr anchor="ctr"/>
                </a:tc>
                <a:tc>
                  <a:txBody>
                    <a:bodyPr/>
                    <a:lstStyle/>
                    <a:p>
                      <a:endParaRPr lang="en-GB"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58876284"/>
                  </a:ext>
                </a:extLst>
              </a:tr>
              <a:tr h="63495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dirty="0">
                          <a:latin typeface="Arial" panose="020B0604020202020204" pitchFamily="34" charset="0"/>
                          <a:cs typeface="Arial" panose="020B0604020202020204" pitchFamily="34" charset="0"/>
                        </a:rPr>
                        <a:t>Amount of CO</a:t>
                      </a:r>
                      <a:r>
                        <a:rPr lang="en-GB" sz="2400" baseline="-25000" dirty="0">
                          <a:latin typeface="Arial" panose="020B0604020202020204" pitchFamily="34" charset="0"/>
                          <a:cs typeface="Arial" panose="020B0604020202020204" pitchFamily="34" charset="0"/>
                        </a:rPr>
                        <a:t>2</a:t>
                      </a:r>
                      <a:r>
                        <a:rPr lang="en-GB" sz="2400" dirty="0">
                          <a:latin typeface="Arial" panose="020B0604020202020204" pitchFamily="34" charset="0"/>
                          <a:cs typeface="Arial" panose="020B0604020202020204" pitchFamily="34" charset="0"/>
                        </a:rPr>
                        <a:t> released by driving 1000 miles in a petrol car</a:t>
                      </a:r>
                    </a:p>
                  </a:txBody>
                  <a:tcPr anchor="ctr"/>
                </a:tc>
                <a:tc>
                  <a:txBody>
                    <a:bodyPr/>
                    <a:lstStyle/>
                    <a:p>
                      <a:endParaRPr lang="en-GB"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15964328"/>
                  </a:ext>
                </a:extLst>
              </a:tr>
              <a:tr h="4582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dirty="0">
                          <a:latin typeface="Arial" panose="020B0604020202020204" pitchFamily="34" charset="0"/>
                          <a:cs typeface="Arial" panose="020B0604020202020204" pitchFamily="34" charset="0"/>
                        </a:rPr>
                        <a:t>Amount of CO</a:t>
                      </a:r>
                      <a:r>
                        <a:rPr lang="en-GB" sz="2400" baseline="-25000" dirty="0">
                          <a:latin typeface="Arial" panose="020B0604020202020204" pitchFamily="34" charset="0"/>
                          <a:cs typeface="Arial" panose="020B0604020202020204" pitchFamily="34" charset="0"/>
                        </a:rPr>
                        <a:t>2</a:t>
                      </a:r>
                      <a:r>
                        <a:rPr lang="en-GB" sz="2400" dirty="0">
                          <a:latin typeface="Arial" panose="020B0604020202020204" pitchFamily="34" charset="0"/>
                          <a:cs typeface="Arial" panose="020B0604020202020204" pitchFamily="34" charset="0"/>
                        </a:rPr>
                        <a:t> stored by an oak tree in its lifetime</a:t>
                      </a:r>
                    </a:p>
                  </a:txBody>
                  <a:tcPr anchor="ctr"/>
                </a:tc>
                <a:tc>
                  <a:txBody>
                    <a:bodyPr/>
                    <a:lstStyle/>
                    <a:p>
                      <a:endParaRPr lang="en-GB"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86427610"/>
                  </a:ext>
                </a:extLst>
              </a:tr>
              <a:tr h="63495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dirty="0">
                          <a:latin typeface="Arial" panose="020B0604020202020204" pitchFamily="34" charset="0"/>
                          <a:cs typeface="Arial" panose="020B0604020202020204" pitchFamily="34" charset="0"/>
                        </a:rPr>
                        <a:t>Amount of CO</a:t>
                      </a:r>
                      <a:r>
                        <a:rPr lang="en-GB" sz="2400" baseline="-25000" dirty="0">
                          <a:latin typeface="Arial" panose="020B0604020202020204" pitchFamily="34" charset="0"/>
                          <a:cs typeface="Arial" panose="020B0604020202020204" pitchFamily="34" charset="0"/>
                        </a:rPr>
                        <a:t>2</a:t>
                      </a:r>
                      <a:r>
                        <a:rPr lang="en-GB" sz="2400" dirty="0">
                          <a:latin typeface="Arial" panose="020B0604020202020204" pitchFamily="34" charset="0"/>
                          <a:cs typeface="Arial" panose="020B0604020202020204" pitchFamily="34" charset="0"/>
                        </a:rPr>
                        <a:t> released by a flight from London to New York, per passenger</a:t>
                      </a:r>
                    </a:p>
                  </a:txBody>
                  <a:tcPr anchor="ctr"/>
                </a:tc>
                <a:tc>
                  <a:txBody>
                    <a:bodyPr/>
                    <a:lstStyle/>
                    <a:p>
                      <a:endParaRPr lang="en-GB"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597637918"/>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dirty="0">
                          <a:latin typeface="Arial" panose="020B0604020202020204" pitchFamily="34" charset="0"/>
                          <a:cs typeface="Arial" panose="020B0604020202020204" pitchFamily="34" charset="0"/>
                        </a:rPr>
                        <a:t>Amount of methane released by 1 cow in its lifetime</a:t>
                      </a:r>
                    </a:p>
                  </a:txBody>
                  <a:tcPr anchor="ctr"/>
                </a:tc>
                <a:tc>
                  <a:txBody>
                    <a:bodyPr/>
                    <a:lstStyle/>
                    <a:p>
                      <a:endParaRPr lang="en-GB"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4781353"/>
                  </a:ext>
                </a:extLst>
              </a:tr>
            </a:tbl>
          </a:graphicData>
        </a:graphic>
      </p:graphicFrame>
      <p:sp>
        <p:nvSpPr>
          <p:cNvPr id="3" name="TextBox 2">
            <a:extLst>
              <a:ext uri="{FF2B5EF4-FFF2-40B4-BE49-F238E27FC236}">
                <a16:creationId xmlns:a16="http://schemas.microsoft.com/office/drawing/2014/main" id="{6FE241DE-502D-402D-9DFC-0AA6B4F01E08}"/>
              </a:ext>
            </a:extLst>
          </p:cNvPr>
          <p:cNvSpPr txBox="1"/>
          <p:nvPr/>
        </p:nvSpPr>
        <p:spPr>
          <a:xfrm>
            <a:off x="2152328" y="1561600"/>
            <a:ext cx="792088"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0.6</a:t>
            </a:r>
            <a:endParaRPr lang="en-GB" sz="28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000318A-F6CB-4ACB-BC87-175B5F7AF460}"/>
              </a:ext>
            </a:extLst>
          </p:cNvPr>
          <p:cNvSpPr txBox="1"/>
          <p:nvPr/>
        </p:nvSpPr>
        <p:spPr>
          <a:xfrm>
            <a:off x="3664497" y="1556863"/>
            <a:ext cx="920554"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17.1</a:t>
            </a:r>
            <a:endParaRPr lang="en-GB" sz="28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2890E29-1ED3-469D-8E12-BC6FC7A9A2F2}"/>
              </a:ext>
            </a:extLst>
          </p:cNvPr>
          <p:cNvSpPr txBox="1"/>
          <p:nvPr/>
        </p:nvSpPr>
        <p:spPr>
          <a:xfrm>
            <a:off x="5447928" y="1556863"/>
            <a:ext cx="920554"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0.22</a:t>
            </a:r>
            <a:endParaRPr lang="en-GB" sz="28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E11172F-7B34-48EA-8A99-216A14D7FD8A}"/>
              </a:ext>
            </a:extLst>
          </p:cNvPr>
          <p:cNvSpPr txBox="1"/>
          <p:nvPr/>
        </p:nvSpPr>
        <p:spPr>
          <a:xfrm>
            <a:off x="7159352" y="1556863"/>
            <a:ext cx="792088"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0.6</a:t>
            </a:r>
            <a:endParaRPr lang="en-GB" sz="28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E566DC0-D62E-4CB0-B055-61DC25283FA1}"/>
              </a:ext>
            </a:extLst>
          </p:cNvPr>
          <p:cNvSpPr txBox="1"/>
          <p:nvPr/>
        </p:nvSpPr>
        <p:spPr>
          <a:xfrm>
            <a:off x="8976320" y="1561600"/>
            <a:ext cx="792088"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7.5</a:t>
            </a:r>
            <a:endParaRPr lang="en-GB"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8209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Which numbers go where?</a:t>
            </a:r>
          </a:p>
        </p:txBody>
      </p:sp>
      <p:graphicFrame>
        <p:nvGraphicFramePr>
          <p:cNvPr id="4" name="Table 4">
            <a:extLst>
              <a:ext uri="{FF2B5EF4-FFF2-40B4-BE49-F238E27FC236}">
                <a16:creationId xmlns:a16="http://schemas.microsoft.com/office/drawing/2014/main" id="{190FC0EA-5491-46A9-AD66-A56AF9A63378}"/>
              </a:ext>
            </a:extLst>
          </p:cNvPr>
          <p:cNvGraphicFramePr>
            <a:graphicFrameLocks noGrp="1"/>
          </p:cNvGraphicFramePr>
          <p:nvPr>
            <p:extLst>
              <p:ext uri="{D42A27DB-BD31-4B8C-83A1-F6EECF244321}">
                <p14:modId xmlns:p14="http://schemas.microsoft.com/office/powerpoint/2010/main" val="865729317"/>
              </p:ext>
            </p:extLst>
          </p:nvPr>
        </p:nvGraphicFramePr>
        <p:xfrm>
          <a:off x="609600" y="2211841"/>
          <a:ext cx="10972800" cy="4572000"/>
        </p:xfrm>
        <a:graphic>
          <a:graphicData uri="http://schemas.openxmlformats.org/drawingml/2006/table">
            <a:tbl>
              <a:tblPr firstRow="1" bandRow="1">
                <a:tableStyleId>{93296810-A885-4BE3-A3E7-6D5BEEA58F35}</a:tableStyleId>
              </a:tblPr>
              <a:tblGrid>
                <a:gridCol w="6854552">
                  <a:extLst>
                    <a:ext uri="{9D8B030D-6E8A-4147-A177-3AD203B41FA5}">
                      <a16:colId xmlns:a16="http://schemas.microsoft.com/office/drawing/2014/main" val="3691041583"/>
                    </a:ext>
                  </a:extLst>
                </a:gridCol>
                <a:gridCol w="4118248">
                  <a:extLst>
                    <a:ext uri="{9D8B030D-6E8A-4147-A177-3AD203B41FA5}">
                      <a16:colId xmlns:a16="http://schemas.microsoft.com/office/drawing/2014/main" val="2399390469"/>
                    </a:ext>
                  </a:extLst>
                </a:gridCol>
              </a:tblGrid>
              <a:tr h="358886">
                <a:tc>
                  <a:txBody>
                    <a:bodyPr/>
                    <a:lstStyle/>
                    <a:p>
                      <a:r>
                        <a:rPr lang="en-US" sz="2400" dirty="0">
                          <a:latin typeface="Arial" panose="020B0604020202020204" pitchFamily="34" charset="0"/>
                          <a:cs typeface="Arial" panose="020B0604020202020204" pitchFamily="34" charset="0"/>
                        </a:rPr>
                        <a:t>Description</a:t>
                      </a:r>
                      <a:endParaRPr lang="en-GB" sz="2400" dirty="0">
                        <a:latin typeface="Arial" panose="020B0604020202020204" pitchFamily="34" charset="0"/>
                        <a:cs typeface="Arial" panose="020B0604020202020204" pitchFamily="34" charset="0"/>
                      </a:endParaRPr>
                    </a:p>
                  </a:txBody>
                  <a:tcPr/>
                </a:tc>
                <a:tc>
                  <a:txBody>
                    <a:bodyPr/>
                    <a:lstStyle/>
                    <a:p>
                      <a:r>
                        <a:rPr lang="en-US" sz="2400" dirty="0" err="1">
                          <a:latin typeface="Arial" panose="020B0604020202020204" pitchFamily="34" charset="0"/>
                          <a:cs typeface="Arial" panose="020B0604020202020204" pitchFamily="34" charset="0"/>
                        </a:rPr>
                        <a:t>Tonnes</a:t>
                      </a:r>
                      <a:endParaRPr lang="en-GB" sz="2400" baseline="-25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08145791"/>
                  </a:ext>
                </a:extLst>
              </a:tr>
              <a:tr h="63495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dirty="0">
                          <a:latin typeface="Arial" panose="020B0604020202020204" pitchFamily="34" charset="0"/>
                          <a:cs typeface="Arial" panose="020B0604020202020204" pitchFamily="34" charset="0"/>
                        </a:rPr>
                        <a:t>Amount of CO</a:t>
                      </a:r>
                      <a:r>
                        <a:rPr lang="en-GB" sz="2400" baseline="-25000" dirty="0">
                          <a:latin typeface="Arial" panose="020B0604020202020204" pitchFamily="34" charset="0"/>
                          <a:cs typeface="Arial" panose="020B0604020202020204" pitchFamily="34" charset="0"/>
                        </a:rPr>
                        <a:t>2</a:t>
                      </a:r>
                      <a:r>
                        <a:rPr lang="en-GB" sz="2400" dirty="0">
                          <a:latin typeface="Arial" panose="020B0604020202020204" pitchFamily="34" charset="0"/>
                          <a:cs typeface="Arial" panose="020B0604020202020204" pitchFamily="34" charset="0"/>
                        </a:rPr>
                        <a:t> released by average UK household in 1 year</a:t>
                      </a:r>
                    </a:p>
                  </a:txBody>
                  <a:tcPr anchor="ctr"/>
                </a:tc>
                <a:tc>
                  <a:txBody>
                    <a:bodyPr/>
                    <a:lstStyle/>
                    <a:p>
                      <a:endParaRPr lang="en-GB"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58876284"/>
                  </a:ext>
                </a:extLst>
              </a:tr>
              <a:tr h="63495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dirty="0">
                          <a:latin typeface="Arial" panose="020B0604020202020204" pitchFamily="34" charset="0"/>
                          <a:cs typeface="Arial" panose="020B0604020202020204" pitchFamily="34" charset="0"/>
                        </a:rPr>
                        <a:t>Amount of CO</a:t>
                      </a:r>
                      <a:r>
                        <a:rPr lang="en-GB" sz="2400" baseline="-25000" dirty="0">
                          <a:latin typeface="Arial" panose="020B0604020202020204" pitchFamily="34" charset="0"/>
                          <a:cs typeface="Arial" panose="020B0604020202020204" pitchFamily="34" charset="0"/>
                        </a:rPr>
                        <a:t>2</a:t>
                      </a:r>
                      <a:r>
                        <a:rPr lang="en-GB" sz="2400" dirty="0">
                          <a:latin typeface="Arial" panose="020B0604020202020204" pitchFamily="34" charset="0"/>
                          <a:cs typeface="Arial" panose="020B0604020202020204" pitchFamily="34" charset="0"/>
                        </a:rPr>
                        <a:t> released by driving 1000 miles in a petrol car</a:t>
                      </a:r>
                    </a:p>
                  </a:txBody>
                  <a:tcPr anchor="ctr"/>
                </a:tc>
                <a:tc>
                  <a:txBody>
                    <a:bodyPr/>
                    <a:lstStyle/>
                    <a:p>
                      <a:endParaRPr lang="en-GB"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15964328"/>
                  </a:ext>
                </a:extLst>
              </a:tr>
              <a:tr h="4582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dirty="0">
                          <a:latin typeface="Arial" panose="020B0604020202020204" pitchFamily="34" charset="0"/>
                          <a:cs typeface="Arial" panose="020B0604020202020204" pitchFamily="34" charset="0"/>
                        </a:rPr>
                        <a:t>Amount of CO</a:t>
                      </a:r>
                      <a:r>
                        <a:rPr lang="en-GB" sz="2400" baseline="-25000" dirty="0">
                          <a:latin typeface="Arial" panose="020B0604020202020204" pitchFamily="34" charset="0"/>
                          <a:cs typeface="Arial" panose="020B0604020202020204" pitchFamily="34" charset="0"/>
                        </a:rPr>
                        <a:t>2</a:t>
                      </a:r>
                      <a:r>
                        <a:rPr lang="en-GB" sz="2400" dirty="0">
                          <a:latin typeface="Arial" panose="020B0604020202020204" pitchFamily="34" charset="0"/>
                          <a:cs typeface="Arial" panose="020B0604020202020204" pitchFamily="34" charset="0"/>
                        </a:rPr>
                        <a:t> stored by an oak tree in its lifetime</a:t>
                      </a:r>
                    </a:p>
                  </a:txBody>
                  <a:tcPr anchor="ctr"/>
                </a:tc>
                <a:tc>
                  <a:txBody>
                    <a:bodyPr/>
                    <a:lstStyle/>
                    <a:p>
                      <a:endParaRPr lang="en-GB"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86427610"/>
                  </a:ext>
                </a:extLst>
              </a:tr>
              <a:tr h="63495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dirty="0">
                          <a:latin typeface="Arial" panose="020B0604020202020204" pitchFamily="34" charset="0"/>
                          <a:cs typeface="Arial" panose="020B0604020202020204" pitchFamily="34" charset="0"/>
                        </a:rPr>
                        <a:t>Amount of CO</a:t>
                      </a:r>
                      <a:r>
                        <a:rPr lang="en-GB" sz="2400" baseline="-25000" dirty="0">
                          <a:latin typeface="Arial" panose="020B0604020202020204" pitchFamily="34" charset="0"/>
                          <a:cs typeface="Arial" panose="020B0604020202020204" pitchFamily="34" charset="0"/>
                        </a:rPr>
                        <a:t>2</a:t>
                      </a:r>
                      <a:r>
                        <a:rPr lang="en-GB" sz="2400" dirty="0">
                          <a:latin typeface="Arial" panose="020B0604020202020204" pitchFamily="34" charset="0"/>
                          <a:cs typeface="Arial" panose="020B0604020202020204" pitchFamily="34" charset="0"/>
                        </a:rPr>
                        <a:t> released by a flight from London to New York, per passenger</a:t>
                      </a:r>
                    </a:p>
                  </a:txBody>
                  <a:tcPr anchor="ctr"/>
                </a:tc>
                <a:tc>
                  <a:txBody>
                    <a:bodyPr/>
                    <a:lstStyle/>
                    <a:p>
                      <a:endParaRPr lang="en-GB"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597637918"/>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dirty="0">
                          <a:latin typeface="Arial" panose="020B0604020202020204" pitchFamily="34" charset="0"/>
                          <a:cs typeface="Arial" panose="020B0604020202020204" pitchFamily="34" charset="0"/>
                        </a:rPr>
                        <a:t>Amount of methane released by 1 cow in its lifetime</a:t>
                      </a:r>
                    </a:p>
                  </a:txBody>
                  <a:tcPr anchor="ctr"/>
                </a:tc>
                <a:tc>
                  <a:txBody>
                    <a:bodyPr/>
                    <a:lstStyle/>
                    <a:p>
                      <a:endParaRPr lang="en-GB"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4781353"/>
                  </a:ext>
                </a:extLst>
              </a:tr>
            </a:tbl>
          </a:graphicData>
        </a:graphic>
      </p:graphicFrame>
      <p:sp>
        <p:nvSpPr>
          <p:cNvPr id="3" name="TextBox 2">
            <a:extLst>
              <a:ext uri="{FF2B5EF4-FFF2-40B4-BE49-F238E27FC236}">
                <a16:creationId xmlns:a16="http://schemas.microsoft.com/office/drawing/2014/main" id="{6FE241DE-502D-402D-9DFC-0AA6B4F01E08}"/>
              </a:ext>
            </a:extLst>
          </p:cNvPr>
          <p:cNvSpPr txBox="1"/>
          <p:nvPr/>
        </p:nvSpPr>
        <p:spPr>
          <a:xfrm>
            <a:off x="2152328" y="1561600"/>
            <a:ext cx="792088"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0.6</a:t>
            </a:r>
            <a:endParaRPr lang="en-GB" sz="28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000318A-F6CB-4ACB-BC87-175B5F7AF460}"/>
              </a:ext>
            </a:extLst>
          </p:cNvPr>
          <p:cNvSpPr txBox="1"/>
          <p:nvPr/>
        </p:nvSpPr>
        <p:spPr>
          <a:xfrm>
            <a:off x="3664497" y="1556863"/>
            <a:ext cx="920554"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17.1</a:t>
            </a:r>
            <a:endParaRPr lang="en-GB" sz="28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2890E29-1ED3-469D-8E12-BC6FC7A9A2F2}"/>
              </a:ext>
            </a:extLst>
          </p:cNvPr>
          <p:cNvSpPr txBox="1"/>
          <p:nvPr/>
        </p:nvSpPr>
        <p:spPr>
          <a:xfrm>
            <a:off x="5447928" y="1556863"/>
            <a:ext cx="920554"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0.22</a:t>
            </a:r>
            <a:endParaRPr lang="en-GB" sz="28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E11172F-7B34-48EA-8A99-216A14D7FD8A}"/>
              </a:ext>
            </a:extLst>
          </p:cNvPr>
          <p:cNvSpPr txBox="1"/>
          <p:nvPr/>
        </p:nvSpPr>
        <p:spPr>
          <a:xfrm>
            <a:off x="7159352" y="1556863"/>
            <a:ext cx="792088"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0.6</a:t>
            </a:r>
            <a:endParaRPr lang="en-GB" sz="28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E566DC0-D62E-4CB0-B055-61DC25283FA1}"/>
              </a:ext>
            </a:extLst>
          </p:cNvPr>
          <p:cNvSpPr txBox="1"/>
          <p:nvPr/>
        </p:nvSpPr>
        <p:spPr>
          <a:xfrm>
            <a:off x="8976320" y="1561600"/>
            <a:ext cx="792088"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7.5</a:t>
            </a:r>
            <a:endParaRPr lang="en-GB"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670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375E-6 -7.40741E-7 L 0.57448 0.54931 " pathEditMode="relative" rAng="0" ptsTypes="AA">
                                      <p:cBhvr>
                                        <p:cTn id="6" dur="2000" fill="hold"/>
                                        <p:tgtEl>
                                          <p:spTgt spid="3"/>
                                        </p:tgtEl>
                                        <p:attrNameLst>
                                          <p:attrName>ppt_x</p:attrName>
                                          <p:attrName>ppt_y</p:attrName>
                                        </p:attrNameLst>
                                      </p:cBhvr>
                                      <p:rCtr x="28724" y="2745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25E-6 3.7037E-6 L 0.44518 0.1824 " pathEditMode="relative" rAng="0" ptsTypes="AA">
                                      <p:cBhvr>
                                        <p:cTn id="10" dur="2000" fill="hold"/>
                                        <p:tgtEl>
                                          <p:spTgt spid="7"/>
                                        </p:tgtEl>
                                        <p:attrNameLst>
                                          <p:attrName>ppt_x</p:attrName>
                                          <p:attrName>ppt_y</p:attrName>
                                        </p:attrNameLst>
                                      </p:cBhvr>
                                      <p:rCtr x="22253" y="912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4.58333E-6 3.7037E-6 L 0.29882 0.30856 " pathEditMode="relative" rAng="0" ptsTypes="AA">
                                      <p:cBhvr>
                                        <p:cTn id="14" dur="2000" fill="hold"/>
                                        <p:tgtEl>
                                          <p:spTgt spid="8"/>
                                        </p:tgtEl>
                                        <p:attrNameLst>
                                          <p:attrName>ppt_x</p:attrName>
                                          <p:attrName>ppt_y</p:attrName>
                                        </p:attrNameLst>
                                      </p:cBhvr>
                                      <p:rCtr x="14935" y="15417"/>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0.00508 0.01597 L 0.1638 0.66551 " pathEditMode="relative" rAng="0" ptsTypes="AA">
                                      <p:cBhvr>
                                        <p:cTn id="18" dur="2000" fill="hold"/>
                                        <p:tgtEl>
                                          <p:spTgt spid="9"/>
                                        </p:tgtEl>
                                        <p:attrNameLst>
                                          <p:attrName>ppt_x</p:attrName>
                                          <p:attrName>ppt_y</p:attrName>
                                        </p:attrNameLst>
                                      </p:cBhvr>
                                      <p:rCtr x="8438" y="32477"/>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2.08333E-7 -7.40741E-7 L 0.01484 0.43032 " pathEditMode="relative" rAng="0" ptsTypes="AA">
                                      <p:cBhvr>
                                        <p:cTn id="22" dur="2000" fill="hold"/>
                                        <p:tgtEl>
                                          <p:spTgt spid="10"/>
                                        </p:tgtEl>
                                        <p:attrNameLst>
                                          <p:attrName>ppt_x</p:attrName>
                                          <p:attrName>ppt_y</p:attrName>
                                        </p:attrNameLst>
                                      </p:cBhvr>
                                      <p:rCtr x="742" y="215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3B5E3D-6836-4BA2-9692-726749CD4ACE}"/>
              </a:ext>
            </a:extLst>
          </p:cNvPr>
          <p:cNvSpPr>
            <a:spLocks noGrp="1"/>
          </p:cNvSpPr>
          <p:nvPr>
            <p:ph idx="1"/>
          </p:nvPr>
        </p:nvSpPr>
        <p:spPr>
          <a:xfrm>
            <a:off x="1340594" y="1614976"/>
            <a:ext cx="6267574" cy="4896544"/>
          </a:xfrm>
        </p:spPr>
        <p:txBody>
          <a:bodyPr/>
          <a:lstStyle/>
          <a:p>
            <a:pPr marL="0" indent="0">
              <a:buNone/>
            </a:pPr>
            <a:r>
              <a:rPr lang="en-GB" dirty="0"/>
              <a:t>The area of the UK is 242,495km</a:t>
            </a:r>
            <a:r>
              <a:rPr lang="en-GB" baseline="30000" dirty="0"/>
              <a:t>2</a:t>
            </a:r>
            <a:r>
              <a:rPr lang="en-GB" dirty="0"/>
              <a:t>.</a:t>
            </a:r>
          </a:p>
          <a:p>
            <a:pPr marL="0" indent="0">
              <a:buNone/>
            </a:pPr>
            <a:endParaRPr lang="en-GB" dirty="0"/>
          </a:p>
          <a:p>
            <a:r>
              <a:rPr lang="en-GB" dirty="0"/>
              <a:t>Round this value to 2 significant figures</a:t>
            </a:r>
          </a:p>
          <a:p>
            <a:endParaRPr lang="en-GB" dirty="0"/>
          </a:p>
          <a:p>
            <a:r>
              <a:rPr lang="en-GB" dirty="0"/>
              <a:t>Why do we use rounded values when we are making estimations?</a:t>
            </a:r>
          </a:p>
          <a:p>
            <a:pPr marL="0" indent="0">
              <a:buNone/>
            </a:pPr>
            <a:endParaRPr lang="en-GB" dirty="0"/>
          </a:p>
        </p:txBody>
      </p:sp>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a:xfrm>
            <a:off x="1336861" y="800100"/>
            <a:ext cx="3137520" cy="580926"/>
          </a:xfrm>
        </p:spPr>
        <p:txBody>
          <a:bodyPr>
            <a:normAutofit fontScale="90000"/>
          </a:bodyPr>
          <a:lstStyle/>
          <a:p>
            <a:pPr algn="l"/>
            <a:r>
              <a:rPr lang="en-GB" dirty="0"/>
              <a:t>Estimations</a:t>
            </a:r>
          </a:p>
        </p:txBody>
      </p:sp>
      <p:pic>
        <p:nvPicPr>
          <p:cNvPr id="12" name="Graphic 11">
            <a:extLst>
              <a:ext uri="{FF2B5EF4-FFF2-40B4-BE49-F238E27FC236}">
                <a16:creationId xmlns:a16="http://schemas.microsoft.com/office/drawing/2014/main" id="{09160646-FC0A-45B8-B64C-7F9FBA71A1E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11655"/>
          <a:stretch/>
        </p:blipFill>
        <p:spPr>
          <a:xfrm>
            <a:off x="8112224" y="800100"/>
            <a:ext cx="2952328" cy="5760640"/>
          </a:xfrm>
          <a:prstGeom prst="rect">
            <a:avLst/>
          </a:prstGeom>
        </p:spPr>
      </p:pic>
      <p:sp>
        <p:nvSpPr>
          <p:cNvPr id="13" name="Rectangle: Rounded Corners 12">
            <a:extLst>
              <a:ext uri="{FF2B5EF4-FFF2-40B4-BE49-F238E27FC236}">
                <a16:creationId xmlns:a16="http://schemas.microsoft.com/office/drawing/2014/main" id="{5D2FA83D-EBE5-4441-809B-DE2C42D98649}"/>
              </a:ext>
            </a:extLst>
          </p:cNvPr>
          <p:cNvSpPr/>
          <p:nvPr/>
        </p:nvSpPr>
        <p:spPr bwMode="auto">
          <a:xfrm>
            <a:off x="155528" y="6093296"/>
            <a:ext cx="7452640" cy="648072"/>
          </a:xfrm>
          <a:prstGeom prst="roundRect">
            <a:avLst/>
          </a:prstGeom>
          <a:solidFill>
            <a:schemeClr val="accent1"/>
          </a:solidFill>
          <a:ln w="28575" cap="flat" cmpd="sng" algn="ctr">
            <a:solidFill>
              <a:srgbClr val="4D1C7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panose="020B0604020202020204" pitchFamily="34" charset="0"/>
                <a:ea typeface="ヒラギノ角ゴ Pro W3" charset="0"/>
                <a:cs typeface="Arial" panose="020B0604020202020204" pitchFamily="34" charset="0"/>
              </a:rPr>
              <a:t>TIP: Count significant figures from the left hand side</a:t>
            </a:r>
            <a:endParaRPr kumimoji="0" lang="en-GB" sz="2400" b="0" i="0" u="none" strike="noStrike" cap="none" normalizeH="0" baseline="0" dirty="0">
              <a:ln>
                <a:noFill/>
              </a:ln>
              <a:effectLst/>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331558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3B5E3D-6836-4BA2-9692-726749CD4ACE}"/>
              </a:ext>
            </a:extLst>
          </p:cNvPr>
          <p:cNvSpPr>
            <a:spLocks noGrp="1"/>
          </p:cNvSpPr>
          <p:nvPr>
            <p:ph idx="1"/>
          </p:nvPr>
        </p:nvSpPr>
        <p:spPr>
          <a:xfrm>
            <a:off x="1218506" y="1912325"/>
            <a:ext cx="5122912" cy="3033350"/>
          </a:xfrm>
        </p:spPr>
        <p:txBody>
          <a:bodyPr/>
          <a:lstStyle/>
          <a:p>
            <a:pPr marL="0" indent="0">
              <a:buNone/>
            </a:pPr>
            <a:r>
              <a:rPr lang="en-GB" dirty="0"/>
              <a:t>Approximately 13% of the UK is classified as woodland.</a:t>
            </a:r>
          </a:p>
          <a:p>
            <a:pPr marL="0" indent="0">
              <a:buNone/>
            </a:pPr>
            <a:endParaRPr lang="en-GB" dirty="0"/>
          </a:p>
          <a:p>
            <a:pPr marL="0" indent="0">
              <a:buNone/>
            </a:pPr>
            <a:r>
              <a:rPr lang="en-GB" dirty="0"/>
              <a:t>If the area of the UK is approximately 240,000km</a:t>
            </a:r>
            <a:r>
              <a:rPr lang="en-GB" baseline="30000" dirty="0"/>
              <a:t>2</a:t>
            </a:r>
            <a:r>
              <a:rPr lang="en-GB" dirty="0"/>
              <a:t>, what is the approximate area of woodland?</a:t>
            </a:r>
          </a:p>
          <a:p>
            <a:pPr marL="0" indent="0">
              <a:buNone/>
            </a:pPr>
            <a:endParaRPr lang="en-GB" dirty="0"/>
          </a:p>
        </p:txBody>
      </p:sp>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a:xfrm>
            <a:off x="1218506" y="972872"/>
            <a:ext cx="2849488" cy="580926"/>
          </a:xfrm>
        </p:spPr>
        <p:txBody>
          <a:bodyPr>
            <a:normAutofit fontScale="90000"/>
          </a:bodyPr>
          <a:lstStyle/>
          <a:p>
            <a:pPr algn="l"/>
            <a:r>
              <a:rPr lang="en-GB" dirty="0"/>
              <a:t>Estimations</a:t>
            </a:r>
          </a:p>
        </p:txBody>
      </p:sp>
      <p:pic>
        <p:nvPicPr>
          <p:cNvPr id="9" name="Picture 8" descr="Map&#10;&#10;Description automatically generated">
            <a:extLst>
              <a:ext uri="{FF2B5EF4-FFF2-40B4-BE49-F238E27FC236}">
                <a16:creationId xmlns:a16="http://schemas.microsoft.com/office/drawing/2014/main" id="{4C4D3828-518C-43C9-8E42-7B7B8B0092EF}"/>
              </a:ext>
            </a:extLst>
          </p:cNvPr>
          <p:cNvPicPr>
            <a:picLocks noChangeAspect="1"/>
          </p:cNvPicPr>
          <p:nvPr/>
        </p:nvPicPr>
        <p:blipFill rotWithShape="1">
          <a:blip r:embed="rId3"/>
          <a:srcRect l="5015" r="8053" b="3156"/>
          <a:stretch/>
        </p:blipFill>
        <p:spPr>
          <a:xfrm>
            <a:off x="7176120" y="972872"/>
            <a:ext cx="3538735" cy="5534422"/>
          </a:xfrm>
          <a:prstGeom prst="rect">
            <a:avLst/>
          </a:prstGeom>
        </p:spPr>
      </p:pic>
      <p:sp>
        <p:nvSpPr>
          <p:cNvPr id="10" name="TextBox 9">
            <a:extLst>
              <a:ext uri="{FF2B5EF4-FFF2-40B4-BE49-F238E27FC236}">
                <a16:creationId xmlns:a16="http://schemas.microsoft.com/office/drawing/2014/main" id="{20FF7281-9CEC-466A-B9E8-24A7CD800E98}"/>
              </a:ext>
            </a:extLst>
          </p:cNvPr>
          <p:cNvSpPr txBox="1"/>
          <p:nvPr/>
        </p:nvSpPr>
        <p:spPr>
          <a:xfrm>
            <a:off x="10294242" y="3740083"/>
            <a:ext cx="1536848" cy="646331"/>
          </a:xfrm>
          <a:prstGeom prst="rect">
            <a:avLst/>
          </a:prstGeom>
          <a:noFill/>
        </p:spPr>
        <p:txBody>
          <a:bodyPr wrap="square">
            <a:spAutoFit/>
          </a:bodyPr>
          <a:lstStyle/>
          <a:p>
            <a:r>
              <a:rPr lang="en-GB" sz="1200" dirty="0">
                <a:solidFill>
                  <a:schemeClr val="tx2"/>
                </a:solidFill>
                <a:latin typeface="Arial" panose="020B0604020202020204" pitchFamily="34" charset="0"/>
                <a:ea typeface="+mn-ea"/>
                <a:cs typeface="Arial" panose="020B0604020202020204" pitchFamily="34" charset="0"/>
              </a:rPr>
              <a:t>Woodland cover in Great Britain in 2018</a:t>
            </a:r>
          </a:p>
        </p:txBody>
      </p:sp>
      <p:sp>
        <p:nvSpPr>
          <p:cNvPr id="11" name="Rectangle: Rounded Corners 10">
            <a:extLst>
              <a:ext uri="{FF2B5EF4-FFF2-40B4-BE49-F238E27FC236}">
                <a16:creationId xmlns:a16="http://schemas.microsoft.com/office/drawing/2014/main" id="{79D29456-7E75-4FC9-B4FF-BA908BEA7035}"/>
              </a:ext>
            </a:extLst>
          </p:cNvPr>
          <p:cNvSpPr/>
          <p:nvPr/>
        </p:nvSpPr>
        <p:spPr bwMode="auto">
          <a:xfrm>
            <a:off x="155528" y="6093296"/>
            <a:ext cx="4459137" cy="648072"/>
          </a:xfrm>
          <a:prstGeom prst="roundRect">
            <a:avLst/>
          </a:prstGeom>
          <a:solidFill>
            <a:schemeClr val="accent1"/>
          </a:solidFill>
          <a:ln w="28575" cap="flat" cmpd="sng" algn="ctr">
            <a:solidFill>
              <a:srgbClr val="4D1C7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dirty="0">
                <a:latin typeface="Arial" panose="020B0604020202020204" pitchFamily="34" charset="0"/>
                <a:ea typeface="ヒラギノ角ゴ Pro W3" charset="0"/>
                <a:cs typeface="Arial" panose="020B0604020202020204" pitchFamily="34" charset="0"/>
              </a:rPr>
              <a:t>TIP: Can you use a multiplier?</a:t>
            </a:r>
            <a:endParaRPr kumimoji="0" lang="en-GB" sz="2400" b="0" i="0" u="none" strike="noStrike" cap="none" normalizeH="0" baseline="0" dirty="0">
              <a:ln>
                <a:noFill/>
              </a:ln>
              <a:effectLst/>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413147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Blank Presentation">
  <a:themeElements>
    <a:clrScheme name="Custom 1">
      <a:dk1>
        <a:srgbClr val="000000"/>
      </a:dk1>
      <a:lt1>
        <a:sysClr val="window" lastClr="FFFFFF"/>
      </a:lt1>
      <a:dk2>
        <a:srgbClr val="002147"/>
      </a:dk2>
      <a:lt2>
        <a:srgbClr val="009FDA"/>
      </a:lt2>
      <a:accent1>
        <a:srgbClr val="DD2B6B"/>
      </a:accent1>
      <a:accent2>
        <a:srgbClr val="8884D5"/>
      </a:accent2>
      <a:accent3>
        <a:srgbClr val="2399A2"/>
      </a:accent3>
      <a:accent4>
        <a:srgbClr val="FCAF17"/>
      </a:accent4>
      <a:accent5>
        <a:srgbClr val="FF5800"/>
      </a:accent5>
      <a:accent6>
        <a:srgbClr val="50B848"/>
      </a:accent6>
      <a:hlink>
        <a:srgbClr val="009FDA"/>
      </a:hlink>
      <a:folHlink>
        <a:srgbClr val="002147"/>
      </a:folHlink>
    </a:clrScheme>
    <a:fontScheme name="Blank Presentation">
      <a:majorFont>
        <a:latin typeface="Times"/>
        <a:ea typeface="ヒラギノ角ゴ Pro W3"/>
        <a:cs typeface=""/>
      </a:majorFont>
      <a:minorFont>
        <a:latin typeface="Rockwel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000000"/>
    </a:dk1>
    <a:lt1>
      <a:sysClr val="window" lastClr="FFFFFF"/>
    </a:lt1>
    <a:dk2>
      <a:srgbClr val="002147"/>
    </a:dk2>
    <a:lt2>
      <a:srgbClr val="009FDA"/>
    </a:lt2>
    <a:accent1>
      <a:srgbClr val="DD2B6B"/>
    </a:accent1>
    <a:accent2>
      <a:srgbClr val="8884D5"/>
    </a:accent2>
    <a:accent3>
      <a:srgbClr val="2399A2"/>
    </a:accent3>
    <a:accent4>
      <a:srgbClr val="FCAF17"/>
    </a:accent4>
    <a:accent5>
      <a:srgbClr val="FF5800"/>
    </a:accent5>
    <a:accent6>
      <a:srgbClr val="50B848"/>
    </a:accent6>
    <a:hlink>
      <a:srgbClr val="009FDA"/>
    </a:hlink>
    <a:folHlink>
      <a:srgbClr val="00214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E8E786DE3C014483C33800E6A3C8C3" ma:contentTypeVersion="9" ma:contentTypeDescription="Create a new document." ma:contentTypeScope="" ma:versionID="643ac29de93f0be2ec810811674aae5e">
  <xsd:schema xmlns:xsd="http://www.w3.org/2001/XMLSchema" xmlns:xs="http://www.w3.org/2001/XMLSchema" xmlns:p="http://schemas.microsoft.com/office/2006/metadata/properties" xmlns:ns2="9099de19-e57d-482e-a924-eab511dc73b9" targetNamespace="http://schemas.microsoft.com/office/2006/metadata/properties" ma:root="true" ma:fieldsID="f02848ec9652b8d04f72b3835b6f5e3e" ns2:_="">
    <xsd:import namespace="9099de19-e57d-482e-a924-eab511dc73b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99de19-e57d-482e-a924-eab511dc73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8F92059-798E-444F-880B-26B0EADDCF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99de19-e57d-482e-a924-eab511dc73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2718FFB-5661-464B-AF2C-3CAD66E93AF8}">
  <ds:schemaRefs>
    <ds:schemaRef ds:uri="9099de19-e57d-482e-a924-eab511dc73b9"/>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 ds:uri="http://schemas.microsoft.com/office/infopath/2007/PartnerControls"/>
    <ds:schemaRef ds:uri="http://purl.org/dc/terms/"/>
    <ds:schemaRef ds:uri="http://purl.org/dc/dcmitype/"/>
    <ds:schemaRef ds:uri="http://purl.org/dc/elements/1.1/"/>
  </ds:schemaRefs>
</ds:datastoreItem>
</file>

<file path=customXml/itemProps3.xml><?xml version="1.0" encoding="utf-8"?>
<ds:datastoreItem xmlns:ds="http://schemas.openxmlformats.org/officeDocument/2006/customXml" ds:itemID="{29127596-3692-4F25-A89D-C47E4E4418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2925</Words>
  <Application>Microsoft Office PowerPoint</Application>
  <PresentationFormat>Widescreen</PresentationFormat>
  <Paragraphs>402</Paragraphs>
  <Slides>33</Slides>
  <Notes>31</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NexusSerif</vt:lpstr>
      <vt:lpstr>Rockwell</vt:lpstr>
      <vt:lpstr>Segoe UI</vt:lpstr>
      <vt:lpstr>Times</vt:lpstr>
      <vt:lpstr>Wingdings</vt:lpstr>
      <vt:lpstr>Blank Presentation</vt:lpstr>
      <vt:lpstr>Trees for Net Zero</vt:lpstr>
      <vt:lpstr>Trees for ‘Net Zero’</vt:lpstr>
      <vt:lpstr>Tree planting pledges</vt:lpstr>
      <vt:lpstr>Put these things in order of CO2 released, from highest to lowest</vt:lpstr>
      <vt:lpstr>Put these things in order of CO2 released, from highest to lowest</vt:lpstr>
      <vt:lpstr>Which numbers go where?</vt:lpstr>
      <vt:lpstr>Which numbers go where?</vt:lpstr>
      <vt:lpstr>Estimations</vt:lpstr>
      <vt:lpstr>Estimations</vt:lpstr>
      <vt:lpstr>Complete the table</vt:lpstr>
      <vt:lpstr>Answers</vt:lpstr>
      <vt:lpstr>Estimations</vt:lpstr>
      <vt:lpstr>What is the area of a typical football pitch?</vt:lpstr>
      <vt:lpstr>PowerPoint Presentation</vt:lpstr>
      <vt:lpstr>Complete the table</vt:lpstr>
      <vt:lpstr>Answers</vt:lpstr>
      <vt:lpstr>PowerPoint Presentation</vt:lpstr>
      <vt:lpstr>Carbon offsetting</vt:lpstr>
      <vt:lpstr>Carbon Capture and Storage</vt:lpstr>
      <vt:lpstr>English Oak</vt:lpstr>
      <vt:lpstr>Wild Cherry</vt:lpstr>
      <vt:lpstr>Norway Spruce</vt:lpstr>
      <vt:lpstr>How do they compare? </vt:lpstr>
      <vt:lpstr>How do they compare? </vt:lpstr>
      <vt:lpstr>Data from the graphs</vt:lpstr>
      <vt:lpstr>How do they compare? </vt:lpstr>
      <vt:lpstr>How do they compare? </vt:lpstr>
      <vt:lpstr>Trees for ‘Net Zero’</vt:lpstr>
      <vt:lpstr>What happens to trees and their carbon after they die?</vt:lpstr>
      <vt:lpstr>What happened to the carbon captured and stored by this tree?</vt:lpstr>
      <vt:lpstr>What happened to the carbon captured and stored by this tree?</vt:lpstr>
      <vt:lpstr>Trees for ‘Net Zero’</vt:lpstr>
      <vt:lpstr>Trees for ‘Net Zero’</vt:lpstr>
    </vt:vector>
  </TitlesOfParts>
  <Company>Rumba Graphic Design Ltd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MEI PowerPoint Template</dc:title>
  <dc:creator>Simon Rees</dc:creator>
  <cp:lastModifiedBy>Sylvia Knight</cp:lastModifiedBy>
  <cp:revision>56</cp:revision>
  <cp:lastPrinted>2021-12-06T11:40:19Z</cp:lastPrinted>
  <dcterms:created xsi:type="dcterms:W3CDTF">2012-04-23T14:18:00Z</dcterms:created>
  <dcterms:modified xsi:type="dcterms:W3CDTF">2023-11-23T09:43:26Z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0x010100ECE8E786DE3C014483C33800E6A3C8C3</vt:lpwstr>
  </property>
</Properties>
</file>