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7" r:id="rId4"/>
    <p:sldId id="268" r:id="rId5"/>
    <p:sldId id="272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orient="horz" pos="14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D5"/>
    <a:srgbClr val="0055A5"/>
    <a:srgbClr val="9A9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5" autoAdjust="0"/>
    <p:restoredTop sz="95040" autoAdjust="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>
        <p:guide orient="horz" pos="1071"/>
        <p:guide pos="3840"/>
        <p:guide orient="horz" pos="2260"/>
        <p:guide orient="horz" pos="14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AF387-E655-4A52-A62A-12F30A56306E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AF019-EC66-4078-950D-910FAE6D2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68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Assign each team to a row depending on the perceived vulnerability of their business to the weather.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3AF019-EC66-4078-950D-910FAE6D290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4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57" y="0"/>
            <a:ext cx="9829800" cy="824593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637" y="1462994"/>
            <a:ext cx="9144000" cy="529091"/>
          </a:xfrm>
        </p:spPr>
        <p:txBody>
          <a:bodyPr>
            <a:noAutofit/>
          </a:bodyPr>
          <a:lstStyle>
            <a:lvl1pPr marL="0" indent="0" algn="l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58638" y="2041071"/>
            <a:ext cx="936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body text</a:t>
            </a:r>
          </a:p>
        </p:txBody>
      </p:sp>
    </p:spTree>
    <p:extLst>
      <p:ext uri="{BB962C8B-B14F-4D97-AF65-F5344CB8AC3E}">
        <p14:creationId xmlns:p14="http://schemas.microsoft.com/office/powerpoint/2010/main" val="122024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636" y="2135636"/>
            <a:ext cx="10515600" cy="393042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13657" y="0"/>
            <a:ext cx="9829800" cy="824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058637" y="1462994"/>
            <a:ext cx="9144000" cy="529091"/>
          </a:xfrm>
        </p:spPr>
        <p:txBody>
          <a:bodyPr>
            <a:noAutofit/>
          </a:bodyPr>
          <a:lstStyle>
            <a:lvl1pPr marL="0" indent="0" algn="l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58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9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13657" y="0"/>
            <a:ext cx="9829800" cy="824593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56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13657" y="0"/>
            <a:ext cx="9829800" cy="824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13657" y="0"/>
            <a:ext cx="9829800" cy="824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26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9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3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8E35-3713-4BC7-907C-BBBB33052A80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432" y="2587901"/>
            <a:ext cx="6375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Risky Weather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52715" y="407293"/>
            <a:ext cx="2030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Business Area Here</a:t>
            </a:r>
          </a:p>
        </p:txBody>
      </p:sp>
    </p:spTree>
    <p:extLst>
      <p:ext uri="{BB962C8B-B14F-4D97-AF65-F5344CB8AC3E}">
        <p14:creationId xmlns:p14="http://schemas.microsoft.com/office/powerpoint/2010/main" val="319418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Risk?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1293E1-ECC9-4ECF-8884-EF27E7D3D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999" y="1547999"/>
            <a:ext cx="8076695" cy="4311379"/>
          </a:xfrm>
        </p:spPr>
        <p:txBody>
          <a:bodyPr>
            <a:normAutofit/>
          </a:bodyPr>
          <a:lstStyle/>
          <a:p>
            <a:r>
              <a:rPr lang="en-US" b="1" dirty="0"/>
              <a:t>Possibility</a:t>
            </a:r>
            <a:r>
              <a:rPr lang="en-US" dirty="0"/>
              <a:t> of losing something of value. </a:t>
            </a:r>
          </a:p>
          <a:p>
            <a:r>
              <a:rPr lang="en-US" dirty="0"/>
              <a:t>Something can be gained or lost when taking risk resulting from </a:t>
            </a:r>
            <a:r>
              <a:rPr lang="en-US" b="1" dirty="0"/>
              <a:t>action or inaction </a:t>
            </a:r>
          </a:p>
          <a:p>
            <a:r>
              <a:rPr lang="en-US" dirty="0"/>
              <a:t>Intentional interaction with uncertainty -- </a:t>
            </a:r>
            <a:r>
              <a:rPr lang="en-US" b="1" dirty="0"/>
              <a:t>potentially</a:t>
            </a:r>
            <a:r>
              <a:rPr lang="en-US" dirty="0"/>
              <a:t> </a:t>
            </a:r>
            <a:r>
              <a:rPr lang="en-US" b="1" dirty="0"/>
              <a:t>unpredictable and uncontrollable </a:t>
            </a:r>
            <a:r>
              <a:rPr lang="en-US" dirty="0"/>
              <a:t>outcomes.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/>
              <a:t>How can we deal with risk if we have a prediction, like a weather forecast, to help us?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07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clouds in the sky&#10;&#10;Description automatically generated">
            <a:extLst>
              <a:ext uri="{FF2B5EF4-FFF2-40B4-BE49-F238E27FC236}">
                <a16:creationId xmlns:a16="http://schemas.microsoft.com/office/drawing/2014/main" id="{648CDE53-2B2F-45DF-818A-32AB3A2B7E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4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4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The Weather Risk Game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C430CC-0E8D-468B-91B8-0C3F1613724B}"/>
              </a:ext>
            </a:extLst>
          </p:cNvPr>
          <p:cNvSpPr txBox="1">
            <a:spLocks/>
          </p:cNvSpPr>
          <p:nvPr/>
        </p:nvSpPr>
        <p:spPr>
          <a:xfrm>
            <a:off x="525516" y="3417573"/>
            <a:ext cx="4593021" cy="298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Divide into 6 teams.</a:t>
            </a:r>
          </a:p>
          <a:p>
            <a:r>
              <a:rPr lang="en-US" sz="2200" dirty="0"/>
              <a:t>You will be given a business card (farmer, supermarket…)</a:t>
            </a:r>
          </a:p>
          <a:p>
            <a:r>
              <a:rPr lang="en-US" sz="2200" dirty="0"/>
              <a:t>Come up with a team name. </a:t>
            </a:r>
          </a:p>
          <a:p>
            <a:r>
              <a:rPr lang="en-US" sz="2200" dirty="0"/>
              <a:t>What are you risking if bad weather should happen? What is ‘bad’ weather for you?</a:t>
            </a:r>
          </a:p>
          <a:p>
            <a:pPr mar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726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Insurance?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5557-879C-4D9E-9A9A-8962CF24C9B2}"/>
              </a:ext>
            </a:extLst>
          </p:cNvPr>
          <p:cNvSpPr txBox="1">
            <a:spLocks/>
          </p:cNvSpPr>
          <p:nvPr/>
        </p:nvSpPr>
        <p:spPr>
          <a:xfrm>
            <a:off x="115847" y="1109088"/>
            <a:ext cx="11551897" cy="5748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/>
              <a:t>Each team will be given £3,000. </a:t>
            </a:r>
          </a:p>
          <a:p>
            <a:r>
              <a:rPr lang="en-GB" sz="2600" dirty="0"/>
              <a:t>We will play the game a number of times until someone’s money runs out. </a:t>
            </a:r>
          </a:p>
          <a:p>
            <a:r>
              <a:rPr lang="en-GB" sz="2600" dirty="0"/>
              <a:t>Each time we play, we will roll a die to see what the likelihood (probability) of an extreme weather event is. </a:t>
            </a:r>
          </a:p>
          <a:p>
            <a:pPr marL="0" indent="0" algn="ctr">
              <a:buNone/>
            </a:pPr>
            <a:r>
              <a:rPr lang="en-GB" sz="2600" dirty="0"/>
              <a:t>If it shows a 1, there is a 1 in 6 (17%) chance of bad weather.</a:t>
            </a:r>
          </a:p>
          <a:p>
            <a:pPr marL="0" indent="0" algn="ctr">
              <a:buNone/>
            </a:pPr>
            <a:r>
              <a:rPr lang="en-GB" sz="2600" dirty="0"/>
              <a:t>If it shows a 2, there is a 2 in 6 (34%) chance of bad weather</a:t>
            </a:r>
          </a:p>
          <a:p>
            <a:pPr marL="0" indent="0" algn="ctr">
              <a:buNone/>
            </a:pPr>
            <a:r>
              <a:rPr lang="en-GB" sz="2600" dirty="0"/>
              <a:t>If it shows a 3, there is a 3 in 6 (50%) chance of bad weather</a:t>
            </a:r>
          </a:p>
          <a:p>
            <a:pPr marL="0" indent="0" algn="ctr">
              <a:buNone/>
            </a:pPr>
            <a:r>
              <a:rPr lang="en-GB" sz="2600" dirty="0"/>
              <a:t>If it shows a 4, there is a 4 in 6 (67%) chance of bad weather</a:t>
            </a:r>
          </a:p>
          <a:p>
            <a:pPr marL="0" indent="0" algn="ctr">
              <a:buNone/>
            </a:pPr>
            <a:r>
              <a:rPr lang="en-GB" sz="2600" dirty="0"/>
              <a:t>If it shows a 5, there is a 5 in 6 (84%) chance of bad weather</a:t>
            </a:r>
          </a:p>
          <a:p>
            <a:pPr marL="0" indent="0" algn="ctr">
              <a:buNone/>
            </a:pPr>
            <a:r>
              <a:rPr lang="en-GB" sz="2600" dirty="0"/>
              <a:t>If it shows a 6, there is NO chance of bad weather</a:t>
            </a:r>
          </a:p>
          <a:p>
            <a:pPr marL="0" indent="0">
              <a:buNone/>
            </a:pPr>
            <a:endParaRPr lang="en-GB" sz="2600" dirty="0"/>
          </a:p>
          <a:p>
            <a:endParaRPr lang="en-GB" dirty="0"/>
          </a:p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70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Insurance?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5557-879C-4D9E-9A9A-8962CF24C9B2}"/>
              </a:ext>
            </a:extLst>
          </p:cNvPr>
          <p:cNvSpPr txBox="1">
            <a:spLocks/>
          </p:cNvSpPr>
          <p:nvPr/>
        </p:nvSpPr>
        <p:spPr>
          <a:xfrm>
            <a:off x="115847" y="1109088"/>
            <a:ext cx="11551897" cy="5748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/>
              <a:t>You can then choose whether to pay to insure your business, or to risk the weather event not happening. </a:t>
            </a:r>
          </a:p>
          <a:p>
            <a:r>
              <a:rPr lang="en-GB" sz="2600" dirty="0"/>
              <a:t>We’ll then roll another die to see whether the extreme weather event happens.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600" dirty="0"/>
              <a:t>If bad weather happens, and you are insured, you lose nothing.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600" dirty="0"/>
              <a:t>If no bad weather happens, and you are insured, you don’t get your money back.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600" dirty="0"/>
              <a:t>If bad weather happens, and you are not insured, your business will lose money.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29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Life’s not fair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95E3ABE4-39EF-409E-A97E-A2DBFB7DE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263403"/>
              </p:ext>
            </p:extLst>
          </p:nvPr>
        </p:nvGraphicFramePr>
        <p:xfrm>
          <a:off x="2186320" y="2285387"/>
          <a:ext cx="6381483" cy="333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401">
                  <a:extLst>
                    <a:ext uri="{9D8B030D-6E8A-4147-A177-3AD203B41FA5}">
                      <a16:colId xmlns:a16="http://schemas.microsoft.com/office/drawing/2014/main" val="1334508178"/>
                    </a:ext>
                  </a:extLst>
                </a:gridCol>
                <a:gridCol w="2042059">
                  <a:extLst>
                    <a:ext uri="{9D8B030D-6E8A-4147-A177-3AD203B41FA5}">
                      <a16:colId xmlns:a16="http://schemas.microsoft.com/office/drawing/2014/main" val="3570742947"/>
                    </a:ext>
                  </a:extLst>
                </a:gridCol>
                <a:gridCol w="2087023">
                  <a:extLst>
                    <a:ext uri="{9D8B030D-6E8A-4147-A177-3AD203B41FA5}">
                      <a16:colId xmlns:a16="http://schemas.microsoft.com/office/drawing/2014/main" val="83536963"/>
                    </a:ext>
                  </a:extLst>
                </a:gridCol>
              </a:tblGrid>
              <a:tr h="74454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Team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Insurance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Cost of damage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177154"/>
                  </a:ext>
                </a:extLst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Builder: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42604"/>
                  </a:ext>
                </a:extLst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Supermarket: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£300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014136"/>
                  </a:ext>
                </a:extLst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Sporting Event: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005224"/>
                  </a:ext>
                </a:extLst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Holiday Company: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485274"/>
                  </a:ext>
                </a:extLst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Festival: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425402"/>
                  </a:ext>
                </a:extLst>
              </a:tr>
              <a:tr h="4313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Farmer: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£1500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353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C1F0F9-6CAF-4213-91A3-317C0C61C516}"/>
              </a:ext>
            </a:extLst>
          </p:cNvPr>
          <p:cNvSpPr txBox="1"/>
          <p:nvPr/>
        </p:nvSpPr>
        <p:spPr>
          <a:xfrm>
            <a:off x="413657" y="1756611"/>
            <a:ext cx="525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Insurance costs a different amount for each team:</a:t>
            </a:r>
          </a:p>
        </p:txBody>
      </p:sp>
    </p:spTree>
    <p:extLst>
      <p:ext uri="{BB962C8B-B14F-4D97-AF65-F5344CB8AC3E}">
        <p14:creationId xmlns:p14="http://schemas.microsoft.com/office/powerpoint/2010/main" val="54554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F7E6A3-F443-4A3E-9A4B-CB6BB8DE8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Let’s Play!</a:t>
            </a:r>
          </a:p>
        </p:txBody>
      </p:sp>
      <p:pic>
        <p:nvPicPr>
          <p:cNvPr id="1026" name="Picture 2" descr="Image result for falling dice">
            <a:extLst>
              <a:ext uri="{FF2B5EF4-FFF2-40B4-BE49-F238E27FC236}">
                <a16:creationId xmlns:a16="http://schemas.microsoft.com/office/drawing/2014/main" id="{5456484B-C331-4784-9B0C-DD380FDB5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691" y="1641529"/>
            <a:ext cx="4953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64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110DE4-0EEA-4F9A-AAA9-83F0DD4E63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 won?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77F897-CFC9-478E-9F99-14742FC1F3DD}"/>
              </a:ext>
            </a:extLst>
          </p:cNvPr>
          <p:cNvSpPr txBox="1"/>
          <p:nvPr/>
        </p:nvSpPr>
        <p:spPr>
          <a:xfrm>
            <a:off x="848078" y="1571624"/>
            <a:ext cx="8039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Did motivation to win the game drive you to  take more or less risks?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Did the groups with higher insurance costs play differently to those with lower costs?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89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471</Words>
  <Application>Microsoft Office PowerPoint</Application>
  <PresentationFormat>Widescreen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What is Risk?</vt:lpstr>
      <vt:lpstr>The Weather Risk Game</vt:lpstr>
      <vt:lpstr>What is Insurance?</vt:lpstr>
      <vt:lpstr>What is Insurance?</vt:lpstr>
      <vt:lpstr>Life’s not fair</vt:lpstr>
      <vt:lpstr>Let’s Play!</vt:lpstr>
      <vt:lpstr>Who won?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Knight</dc:creator>
  <cp:lastModifiedBy>Sylvia Knight</cp:lastModifiedBy>
  <cp:revision>5</cp:revision>
  <dcterms:created xsi:type="dcterms:W3CDTF">2019-06-12T11:51:19Z</dcterms:created>
  <dcterms:modified xsi:type="dcterms:W3CDTF">2019-07-18T10:52:17Z</dcterms:modified>
</cp:coreProperties>
</file>