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2" r:id="rId1"/>
    <p:sldMasterId id="2147484434" r:id="rId2"/>
  </p:sldMasterIdLst>
  <p:notesMasterIdLst>
    <p:notesMasterId r:id="rId20"/>
  </p:notesMasterIdLst>
  <p:handoutMasterIdLst>
    <p:handoutMasterId r:id="rId21"/>
  </p:handoutMasterIdLst>
  <p:sldIdLst>
    <p:sldId id="256" r:id="rId3"/>
    <p:sldId id="257" r:id="rId4"/>
    <p:sldId id="258" r:id="rId5"/>
    <p:sldId id="271" r:id="rId6"/>
    <p:sldId id="275" r:id="rId7"/>
    <p:sldId id="272" r:id="rId8"/>
    <p:sldId id="273" r:id="rId9"/>
    <p:sldId id="276" r:id="rId10"/>
    <p:sldId id="277" r:id="rId11"/>
    <p:sldId id="280" r:id="rId12"/>
    <p:sldId id="281" r:id="rId13"/>
    <p:sldId id="298" r:id="rId14"/>
    <p:sldId id="291" r:id="rId15"/>
    <p:sldId id="282" r:id="rId16"/>
    <p:sldId id="294" r:id="rId17"/>
    <p:sldId id="295" r:id="rId18"/>
    <p:sldId id="296" r:id="rId19"/>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A4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2337" autoAdjust="0"/>
  </p:normalViewPr>
  <p:slideViewPr>
    <p:cSldViewPr snapToGrid="0" snapToObjects="1">
      <p:cViewPr varScale="1">
        <p:scale>
          <a:sx n="57" d="100"/>
          <a:sy n="57" d="100"/>
        </p:scale>
        <p:origin x="30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4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sz="quarter" idx="1"/>
          </p:nvPr>
        </p:nvSpPr>
        <p:spPr>
          <a:xfrm>
            <a:off x="3848647" y="0"/>
            <a:ext cx="2944283" cy="495300"/>
          </a:xfrm>
          <a:prstGeom prst="rect">
            <a:avLst/>
          </a:prstGeom>
        </p:spPr>
        <p:txBody>
          <a:bodyPr vert="horz" lIns="91424" tIns="45712" rIns="91424" bIns="45712" rtlCol="0"/>
          <a:lstStyle>
            <a:lvl1pPr algn="r">
              <a:defRPr sz="1200"/>
            </a:lvl1pPr>
          </a:lstStyle>
          <a:p>
            <a:fld id="{A2A099BD-7F33-4827-A073-EBCD7B9F95BA}" type="datetimeFigureOut">
              <a:rPr lang="en-GB" smtClean="0"/>
              <a:pPr/>
              <a:t>05/09/2023</a:t>
            </a:fld>
            <a:endParaRPr lang="en-GB" dirty="0"/>
          </a:p>
        </p:txBody>
      </p:sp>
      <p:sp>
        <p:nvSpPr>
          <p:cNvPr id="4" name="Footer Placeholder 3"/>
          <p:cNvSpPr>
            <a:spLocks noGrp="1"/>
          </p:cNvSpPr>
          <p:nvPr>
            <p:ph type="ftr" sz="quarter" idx="2"/>
          </p:nvPr>
        </p:nvSpPr>
        <p:spPr>
          <a:xfrm>
            <a:off x="1" y="9408981"/>
            <a:ext cx="2944283" cy="495300"/>
          </a:xfrm>
          <a:prstGeom prst="rect">
            <a:avLst/>
          </a:prstGeom>
        </p:spPr>
        <p:txBody>
          <a:bodyPr vert="horz" lIns="91424" tIns="45712" rIns="91424"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7" y="9408981"/>
            <a:ext cx="2944283" cy="495300"/>
          </a:xfrm>
          <a:prstGeom prst="rect">
            <a:avLst/>
          </a:prstGeom>
        </p:spPr>
        <p:txBody>
          <a:bodyPr vert="horz" lIns="91424" tIns="45712" rIns="91424" bIns="45712" rtlCol="0" anchor="b"/>
          <a:lstStyle>
            <a:lvl1pPr algn="r">
              <a:defRPr sz="1200"/>
            </a:lvl1pPr>
          </a:lstStyle>
          <a:p>
            <a:fld id="{C74A238C-5BB5-4E66-B964-55674CA040A2}" type="slidenum">
              <a:rPr lang="en-GB" smtClean="0"/>
              <a:pPr/>
              <a:t>‹#›</a:t>
            </a:fld>
            <a:endParaRPr lang="en-GB" dirty="0"/>
          </a:p>
        </p:txBody>
      </p:sp>
    </p:spTree>
    <p:extLst>
      <p:ext uri="{BB962C8B-B14F-4D97-AF65-F5344CB8AC3E}">
        <p14:creationId xmlns:p14="http://schemas.microsoft.com/office/powerpoint/2010/main" val="108043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idx="1"/>
          </p:nvPr>
        </p:nvSpPr>
        <p:spPr>
          <a:xfrm>
            <a:off x="3848647" y="0"/>
            <a:ext cx="2944283" cy="495300"/>
          </a:xfrm>
          <a:prstGeom prst="rect">
            <a:avLst/>
          </a:prstGeom>
        </p:spPr>
        <p:txBody>
          <a:bodyPr vert="horz" lIns="91424" tIns="45712" rIns="91424" bIns="45712" rtlCol="0"/>
          <a:lstStyle>
            <a:lvl1pPr algn="r">
              <a:defRPr sz="1200"/>
            </a:lvl1pPr>
          </a:lstStyle>
          <a:p>
            <a:fld id="{19281C8D-148A-4B4D-98DC-B6404F20800B}" type="datetimeFigureOut">
              <a:rPr lang="en-US" smtClean="0"/>
              <a:pPr/>
              <a:t>9/5/2023</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24" tIns="45712" rIns="91424" bIns="45712"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24" tIns="45712" rIns="91424" bIns="4571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08981"/>
            <a:ext cx="2944283" cy="495300"/>
          </a:xfrm>
          <a:prstGeom prst="rect">
            <a:avLst/>
          </a:prstGeom>
        </p:spPr>
        <p:txBody>
          <a:bodyPr vert="horz" lIns="91424" tIns="45712" rIns="91424"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24" tIns="45712" rIns="91424" bIns="45712" rtlCol="0" anchor="b"/>
          <a:lstStyle>
            <a:lvl1pPr algn="r">
              <a:defRPr sz="1200"/>
            </a:lvl1pPr>
          </a:lstStyle>
          <a:p>
            <a:fld id="{93B9AAE9-E27B-E941-B82C-A999AEDF1D81}" type="slidenum">
              <a:rPr lang="en-US" smtClean="0"/>
              <a:pPr/>
              <a:t>‹#›</a:t>
            </a:fld>
            <a:endParaRPr lang="en-US" dirty="0"/>
          </a:p>
        </p:txBody>
      </p:sp>
    </p:spTree>
    <p:extLst>
      <p:ext uri="{BB962C8B-B14F-4D97-AF65-F5344CB8AC3E}">
        <p14:creationId xmlns:p14="http://schemas.microsoft.com/office/powerpoint/2010/main" val="660610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1:</a:t>
            </a:r>
          </a:p>
          <a:p>
            <a:pPr marL="117962" indent="-117962">
              <a:buFont typeface="Arial" pitchFamily="34" charset="0"/>
              <a:buChar char="•"/>
            </a:pPr>
            <a:r>
              <a:rPr lang="en-GB" dirty="0"/>
              <a:t>Are</a:t>
            </a:r>
            <a:r>
              <a:rPr lang="en-GB" baseline="0" dirty="0"/>
              <a:t> any of the students able to explain what they think ‘Climate Change Scepticism’ is? – Pictures will act as clues.</a:t>
            </a:r>
          </a:p>
          <a:p>
            <a:pPr marL="117962" indent="-117962">
              <a:buFont typeface="Arial" pitchFamily="34" charset="0"/>
              <a:buChar char="•"/>
            </a:pPr>
            <a:r>
              <a:rPr lang="en-GB" baseline="0" dirty="0"/>
              <a:t>Would be a good idea to let a number of students answer but not to explain the actual meaning, leaving them to think.</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a:t>
            </a:fld>
            <a:endParaRPr lang="en-US"/>
          </a:p>
        </p:txBody>
      </p:sp>
    </p:spTree>
    <p:extLst>
      <p:ext uri="{BB962C8B-B14F-4D97-AF65-F5344CB8AC3E}">
        <p14:creationId xmlns:p14="http://schemas.microsoft.com/office/powerpoint/2010/main" val="397080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http://www.theweatherclub.org.uk/video/armstrong-miller-climate-change </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10</a:t>
            </a:fld>
            <a:endParaRPr lang="en-US" dirty="0"/>
          </a:p>
        </p:txBody>
      </p:sp>
    </p:spTree>
    <p:extLst>
      <p:ext uri="{BB962C8B-B14F-4D97-AF65-F5344CB8AC3E}">
        <p14:creationId xmlns:p14="http://schemas.microsoft.com/office/powerpoint/2010/main" val="312347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31:</a:t>
            </a:r>
          </a:p>
          <a:p>
            <a:pPr marL="171430" indent="-171430">
              <a:buFont typeface="Arial" pitchFamily="34" charset="0"/>
              <a:buChar char="•"/>
            </a:pPr>
            <a:r>
              <a:rPr lang="en-GB" baseline="0" dirty="0"/>
              <a:t>See: http://www.skepticalscience.com/human-co2-smaller-than-natural-emissions.htm – contains good scientific explanations of this sceptic argument.</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11</a:t>
            </a:fld>
            <a:endParaRPr lang="en-US" dirty="0"/>
          </a:p>
        </p:txBody>
      </p:sp>
    </p:spTree>
    <p:extLst>
      <p:ext uri="{BB962C8B-B14F-4D97-AF65-F5344CB8AC3E}">
        <p14:creationId xmlns:p14="http://schemas.microsoft.com/office/powerpoint/2010/main" val="149230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Weather is chaotic, climate isn’t.</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12</a:t>
            </a:fld>
            <a:endParaRPr lang="en-US" dirty="0"/>
          </a:p>
        </p:txBody>
      </p:sp>
    </p:spTree>
    <p:extLst>
      <p:ext uri="{BB962C8B-B14F-4D97-AF65-F5344CB8AC3E}">
        <p14:creationId xmlns:p14="http://schemas.microsoft.com/office/powerpoint/2010/main" val="2216370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32:</a:t>
            </a:r>
          </a:p>
          <a:p>
            <a:pPr marL="171450" indent="-171450">
              <a:buFont typeface="Arial"/>
              <a:buChar char="•"/>
            </a:pPr>
            <a:r>
              <a:rPr lang="en-US" dirty="0"/>
              <a:t>Use this slide to check that</a:t>
            </a:r>
            <a:r>
              <a:rPr lang="en-US" baseline="0" dirty="0"/>
              <a:t> the students understand </a:t>
            </a:r>
            <a:r>
              <a:rPr lang="en-US" baseline="0" dirty="0" err="1"/>
              <a:t>scepticism</a:t>
            </a:r>
            <a:r>
              <a:rPr lang="en-US" baseline="0" dirty="0"/>
              <a:t> and the common arguments used.</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13</a:t>
            </a:fld>
            <a:endParaRPr lang="en-US" dirty="0"/>
          </a:p>
        </p:txBody>
      </p:sp>
    </p:spTree>
    <p:extLst>
      <p:ext uri="{BB962C8B-B14F-4D97-AF65-F5344CB8AC3E}">
        <p14:creationId xmlns:p14="http://schemas.microsoft.com/office/powerpoint/2010/main" val="202902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14563">
              <a:defRPr/>
            </a:pPr>
            <a:r>
              <a:rPr lang="en-GB" dirty="0">
                <a:solidFill>
                  <a:prstClr val="black"/>
                </a:solidFill>
                <a:latin typeface="Candara"/>
              </a:rPr>
              <a:t>Slide 33:</a:t>
            </a:r>
          </a:p>
          <a:p>
            <a:pPr marL="171430" indent="-171430" defTabSz="314563">
              <a:buFont typeface="Arial" pitchFamily="34" charset="0"/>
              <a:buChar char="•"/>
              <a:defRPr/>
            </a:pPr>
            <a:r>
              <a:rPr lang="en-GB" dirty="0">
                <a:solidFill>
                  <a:prstClr val="black"/>
                </a:solidFill>
                <a:latin typeface="Candara"/>
              </a:rPr>
              <a:t>Explain that some sources of information are more reliable than others</a:t>
            </a:r>
          </a:p>
          <a:p>
            <a:pPr defTabSz="314563">
              <a:defRPr/>
            </a:pPr>
            <a:endParaRPr lang="en-GB" dirty="0">
              <a:solidFill>
                <a:prstClr val="black"/>
              </a:solidFill>
              <a:latin typeface="Candara"/>
            </a:endParaRPr>
          </a:p>
        </p:txBody>
      </p:sp>
      <p:sp>
        <p:nvSpPr>
          <p:cNvPr id="4" name="Slide Number Placeholder 3"/>
          <p:cNvSpPr>
            <a:spLocks noGrp="1"/>
          </p:cNvSpPr>
          <p:nvPr>
            <p:ph type="sldNum" sz="quarter" idx="10"/>
          </p:nvPr>
        </p:nvSpPr>
        <p:spPr/>
        <p:txBody>
          <a:bodyPr/>
          <a:lstStyle/>
          <a:p>
            <a:fld id="{93B9AAE9-E27B-E941-B82C-A999AEDF1D81}" type="slidenum">
              <a:rPr lang="en-US" smtClean="0"/>
              <a:pPr/>
              <a:t>14</a:t>
            </a:fld>
            <a:endParaRPr lang="en-US" dirty="0"/>
          </a:p>
        </p:txBody>
      </p:sp>
    </p:spTree>
    <p:extLst>
      <p:ext uri="{BB962C8B-B14F-4D97-AF65-F5344CB8AC3E}">
        <p14:creationId xmlns:p14="http://schemas.microsoft.com/office/powerpoint/2010/main" val="349943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34:</a:t>
            </a:r>
          </a:p>
          <a:p>
            <a:r>
              <a:rPr lang="en-GB" b="1" dirty="0">
                <a:solidFill>
                  <a:srgbClr val="FF0000"/>
                </a:solidFill>
              </a:rPr>
              <a:t>A What?</a:t>
            </a:r>
          </a:p>
          <a:p>
            <a:r>
              <a:rPr lang="en-GB" dirty="0">
                <a:solidFill>
                  <a:schemeClr val="tx2"/>
                </a:solidFill>
              </a:rPr>
              <a:t>A debate is where you have two or more different groups of people who each have </a:t>
            </a:r>
            <a:r>
              <a:rPr lang="en-GB" dirty="0">
                <a:solidFill>
                  <a:schemeClr val="accent1"/>
                </a:solidFill>
              </a:rPr>
              <a:t>different ideas or opinions </a:t>
            </a:r>
            <a:r>
              <a:rPr lang="en-GB" dirty="0">
                <a:solidFill>
                  <a:schemeClr val="tx2"/>
                </a:solidFill>
              </a:rPr>
              <a:t>on a particular topic. The idea is to present your ideas and opinions to the opposing teams and usually an audience, using </a:t>
            </a:r>
            <a:r>
              <a:rPr lang="en-GB" dirty="0">
                <a:solidFill>
                  <a:schemeClr val="accent1"/>
                </a:solidFill>
              </a:rPr>
              <a:t>well-structured arguments </a:t>
            </a:r>
            <a:r>
              <a:rPr lang="en-GB" dirty="0">
                <a:solidFill>
                  <a:schemeClr val="tx2"/>
                </a:solidFill>
              </a:rPr>
              <a:t>and </a:t>
            </a:r>
            <a:r>
              <a:rPr lang="en-GB" b="1" dirty="0">
                <a:solidFill>
                  <a:schemeClr val="accent1"/>
                </a:solidFill>
              </a:rPr>
              <a:t>evidence</a:t>
            </a:r>
            <a:r>
              <a:rPr lang="en-GB" dirty="0">
                <a:solidFill>
                  <a:schemeClr val="tx2"/>
                </a:solidFill>
              </a:rPr>
              <a:t> to back you up. There is an open discussion where</a:t>
            </a:r>
            <a:r>
              <a:rPr lang="en-GB" baseline="0" dirty="0">
                <a:solidFill>
                  <a:schemeClr val="tx2"/>
                </a:solidFill>
              </a:rPr>
              <a:t> </a:t>
            </a:r>
            <a:r>
              <a:rPr lang="en-GB" dirty="0">
                <a:solidFill>
                  <a:schemeClr val="tx2"/>
                </a:solidFill>
              </a:rPr>
              <a:t>the teams are free to voice their opinions and try to contradict the other team(s), but</a:t>
            </a:r>
            <a:r>
              <a:rPr lang="en-GB" baseline="0" dirty="0">
                <a:solidFill>
                  <a:schemeClr val="tx2"/>
                </a:solidFill>
              </a:rPr>
              <a:t> these must be backed up by real </a:t>
            </a:r>
            <a:r>
              <a:rPr lang="en-GB" baseline="0" dirty="0" err="1">
                <a:solidFill>
                  <a:schemeClr val="tx2"/>
                </a:solidFill>
              </a:rPr>
              <a:t>facts</a:t>
            </a:r>
            <a:r>
              <a:rPr lang="en-GB" dirty="0" err="1">
                <a:solidFill>
                  <a:schemeClr val="tx2"/>
                </a:solidFill>
              </a:rPr>
              <a:t>.The</a:t>
            </a:r>
            <a:r>
              <a:rPr lang="en-GB" dirty="0">
                <a:solidFill>
                  <a:schemeClr val="tx2"/>
                </a:solidFill>
              </a:rPr>
              <a:t> debate is usually overseen by a chair person who guides the debate by asking questions. </a:t>
            </a:r>
            <a:endParaRPr lang="en-GB" sz="110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15</a:t>
            </a:fld>
            <a:endParaRPr lang="en-US" dirty="0"/>
          </a:p>
        </p:txBody>
      </p:sp>
    </p:spTree>
    <p:extLst>
      <p:ext uri="{BB962C8B-B14F-4D97-AF65-F5344CB8AC3E}">
        <p14:creationId xmlns:p14="http://schemas.microsoft.com/office/powerpoint/2010/main" val="195777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35:</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16</a:t>
            </a:fld>
            <a:endParaRPr lang="en-US" dirty="0"/>
          </a:p>
        </p:txBody>
      </p:sp>
    </p:spTree>
    <p:extLst>
      <p:ext uri="{BB962C8B-B14F-4D97-AF65-F5344CB8AC3E}">
        <p14:creationId xmlns:p14="http://schemas.microsoft.com/office/powerpoint/2010/main" val="2905009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36: </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17</a:t>
            </a:fld>
            <a:endParaRPr lang="en-US" dirty="0"/>
          </a:p>
        </p:txBody>
      </p:sp>
    </p:spTree>
    <p:extLst>
      <p:ext uri="{BB962C8B-B14F-4D97-AF65-F5344CB8AC3E}">
        <p14:creationId xmlns:p14="http://schemas.microsoft.com/office/powerpoint/2010/main" val="247450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2:</a:t>
            </a:r>
          </a:p>
          <a:p>
            <a:pPr marL="117962" indent="-117962">
              <a:buFont typeface="Arial" pitchFamily="34" charset="0"/>
              <a:buChar char="•"/>
            </a:pPr>
            <a:r>
              <a:rPr lang="en-US" baseline="0" dirty="0"/>
              <a:t>Now ensure the students understand what the word ‘sceptic/ sceptical’ means.</a:t>
            </a:r>
          </a:p>
          <a:p>
            <a:pPr marL="117962" indent="-117962">
              <a:buFont typeface="Arial" pitchFamily="34" charset="0"/>
              <a:buChar char="•"/>
            </a:pPr>
            <a:r>
              <a:rPr lang="en-US" baseline="0" dirty="0"/>
              <a:t>Sceptic- someone who doubts that something is true or does not trust or believe something. </a:t>
            </a:r>
          </a:p>
          <a:p>
            <a:pPr marL="117962" indent="-117962">
              <a:buFont typeface="Arial" pitchFamily="34" charset="0"/>
              <a:buChar char="•"/>
            </a:pPr>
            <a:r>
              <a:rPr lang="en-US" baseline="0" dirty="0"/>
              <a:t>You could ask the class what sorts of things you might be sceptical of (e.g. psychics, diets etc.) or if they themselves are sceptical of something.</a:t>
            </a:r>
          </a:p>
          <a:p>
            <a:pPr marL="117962" indent="-117962">
              <a:buFont typeface="Arial" pitchFamily="34" charset="0"/>
              <a:buChar char="•"/>
            </a:pPr>
            <a:r>
              <a:rPr lang="en-GB" baseline="0" dirty="0"/>
              <a:t>Scientific </a:t>
            </a:r>
            <a:r>
              <a:rPr lang="en-GB" baseline="0" dirty="0" err="1"/>
              <a:t>skepticism</a:t>
            </a:r>
            <a:r>
              <a:rPr lang="en-GB" baseline="0" dirty="0"/>
              <a:t> is healthy. In fact, science by its very nature is </a:t>
            </a:r>
            <a:r>
              <a:rPr lang="en-GB" baseline="0" dirty="0" err="1"/>
              <a:t>skeptical</a:t>
            </a:r>
            <a:r>
              <a:rPr lang="en-GB" baseline="0" dirty="0"/>
              <a:t>. Genuine </a:t>
            </a:r>
            <a:r>
              <a:rPr lang="en-GB" baseline="0" dirty="0" err="1"/>
              <a:t>skepticism</a:t>
            </a:r>
            <a:r>
              <a:rPr lang="en-GB" baseline="0" dirty="0"/>
              <a:t> means considering the full body of evidence before coming to a conclusion. However, when you take a close look at arguments expressing climate ‘</a:t>
            </a:r>
            <a:r>
              <a:rPr lang="en-GB" baseline="0" dirty="0" err="1"/>
              <a:t>skepticism</a:t>
            </a:r>
            <a:r>
              <a:rPr lang="en-GB" baseline="0" dirty="0"/>
              <a:t>’, what you often observe is cherry picking of pieces of evidence while rejecting any data that don’t fit the desired picture. This isn’t </a:t>
            </a:r>
            <a:r>
              <a:rPr lang="en-GB" baseline="0" dirty="0" err="1"/>
              <a:t>skepticism</a:t>
            </a:r>
            <a:r>
              <a:rPr lang="en-GB" baseline="0" dirty="0"/>
              <a:t>. It is ignoring facts and the science.</a:t>
            </a:r>
            <a:endParaRPr lang="en-US" baseline="0" dirty="0"/>
          </a:p>
          <a:p>
            <a:pPr marL="117962" indent="-11796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2</a:t>
            </a:fld>
            <a:endParaRPr lang="en-US"/>
          </a:p>
        </p:txBody>
      </p:sp>
    </p:spTree>
    <p:extLst>
      <p:ext uri="{BB962C8B-B14F-4D97-AF65-F5344CB8AC3E}">
        <p14:creationId xmlns:p14="http://schemas.microsoft.com/office/powerpoint/2010/main" val="391663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a:t>
            </a:r>
            <a:r>
              <a:rPr lang="en-GB" baseline="0" dirty="0"/>
              <a:t> 3:</a:t>
            </a:r>
          </a:p>
          <a:p>
            <a:pPr marL="117962" indent="-117962">
              <a:buFont typeface="Arial" pitchFamily="34" charset="0"/>
              <a:buChar char="•"/>
            </a:pPr>
            <a:r>
              <a:rPr lang="en-GB" baseline="0" dirty="0"/>
              <a:t>Are the students able to explain what ‘Climate Change’ is?</a:t>
            </a:r>
          </a:p>
          <a:p>
            <a:pPr marL="117962" indent="-117962">
              <a:buFont typeface="Arial" pitchFamily="34" charset="0"/>
              <a:buChar char="•"/>
            </a:pPr>
            <a:r>
              <a:rPr lang="en-GB" baseline="0" dirty="0"/>
              <a:t>Explain that ‘climate’ is different to ‘weather’: Make sure the students understand that the climate=the average temperature + atmospheric pressure + precipitation + humidity + wind of a particular place (long-term...meteorologists usually take 30 years as the average time)</a:t>
            </a:r>
          </a:p>
          <a:p>
            <a:pPr marL="117962" indent="-117962">
              <a:buFont typeface="Arial" pitchFamily="34" charset="0"/>
              <a:buChar char="•"/>
            </a:pPr>
            <a:r>
              <a:rPr lang="en-GB" baseline="0" dirty="0"/>
              <a:t>You might need to explain the terms;</a:t>
            </a:r>
          </a:p>
          <a:p>
            <a:r>
              <a:rPr lang="en-GB" baseline="0" dirty="0"/>
              <a:t>	-Atmospheric Pressure: The force from the weight of the air (think about how the air pressure is different if you stand at the </a:t>
            </a:r>
          </a:p>
          <a:p>
            <a:r>
              <a:rPr lang="en-GB" baseline="0" dirty="0"/>
              <a:t>	  top of a mountain).</a:t>
            </a:r>
          </a:p>
          <a:p>
            <a:r>
              <a:rPr lang="en-GB" baseline="0" dirty="0"/>
              <a:t>	-Humidity: Amount of moisture in the air.</a:t>
            </a:r>
          </a:p>
          <a:p>
            <a:r>
              <a:rPr lang="en-GB" baseline="0" dirty="0"/>
              <a:t>	-Precipitation- Rain, hail, snow.</a:t>
            </a:r>
          </a:p>
          <a:p>
            <a:pPr marL="117962" indent="-117962">
              <a:buFont typeface="Arial" pitchFamily="34" charset="0"/>
              <a:buChar char="•"/>
            </a:pPr>
            <a:r>
              <a:rPr lang="en-GB" baseline="0" dirty="0"/>
              <a:t>Do the students know why this is an important topic? </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3</a:t>
            </a:fld>
            <a:endParaRPr lang="en-US"/>
          </a:p>
        </p:txBody>
      </p:sp>
    </p:spTree>
    <p:extLst>
      <p:ext uri="{BB962C8B-B14F-4D97-AF65-F5344CB8AC3E}">
        <p14:creationId xmlns:p14="http://schemas.microsoft.com/office/powerpoint/2010/main" val="88165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24:</a:t>
            </a:r>
          </a:p>
          <a:p>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4</a:t>
            </a:fld>
            <a:endParaRPr lang="en-US" dirty="0"/>
          </a:p>
        </p:txBody>
      </p:sp>
    </p:spTree>
    <p:extLst>
      <p:ext uri="{BB962C8B-B14F-4D97-AF65-F5344CB8AC3E}">
        <p14:creationId xmlns:p14="http://schemas.microsoft.com/office/powerpoint/2010/main" val="149858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a:t>
            </a:r>
            <a:r>
              <a:rPr lang="en-GB" baseline="0" dirty="0"/>
              <a:t> 25: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err="1">
                <a:solidFill>
                  <a:schemeClr val="tx2"/>
                </a:solidFill>
              </a:rPr>
              <a:t>Sceptics</a:t>
            </a:r>
            <a:r>
              <a:rPr lang="en-US" baseline="0" dirty="0">
                <a:solidFill>
                  <a:schemeClr val="tx2"/>
                </a:solidFill>
              </a:rPr>
              <a:t> who are public figures like politicians, scientists or celebrities have the opportunity to express their opinions on television, in newspapers and on the radio.</a:t>
            </a:r>
            <a:endParaRPr lang="en-GB" baseline="0" dirty="0"/>
          </a:p>
          <a:p>
            <a:pPr marL="171430" indent="-171430">
              <a:buFont typeface="Arial" pitchFamily="34" charset="0"/>
              <a:buChar char="•"/>
            </a:pPr>
            <a:r>
              <a:rPr lang="en-GB" baseline="0" dirty="0"/>
              <a:t>Sceptics are not labelled.</a:t>
            </a:r>
          </a:p>
          <a:p>
            <a:pPr marL="171430" indent="-171430">
              <a:buFont typeface="Arial" pitchFamily="34" charset="0"/>
              <a:buChar char="•"/>
            </a:pPr>
            <a:r>
              <a:rPr lang="en-GB" baseline="0" dirty="0"/>
              <a:t>Some newspapers and television broadcasters may be ‘biased’ and may give ‘one-sided’ reports.</a:t>
            </a:r>
          </a:p>
          <a:p>
            <a:pPr marL="171430" indent="-17143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5</a:t>
            </a:fld>
            <a:endParaRPr lang="en-US"/>
          </a:p>
        </p:txBody>
      </p:sp>
    </p:spTree>
    <p:extLst>
      <p:ext uri="{BB962C8B-B14F-4D97-AF65-F5344CB8AC3E}">
        <p14:creationId xmlns:p14="http://schemas.microsoft.com/office/powerpoint/2010/main" val="147933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26:</a:t>
            </a:r>
          </a:p>
          <a:p>
            <a:pPr marL="171430" indent="-171430">
              <a:buFont typeface="Arial"/>
              <a:buChar char="•"/>
            </a:pPr>
            <a:r>
              <a:rPr lang="en-GB" dirty="0"/>
              <a:t>For the Guardians</a:t>
            </a:r>
            <a:r>
              <a:rPr lang="en-GB" baseline="0" dirty="0"/>
              <a:t> rated top 10</a:t>
            </a:r>
            <a:r>
              <a:rPr lang="en-GB" dirty="0"/>
              <a:t> sceptics,</a:t>
            </a:r>
            <a:r>
              <a:rPr lang="en-GB" baseline="0" dirty="0"/>
              <a:t> follow this link: http://www.guardian.co.uk/environment/georgemonbiot/2009/mar/06/climate-change-deniers-top-10</a:t>
            </a:r>
          </a:p>
          <a:p>
            <a:pPr marL="0" indent="0">
              <a:buFont typeface="Arial"/>
              <a:buNone/>
            </a:pPr>
            <a:r>
              <a:rPr lang="en-GB" baseline="0" dirty="0"/>
              <a:t>(this page dates from 2009 when a lot more people were still denying that there was man made climate change)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6</a:t>
            </a:fld>
            <a:endParaRPr lang="en-US" dirty="0"/>
          </a:p>
        </p:txBody>
      </p:sp>
    </p:spTree>
    <p:extLst>
      <p:ext uri="{BB962C8B-B14F-4D97-AF65-F5344CB8AC3E}">
        <p14:creationId xmlns:p14="http://schemas.microsoft.com/office/powerpoint/2010/main" val="232923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27:</a:t>
            </a:r>
          </a:p>
          <a:p>
            <a:pPr marL="171430" indent="-171430">
              <a:buFont typeface="Arial" pitchFamily="34" charset="0"/>
              <a:buChar char="•"/>
            </a:pPr>
            <a:r>
              <a:rPr lang="en-GB" dirty="0"/>
              <a:t>Some of the arguments a sceptic</a:t>
            </a:r>
            <a:r>
              <a:rPr lang="en-GB" baseline="0" dirty="0"/>
              <a:t> will use to try and contradict the idea of ‘human induced’ climate change.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7</a:t>
            </a:fld>
            <a:endParaRPr lang="en-US" dirty="0"/>
          </a:p>
        </p:txBody>
      </p:sp>
    </p:spTree>
    <p:extLst>
      <p:ext uri="{BB962C8B-B14F-4D97-AF65-F5344CB8AC3E}">
        <p14:creationId xmlns:p14="http://schemas.microsoft.com/office/powerpoint/2010/main" val="400999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28:</a:t>
            </a:r>
          </a:p>
          <a:p>
            <a:pPr marL="171430" indent="-171430">
              <a:buFont typeface="Arial" pitchFamily="34" charset="0"/>
              <a:buChar char="•"/>
            </a:pPr>
            <a:r>
              <a:rPr lang="en-GB" dirty="0"/>
              <a:t>Why might people use this argument?</a:t>
            </a:r>
          </a:p>
          <a:p>
            <a:pPr marL="628578" lvl="1" indent="-171430">
              <a:buFont typeface="Arial" pitchFamily="34" charset="0"/>
              <a:buChar char="•"/>
            </a:pPr>
            <a:r>
              <a:rPr lang="en-GB" dirty="0"/>
              <a:t>Denial:</a:t>
            </a:r>
            <a:r>
              <a:rPr lang="en-GB" baseline="0" dirty="0"/>
              <a:t> ‘Climate change is not our responsibility so we do not need to do anything about it’.</a:t>
            </a:r>
          </a:p>
          <a:p>
            <a:pPr marL="628578" lvl="1" indent="-171430">
              <a:buFont typeface="Arial" pitchFamily="34" charset="0"/>
              <a:buChar char="•"/>
            </a:pPr>
            <a:r>
              <a:rPr lang="en-GB" baseline="0" dirty="0"/>
              <a:t>Many people think that scientists are simply ‘scaremongering’ or that governments are trying to gain more money.</a:t>
            </a:r>
          </a:p>
        </p:txBody>
      </p:sp>
      <p:sp>
        <p:nvSpPr>
          <p:cNvPr id="4" name="Slide Number Placeholder 3"/>
          <p:cNvSpPr>
            <a:spLocks noGrp="1"/>
          </p:cNvSpPr>
          <p:nvPr>
            <p:ph type="sldNum" sz="quarter" idx="10"/>
          </p:nvPr>
        </p:nvSpPr>
        <p:spPr/>
        <p:txBody>
          <a:bodyPr/>
          <a:lstStyle/>
          <a:p>
            <a:fld id="{93B9AAE9-E27B-E941-B82C-A999AEDF1D81}" type="slidenum">
              <a:rPr lang="en-US" smtClean="0"/>
              <a:pPr/>
              <a:t>8</a:t>
            </a:fld>
            <a:endParaRPr lang="en-US" dirty="0"/>
          </a:p>
        </p:txBody>
      </p:sp>
    </p:spTree>
    <p:extLst>
      <p:ext uri="{BB962C8B-B14F-4D97-AF65-F5344CB8AC3E}">
        <p14:creationId xmlns:p14="http://schemas.microsoft.com/office/powerpoint/2010/main" val="426203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a:t>
            </a:r>
            <a:r>
              <a:rPr lang="en-GB" baseline="0" dirty="0"/>
              <a:t> 29:</a:t>
            </a:r>
          </a:p>
          <a:p>
            <a:pPr marL="171430" indent="-171430">
              <a:buFont typeface="Arial" pitchFamily="34" charset="0"/>
              <a:buChar char="•"/>
            </a:pPr>
            <a:r>
              <a:rPr lang="en-GB" baseline="0" dirty="0"/>
              <a:t>You may carry an umbrella around in the summer because there is a chance the ‘weather’ may suddenly turn and it could rain.</a:t>
            </a:r>
          </a:p>
          <a:p>
            <a:pPr marL="171430" indent="-171430">
              <a:buFont typeface="Arial" pitchFamily="34" charset="0"/>
              <a:buChar char="•"/>
            </a:pPr>
            <a:r>
              <a:rPr lang="en-GB" baseline="0" dirty="0"/>
              <a:t>You would not carry around your winter coat because you know that it is not going to suddenly drop to temperatures below freezing, because this is not how the ‘climate’ behaves.</a:t>
            </a:r>
          </a:p>
          <a:p>
            <a:pPr marL="171430" indent="-171430">
              <a:buFont typeface="Arial" pitchFamily="34" charset="0"/>
              <a:buChar char="•"/>
            </a:pPr>
            <a:r>
              <a:rPr lang="en-GB" baseline="0" dirty="0"/>
              <a:t>In England, we expect it to be warm/ very warm and wet or dry in the summer, and cool/ cold and wet/ dry in the winter. That is our climate.</a:t>
            </a:r>
          </a:p>
          <a:p>
            <a:pPr marL="171430" marR="0" indent="-171430" algn="l" defTabSz="457200" rtl="0" eaLnBrk="1" fontAlgn="auto" latinLnBrk="0" hangingPunct="1">
              <a:lnSpc>
                <a:spcPct val="100000"/>
              </a:lnSpc>
              <a:spcBef>
                <a:spcPts val="0"/>
              </a:spcBef>
              <a:spcAft>
                <a:spcPts val="0"/>
              </a:spcAft>
              <a:buClrTx/>
              <a:buSzTx/>
              <a:buFont typeface="Arial" pitchFamily="34" charset="0"/>
              <a:buChar char="•"/>
              <a:tabLst/>
              <a:defRPr/>
            </a:pPr>
            <a:r>
              <a:rPr lang="en-GB" dirty="0">
                <a:solidFill>
                  <a:schemeClr val="tx2"/>
                </a:solidFill>
              </a:rPr>
              <a:t> If the weather in England was hot and sunny during the month of December, you would be surprised. </a:t>
            </a:r>
            <a:endParaRPr lang="en-GB" baseline="0"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9</a:t>
            </a:fld>
            <a:endParaRPr lang="en-US" dirty="0"/>
          </a:p>
        </p:txBody>
      </p:sp>
    </p:spTree>
    <p:extLst>
      <p:ext uri="{BB962C8B-B14F-4D97-AF65-F5344CB8AC3E}">
        <p14:creationId xmlns:p14="http://schemas.microsoft.com/office/powerpoint/2010/main" val="31428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022978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64142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81753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42506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99328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4167042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477547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46669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sp>
        <p:nvSpPr>
          <p:cNvPr id="7" name="Title 6"/>
          <p:cNvSpPr>
            <a:spLocks noGrp="1"/>
          </p:cNvSpPr>
          <p:nvPr>
            <p:ph type="title"/>
          </p:nvPr>
        </p:nvSpPr>
        <p:spPr/>
        <p:txBody>
          <a:bodyPr/>
          <a:lstStyle/>
          <a:p>
            <a:r>
              <a:rPr lang="en-GB"/>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909914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8930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51280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Date Placeholder 4"/>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ED4E-EC16-7444-8571-38A203D96AD2}"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ED4E-EC16-7444-8571-38A203D96AD2}"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011499-3689-E04A-B195-27D862A1F564}" type="datetimeFigureOut">
              <a:rPr lang="en-US" smtClean="0"/>
              <a:pPr/>
              <a:t>9/5/2023</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72DED4E-EC16-7444-8571-38A203D96AD2}"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18F9E-3F22-1B49-B329-2CFE6B502A35}" type="datetimeFigureOut">
              <a:rPr lang="en-US" smtClean="0"/>
              <a:pPr/>
              <a:t>9/5/2023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761038554"/>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allblog.co.uk/files/2011/04/sceptic_tshirt.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xcweather.co.uk/forecast/CM3_6R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3270" y="4883183"/>
            <a:ext cx="184666" cy="369332"/>
          </a:xfrm>
          <a:prstGeom prst="rect">
            <a:avLst/>
          </a:prstGeom>
          <a:noFill/>
        </p:spPr>
        <p:txBody>
          <a:bodyPr wrap="none" rtlCol="0">
            <a:spAutoFit/>
          </a:bodyPr>
          <a:lstStyle/>
          <a:p>
            <a:endParaRPr lang="en-US" dirty="0"/>
          </a:p>
        </p:txBody>
      </p:sp>
      <p:sp>
        <p:nvSpPr>
          <p:cNvPr id="4" name="TextBox 3"/>
          <p:cNvSpPr txBox="1"/>
          <p:nvPr/>
        </p:nvSpPr>
        <p:spPr>
          <a:xfrm>
            <a:off x="1506515" y="283240"/>
            <a:ext cx="5908382" cy="646331"/>
          </a:xfrm>
          <a:prstGeom prst="rect">
            <a:avLst/>
          </a:prstGeom>
          <a:noFill/>
          <a:ln>
            <a:noFill/>
          </a:ln>
          <a:scene3d>
            <a:camera prst="orthographicFront">
              <a:rot lat="0" lon="0" rev="0"/>
            </a:camera>
            <a:lightRig rig="threePt" dir="t"/>
          </a:scene3d>
        </p:spPr>
        <p:txBody>
          <a:bodyPr wrap="square" rtlCol="0">
            <a:spAutoFit/>
          </a:bodyPr>
          <a:lstStyle/>
          <a:p>
            <a:pPr algn="ctr"/>
            <a:r>
              <a:rPr lang="en-US" sz="3600" dirty="0">
                <a:ln w="19050" cmpd="sng">
                  <a:solidFill>
                    <a:schemeClr val="bg1"/>
                  </a:solidFill>
                  <a:prstDash val="solid"/>
                  <a:miter lim="800000"/>
                </a:ln>
                <a:solidFill>
                  <a:schemeClr val="bg1"/>
                </a:solidFill>
                <a:effectLst>
                  <a:outerShdw blurRad="50800" algn="tl" rotWithShape="0">
                    <a:srgbClr val="000000"/>
                  </a:outerShdw>
                </a:effectLst>
                <a:latin typeface="+mj-lt"/>
                <a:cs typeface="Corbel"/>
              </a:rPr>
              <a:t>Climate Change Scepticism</a:t>
            </a:r>
          </a:p>
        </p:txBody>
      </p:sp>
      <p:sp>
        <p:nvSpPr>
          <p:cNvPr id="14" name="TextBox 13"/>
          <p:cNvSpPr txBox="1"/>
          <p:nvPr/>
        </p:nvSpPr>
        <p:spPr>
          <a:xfrm>
            <a:off x="5549895" y="3371180"/>
            <a:ext cx="184666" cy="369332"/>
          </a:xfrm>
          <a:prstGeom prst="rect">
            <a:avLst/>
          </a:prstGeom>
          <a:noFill/>
        </p:spPr>
        <p:txBody>
          <a:bodyPr wrap="none" rtlCol="0">
            <a:spAutoFit/>
          </a:bodyPr>
          <a:lstStyle/>
          <a:p>
            <a:endParaRPr lang="en-US" dirty="0"/>
          </a:p>
        </p:txBody>
      </p:sp>
      <p:sp>
        <p:nvSpPr>
          <p:cNvPr id="5" name="Rectangle 4"/>
          <p:cNvSpPr/>
          <p:nvPr/>
        </p:nvSpPr>
        <p:spPr>
          <a:xfrm rot="21024100">
            <a:off x="466513" y="1257890"/>
            <a:ext cx="3400055" cy="24543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newspaper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10589">
            <a:off x="654572" y="1331405"/>
            <a:ext cx="3018077" cy="2263558"/>
          </a:xfrm>
          <a:prstGeom prst="rect">
            <a:avLst/>
          </a:prstGeom>
        </p:spPr>
      </p:pic>
      <p:sp>
        <p:nvSpPr>
          <p:cNvPr id="10" name="Rectangle 9"/>
          <p:cNvSpPr/>
          <p:nvPr/>
        </p:nvSpPr>
        <p:spPr>
          <a:xfrm rot="20770647">
            <a:off x="4562656" y="3567077"/>
            <a:ext cx="3737007" cy="2604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319718">
            <a:off x="566091" y="3768525"/>
            <a:ext cx="3610203" cy="24133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ad polar bear.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327821">
            <a:off x="695982" y="3895148"/>
            <a:ext cx="3350419" cy="2143125"/>
          </a:xfrm>
          <a:prstGeom prst="rect">
            <a:avLst/>
          </a:prstGeom>
        </p:spPr>
      </p:pic>
      <p:pic>
        <p:nvPicPr>
          <p:cNvPr id="9" name="Picture 8" descr="Extreme weather.jp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790551">
            <a:off x="4688762" y="3702083"/>
            <a:ext cx="3441700" cy="2362200"/>
          </a:xfrm>
          <a:prstGeom prst="rect">
            <a:avLst/>
          </a:prstGeom>
        </p:spPr>
      </p:pic>
      <p:sp>
        <p:nvSpPr>
          <p:cNvPr id="8" name="TextBox 7"/>
          <p:cNvSpPr txBox="1"/>
          <p:nvPr/>
        </p:nvSpPr>
        <p:spPr>
          <a:xfrm>
            <a:off x="4238625" y="920349"/>
            <a:ext cx="4318000" cy="584776"/>
          </a:xfrm>
          <a:prstGeom prst="rect">
            <a:avLst/>
          </a:prstGeom>
          <a:noFill/>
        </p:spPr>
        <p:txBody>
          <a:bodyPr wrap="square" rtlCol="0">
            <a:spAutoFit/>
          </a:bodyPr>
          <a:lstStyle/>
          <a:p>
            <a:r>
              <a:rPr lang="en-US" sz="3200" dirty="0">
                <a:solidFill>
                  <a:schemeClr val="bg1"/>
                </a:solidFill>
              </a:rPr>
              <a:t>… The Great Debate!</a:t>
            </a:r>
          </a:p>
        </p:txBody>
      </p:sp>
      <p:sp>
        <p:nvSpPr>
          <p:cNvPr id="18" name="Rectangle 17"/>
          <p:cNvSpPr/>
          <p:nvPr/>
        </p:nvSpPr>
        <p:spPr>
          <a:xfrm>
            <a:off x="4658813" y="1552200"/>
            <a:ext cx="3627937" cy="21883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unbathing in the arctic.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79472" y="1651187"/>
            <a:ext cx="3364404" cy="1951354"/>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7737" y="5750908"/>
            <a:ext cx="1628526" cy="103542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6266" y="5320487"/>
            <a:ext cx="1120717" cy="1537513"/>
          </a:xfrm>
          <a:prstGeom prst="rect">
            <a:avLst/>
          </a:prstGeom>
        </p:spPr>
      </p:pic>
    </p:spTree>
    <p:extLst>
      <p:ext uri="{BB962C8B-B14F-4D97-AF65-F5344CB8AC3E}">
        <p14:creationId xmlns:p14="http://schemas.microsoft.com/office/powerpoint/2010/main" val="3084369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‘This has been the worst winter in years…and they talk about global warming?’</a:t>
            </a:r>
          </a:p>
        </p:txBody>
      </p:sp>
      <p:sp>
        <p:nvSpPr>
          <p:cNvPr id="3" name="TextBox 2"/>
          <p:cNvSpPr txBox="1"/>
          <p:nvPr/>
        </p:nvSpPr>
        <p:spPr>
          <a:xfrm>
            <a:off x="4470399" y="2208324"/>
            <a:ext cx="4410364" cy="1938992"/>
          </a:xfrm>
          <a:prstGeom prst="rect">
            <a:avLst/>
          </a:prstGeom>
          <a:noFill/>
        </p:spPr>
        <p:txBody>
          <a:bodyPr wrap="square" rtlCol="0">
            <a:spAutoFit/>
          </a:bodyPr>
          <a:lstStyle/>
          <a:p>
            <a:r>
              <a:rPr lang="en-GB" sz="2000" dirty="0">
                <a:solidFill>
                  <a:schemeClr val="tx2"/>
                </a:solidFill>
              </a:rPr>
              <a:t>The weather in one season or year can be unusual. That doesn’t mean that the climate has changed! If the weather keeps being different, over many years, then we know the climate has changed.</a:t>
            </a:r>
          </a:p>
        </p:txBody>
      </p:sp>
      <p:pic>
        <p:nvPicPr>
          <p:cNvPr id="1026" name="Picture 2" descr="http://2.bp.blogspot.com/_2ptLyS7lFCE/Sk0kmbsx9QI/AAAAAAAAAQ0/KmiZ3LGGRxY/s400/global_warming_by_teabi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8454" y="1844292"/>
            <a:ext cx="2242128" cy="28400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58618" y="4904509"/>
            <a:ext cx="4396509" cy="1938992"/>
          </a:xfrm>
          <a:prstGeom prst="rect">
            <a:avLst/>
          </a:prstGeom>
          <a:noFill/>
        </p:spPr>
        <p:txBody>
          <a:bodyPr wrap="square" rtlCol="0">
            <a:spAutoFit/>
          </a:bodyPr>
          <a:lstStyle/>
          <a:p>
            <a:r>
              <a:rPr lang="en-GB" sz="2000" dirty="0">
                <a:solidFill>
                  <a:schemeClr val="tx2"/>
                </a:solidFill>
              </a:rPr>
              <a:t>What people often forget is that </a:t>
            </a:r>
            <a:r>
              <a:rPr lang="en-GB" sz="2000" b="1" dirty="0">
                <a:solidFill>
                  <a:schemeClr val="accent1"/>
                </a:solidFill>
              </a:rPr>
              <a:t>climate</a:t>
            </a:r>
            <a:r>
              <a:rPr lang="en-GB" sz="2000" dirty="0">
                <a:solidFill>
                  <a:schemeClr val="tx2"/>
                </a:solidFill>
              </a:rPr>
              <a:t> </a:t>
            </a:r>
            <a:r>
              <a:rPr lang="en-GB" sz="2000" b="1" dirty="0">
                <a:solidFill>
                  <a:schemeClr val="accent1"/>
                </a:solidFill>
              </a:rPr>
              <a:t>change</a:t>
            </a:r>
            <a:r>
              <a:rPr lang="en-GB" sz="2000" dirty="0">
                <a:solidFill>
                  <a:schemeClr val="tx2"/>
                </a:solidFill>
              </a:rPr>
              <a:t> does not just refer to the temperature. It is linked to more extreme events and other effects too, including stormier winters, hotter summers, floods and droughts.</a:t>
            </a:r>
          </a:p>
        </p:txBody>
      </p:sp>
      <p:sp>
        <p:nvSpPr>
          <p:cNvPr id="8" name="Rectangle 7"/>
          <p:cNvSpPr/>
          <p:nvPr/>
        </p:nvSpPr>
        <p:spPr>
          <a:xfrm>
            <a:off x="5273963" y="4349744"/>
            <a:ext cx="3048001" cy="21896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climate change will change our life on earth, the world climate change will affect all na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7481" y="4436472"/>
            <a:ext cx="2834410" cy="20277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7337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 y="367656"/>
            <a:ext cx="8229600" cy="1252728"/>
          </a:xfrm>
        </p:spPr>
        <p:txBody>
          <a:bodyPr>
            <a:normAutofit/>
          </a:bodyPr>
          <a:lstStyle/>
          <a:p>
            <a:r>
              <a:rPr lang="en-GB" sz="3600" dirty="0"/>
              <a:t>‘Most CO</a:t>
            </a:r>
            <a:r>
              <a:rPr lang="en-GB" sz="3600" baseline="-25000" dirty="0"/>
              <a:t>2</a:t>
            </a:r>
            <a:r>
              <a:rPr lang="en-GB" sz="3600" dirty="0"/>
              <a:t> comes from Volcanoes- it’s natural’</a:t>
            </a:r>
          </a:p>
        </p:txBody>
      </p:sp>
      <p:sp>
        <p:nvSpPr>
          <p:cNvPr id="4" name="TextBox 3"/>
          <p:cNvSpPr txBox="1"/>
          <p:nvPr/>
        </p:nvSpPr>
        <p:spPr>
          <a:xfrm>
            <a:off x="258618" y="2704792"/>
            <a:ext cx="4627418" cy="1015663"/>
          </a:xfrm>
          <a:prstGeom prst="rect">
            <a:avLst/>
          </a:prstGeom>
          <a:noFill/>
        </p:spPr>
        <p:txBody>
          <a:bodyPr wrap="square" rtlCol="0">
            <a:spAutoFit/>
          </a:bodyPr>
          <a:lstStyle/>
          <a:p>
            <a:r>
              <a:rPr lang="en-GB" sz="2000" dirty="0">
                <a:solidFill>
                  <a:schemeClr val="tx2"/>
                </a:solidFill>
              </a:rPr>
              <a:t>Many greenhouse gases in the atmosphere are produced by natural causes such as volcanoes. </a:t>
            </a:r>
          </a:p>
        </p:txBody>
      </p:sp>
      <p:sp>
        <p:nvSpPr>
          <p:cNvPr id="5" name="TextBox 4"/>
          <p:cNvSpPr txBox="1"/>
          <p:nvPr/>
        </p:nvSpPr>
        <p:spPr>
          <a:xfrm>
            <a:off x="4304145" y="4424218"/>
            <a:ext cx="4572000" cy="1938992"/>
          </a:xfrm>
          <a:prstGeom prst="rect">
            <a:avLst/>
          </a:prstGeom>
          <a:noFill/>
        </p:spPr>
        <p:txBody>
          <a:bodyPr wrap="square" rtlCol="0">
            <a:spAutoFit/>
          </a:bodyPr>
          <a:lstStyle/>
          <a:p>
            <a:r>
              <a:rPr lang="en-GB" sz="2000" dirty="0">
                <a:solidFill>
                  <a:schemeClr val="tx2"/>
                </a:solidFill>
              </a:rPr>
              <a:t>The burning of fossil fuels emits far more  greenhouse gas into the atmosphere than volcanoes. Explosive volcanoes can have an impact on the climate because of the ash they emit, but it only lasts a couple of years.</a:t>
            </a:r>
          </a:p>
        </p:txBody>
      </p:sp>
      <p:sp>
        <p:nvSpPr>
          <p:cNvPr id="6" name="AutoShape 2" descr="data:image/jpeg;base64,/9j/4AAQSkZJRgABAQAAAQABAAD/2wCEAAkGBhQSERQUExQVFRUVGBkYFRcXGRscHBwbHhwaGBoYHB4dGyYgHBojGhgWHy8gJScpLCwsGh4xNTAqNSgrLSkBCQoKDgwOGg8PGiwkHCQsLCksKSwpKSkpKSksKSkpKSkpKSkpLCwpLCksLCkpLCksLCkpLCwpKSw1LCksKSksKf/AABEIALQA8AMBIgACEQEDEQH/xAAbAAACAwEBAQAAAAAAAAAAAAAABAIDBQYBB//EADwQAAECBQIEBQEGBQQCAwEAAAECEQADEiExBEEFIlFhEzJxgZGhBkJSscHwFCNi0eEVM6LxcoJDU9Ik/8QAGAEBAQEBAQAAAAAAAAAAAAAAAAECAwT/xAAiEQEBAQACAgICAwEAAAAAAAAAARECITFBElEDYTJxgSL/2gAMAwEAAhEDEQA/APsMEEEAQQQQBBBBAEEEEAQQQQBBBBAEEEEAQQQQBBBBAEEEEAQQQQBBBBAEEEEAQQQQBBBBAEEEEAQQQQBBBBAEEEEAQQQQBBBBAEEEEAQQQQBBBBAEEEEAQQQQBBBBAEEEEAQQQQBBBBARRMCnYgtYscftxEo5xeuplmpRqZrllMAWTdyxSSffaLOC8VLhJUpbh9yQbO5UHb4AeA34I8f4/eYz9RxcBQCOcKFmN3vYWZ/aA0YIonauhAUoH/1c/V2A7m0Zkj7QJq51cpv5CFDoGwTl9/aJo2oIS0fE/EPkKRsSoMfR2JPo8OxQQQRRqNYhHmLdO+bDqbYgL4IpkapK8Ph7j9cH2i6AIIhMmhIdRAHUlojJ1KVvSoEjIGR6jMBbBBBAEEEB/Yt+pgCCKhPy4623YbhJzfp2iM3WoSWUoAlrXe/YA9DAXwQNARAEEEU6rWJlh1HqwAJJYEn6AlzaAp4nr/CSCBUomyb4Yk4ci27F4ydPxuctJVyhms6WdThJU58uTnb1ZQcTMxKlqWCPMlIIIsRyBg4LN65zGSOLrSVEUSnW5CWAcGwthg3y+8Fk11g4z4aErnJWxLFVLBNiwZ3ONsRo6LViagLS9JdnDEtZ22jgtTxdSwK1Evdjh6WBLZs3xtG59nOIkKUljTUAWBIS+MWD2a194mlljp4IGjI4v9okyVJQAFqIJsoAJ6Ozm52io47ThkrqU6itTOXUbirH3TsO3aOq+zcvlLmoKBs7skMAG2+T6DMcVOmliQlwoqpUXsOuB0Xa2D2jT4dq1pKSFFw27Ad3tbZru/eM7J5W11/G9YhEtlUknyBWH6s+3e0c3p+JqlkLAAI7D/P0xE+M8QEwukl7PhjiwsFBLvYneMda3YEhwAWCrhzYtsRYe/tGOXL6a4d9tPW67xVFTm+cMzdRzFvQRTLl+imu/t6Met4xVakKWEpe2aXBuXc2y/0MMykFKjVU5c9b2a/QhvrEv9tSyzw6rhoandRJZAUoFgMhgcXcv9TfoBN5Ac4x/iOX0k+kWyACT+h7bMHdzENb9pZos6Q5BYBLNuC7sXexIsQxaNyxjn122NZxwpcAJDbkE/8AElKr9cesZ2s41WxcNikhy+7Wdna/cXdoV0fFRPnIQsBZOSkhCQ5D2uSql8HB3aENZMomlBSVAKVzEOqxZmLXApfa8W76TjZWjL18xJICiThza2WF2a5PzGqPtHgUXxUVCl2BJLZ3No59c2m9gXO4sH7Bunz2ugriDklwoncu59okrWb4dP8AxVSq5wrSLDlCaQXNnJF/w5IF3h5aZaUhRISlJAStgokm3KsvdnDjr0jjJOqFIso5ZrADfdnYfWHtZqpQkffKzUKsUvfDgHFsm9xZ43rGYvnfaCZ4y1S5qjLqdI8wbrcDlOO1o1uH/aAzZoBAShTpAuS+12uSbbD1jidOA13KgxTzGwDkhgb3+WHeGE6lSWUkKFRABu9w1j1yA1z9IYPpccv9peIqBHMUMeVBqSVDdeLsd3wQPXO0f2vWgKqWVs1CCEu+4Jawb36YIjH1/FVTl1TBc71GxsWTmlOzfJOYRm8vTXkLcizYCiQ1Llgl2xkRdIAqISl0ubsHpGSMht/iMfT8RKUBBDsDfBvYG9vxDr8RTO4qUtm+z+gLe722iWLv26CfxdKVBEpZCEgBIDhJLXKgCLv0YQ9wnjNLBdLf07Dve+1zjvHJyZ4BuMncX9QOo6w0riQSHJZiKUn1Lvu2X6ufaFr6DqNQEJqONu+4A9f84jlvtf8AaBNHhAcpDqK604wB6HORcYjAn8UqQgl0rBLCwS3UXtfsx3q2wkTykglRAqBKgxU75BO5bez3bY6naS+2xoeKS5aVugzCWSlyGuHCnLnezAbBw11JeqcHKdz0GPyJPzGWvWus/wBR36/veGpYcJcBhkj4B7u31i2NcWtpJRsbeUsPXJw5e1n6xr6PWlLJ8RgHISklPYkswc9yxu0YCdSKkgWc4wyMJe7FzZh09BF8/X1EJIsz9ze1iTb3u+8cr03mxuar7RoWCSuY4FxUpNsE2V6B2jndGtJWFYCsBms7BsuTl/XEM6aWnwwTLSSMqUBciwIsS+dt+0ISZtC1BSalEZJPpsMDDWzEnKeqxwvbUlrKUy2+8QnsLsfQB4vlahIBrJSAUseuagMAGw+HtmEK6v4ZT2qIUAO1Qa2QLt/aFOILcO+JkwMdjU25xaMVeTWk65S0scJ8oPcuSCSVEEh3Ucxn8TRzqAJCSgEDZ2sWG/f1g0E0hUwG5IT0djge3WJfaDlCiHwDboEhJ+v5xreyfwR0XEnUUkpDWJVv1Hr2cR7rNQ08APalwReqzpPYhjjIMZfCFKQpUyolwUZIBsWFugCvho3tRLCuJKSLDxAC2A13L3OPrD4yciX/AJw+rVJWpTF2Up3cYJ6WN/yMYHEet2Jtdx/mLZ4BlrUo3E1SiQGuVrA22cGFZ+nJAFTqUSAHfZ/kMYnG5WfyW8pinR6gpAZixIy42PxG3N4qqaErUQVCqksHDMThrOr1jMnaNMsAGzqmYe5CEhw/pvvFEiaqlI/qVjdxLz7Ax23e4kmY1uKauoMNwz7+b6xn6VG1zdjtn6/9QJngpALl0hv+Rb/jE0rICmtzAv1IIYfQfMPDcrR8MsnIIZx6sSfiFv4wlRcOOY39cP8AvEea7jUqWtaZkxIWjPmLfzAk10ghPJcOz4hE8WStlIWhYsORaTuAH6X2/vEmq0SgkpKRd2IzctT8lx7d4XnTueYkbILG1iAd8jY2y0MfZ9dKEqB8qage6Zi/rynPaIS9CAVNUCSsDYAOQw9AQz3MT5Z5TkxJMwqWxe52zltsjOPWL5KFFQQxJIJAA7P0fcCH+GaZCWW5Ki9NRKWsSGY33hlQEuWKBa7bdnb1aN38n058fx3FMxBrunlBIUSduUpYbvfHQxdxDT2yxSkEF9zerD5JG8ClkVB7V473t/npCc3WBQep2ISwLikgbEHClZ7iOe2tfpOdJJQKSxZBCs2LAluveFdXq2mgsOUuB0uWPT57xf8AxDgPZhfvcj+1uwjJ1c7nchiz33f/ABG5C8Y0PFUSHJU7gkl9jbMK6wbDKrsGsf06xHhs8ulP3SpIYdcj6xBB/nKqvSWPchxj2EPFdLlmKkJY7OLOf31jU4ZrQpaRTgAKu9+a5B3uO2IU1ixU2zOR69/iJ6WayhZn6dcmLrFnZ2bOAmB1MOcJZtxV02KQYwRq7gpcslgSXLAuHIzn5h1eociw3HzZ+1neM2dKYsgN5i3xjqMxIW/TX0utISX2LEuzuFNuPwq/ZiM7VhFk1HJwO6i5YP2jLUlVS2ySWA/pPw/MPrC0uaWIUQ7HazthvpGJw72McuVlbuj4ywTMKXSkmkJLTCE8ijSUMpubCk4xsZTdXX4iQqW1SiCCtnICmPLYWS5YAVYU5bitFqjNSoVpSlgEpUpt2JLrD3DtdssIvnIQksSJqknmRLlqIGLkpWwPmyrpiL8Y62un/iFpmy0uhlq6qsEJYOyLpJXYhzb3i7TcWE9ITPXSsy0ovisiygzPcs2chsRyui1Ac0yZZVVkkFjbKSsEnuS36sImgqIMxCaTsBkj7oFWQgXqFgMYhZE306jTauWlwCVpASoFO6lIahINySSWdmAU9g8OaHjqTqFTpgFapz0oU7B/CDblimqos4V0aOMnIZmWtw4GwDszEJAJLkEbd3stK1ZNysqIpp8pvgAXOHJHrEyEs9O34nxLwpE1SFJ5nITcgqUpEzDXBQScvaE9NxmVMQgqS0xlTDTdzSsqL39GIF1HIDxx/E9UfEPMlASD5lpqKiltlGwvnvEeCSpk2bRIIWqlyQoMAPvklJAAdr7Fg5IhOB06/is9RIKSClkBlHmqXKKim1nASU2vl4VQtTBKQfKDUnAJCAw77+8c5ruIy0KpFU6ZioBTPccouosCQCfVhHuh4/UAmYShSLopF8YIF23HS8aksN11kpZUhEywQlBS5P8A5GoDp5WfLqbEUjUzJ5RQVS5S1KCCGSuZbIOQnF8na2eWVrwoDJliyU5UsA4WbAJxbftDUzjpBRyrYKAJVcqSQr8IYF2P5C0Lprt0a2Xp5ikAFCUyz/LQlQOUqNQ7mrmUbtkxnabh6JiphUkImAoMpQ8yE8y6gpO/KpRNw1uYBo5NHFFGYoFKnIcgm7F0syk/hpFht7Q5puJLQXFT1cwSVHbYhJexNrZ6QvGrrf4RxfwpKkTCE860JmmyFETFVJWcS1WLA2NmIxGtqJikAOoF1WJOeYCrOQ72sXvHFaPiWpZQCSeYlVUtXmObYBIPluc2hSXrSnlCgwIVQyQyh5kp5gGBu21iwxEzU+TtNATMUoLUoFLgdncAHcYyzfMMaieUzpMsiyytO/KyVKBAOQSG9RHAjjq0KKhLUDipSj6OGtf3zmFDxdZXzKLgkPVSGpUGcdyfkxcpK+hafUAggqBWHT5gSaVLlpLD7xACj6vCeoaWk1EDzMh2JF6yPQoSQe8cfwbV+FUyyLpDpUzAVVOkOVC7j9I1ZvEytIUCpSaVpCvOylpIpsXDAJN75vDww6TQkLluDUFVMcAjmO/ZzGNqNTVNQS3PLkqth1JFQ9Hqb+0J/wCqlKFISVBIKUiw60syiNvY36mFE8QUkSitKkhCEpqCXdlVPYh+jkvfvCXvWtmY25U2hFW45hnZP5Nf2IhtSx4pDMQsk73c29Q6fV4xdR9pErlUmlQNjZSSFAln+6CXYAHe+IqTx8+MsGiynH3S6qKs5Zj8Q22nykjc1TGYoO4pSB1DgHa7kbbwnpJp8WYClvDKQ7swIClE7Oans9jCY47MM1LJCilBlEEPhSVOQMkAEOS979ArpOJlKtSKSxKRU3lcKA6BILke28OzZXRzZieQJysqB9mSGxkgxRxRJ8ZgXCzMUA7cpBt6PGHxDXr8PzBJAsCkpXk4L0lipRsAb/Ari61eCospQQpKgHC+elzcbUpLO1zDwa055eYElhe+zAhLt3ez9jCel0ylmkZv8ZcnoN1FgLxRM+0Mxc41qTyJBSTLbe9qg+dsk9IsHEbqUmYjmAsZVQJclzc9d8ewixnIW0+ikJaxnOAcgBmLpLv2OHfAiMqVLluDIKUhQYGddRLEC0p2b0zfEVSZaVkFSl32DkY3KixzsPmAz5EuYStCVAJDBbXJI2SALBOP6oN41pCEoDKlygXs81SiS7gBBQ1g2Oj2irh+hmLnTaZM0BVIFASyaX/+wXuM7Qmr7XoRaXLSn/wQlL/R4SmfaLUrHKFAObvazPc23+sTB1auDTA5M6gNapMgEdMP3iIkFaUpmawFmooSzKBzZLKWHyescVOnTlVVLJI8wufqLdo9kytQlVnTcZUB6e9sQprreKcT02mlhGnlS1rYutaEk2N1FwEp9gN4wNRxHUrSSVJSkhzcBJ2Fkhn36iGtKrwyVLQ6ioGumoi+CSW6HAfYxYvWy2KqqUvZkApKmuCplBnbBViG0Ymml1F6hyhyoFiBawsQTe28ejTpUSK1TS5thj0Vs1trezmNKXPWCTUljuhQAIcsAwHw3tDi9apQUlBUwFxUCMXIsDgANnpEvL9GMeZoEpDLSJZywdUw9HDulJD5Z8wnNSkBklg9wxB6b2NiYbTLSSynAUSrmFN6VbsVNzDfeIzNEDSHAbzG/wA9WxgdI1KiuVyrSAs+VX+2s+oFwWf4tmLlzL3mLUXsQlChsGPMkv6jpEV6NaVJYHBcrYAPYZb1+Iuna1KLi7hN0PULYqYDbBdvrAeylpDpFDlmKpbEZ5UhT07+6vRrEDxXYKoJDISHCeppSTa+wi6TwrxAFjTzFukEGpSRglzSkl8bs42i/TfZGatQpkyUdAtQJw+SpTl/6WzCQZ2r0xTKcJ5RYmlupBuAoDlP7MK6JVFNailKs0kE2HTG4z3jspn2TUU//wBOqCbWADJSX2BZrbscmEJnDtNLzMKilKqSAEpZIAuKSTcgZDF7mLRjjVJIAeVdVgUVEOTd8Cwez4jQ0+rUJUyWtRaYzEJpAu5UCGYkAbXfNoX4nr5ToMpBSEqJJUSoEkMoPuQU5DbdIYncWUZkqgAKBqASOXD3SMhubJ9C8cOd9JSNIY00MBa9RbZSmYlRva3ZxFsjRTllkIUkdSaAOpLv8CIK4lOVN/mEBKVMSliQ/QFQBDl9h6ENFmulJVLASudOWrmsGATulSXAJz1+l+m5kQvrpiJZACvEW/MJZICW2KqeYn4iUvjeoSlgJYAJSOVBUGYs9JbI2Ywn4ZoDy1BX4aWDdWZ8dCIjp5SymYpVRSC6mSd/xECyeUflGtoZlaufqFpRVMKg7JEzbZKUgC+bC5foI8ly0pUtMxDKdmWHIN33LF7O8UTCkIBYkEWIJsctfmSE74v6x5LBDpU24BcOFZD5scHbmzGb30amVJpVSAlmaoOkbG5BCX2AB3hBOqIUHKSGawBADvhSWz0h+TPdJbLh6Xew6kte+BCQmJcgikgM7ns+ALm+RiLxAXrIBFQsGpy+BcAXfH6wx/FuSCmWG2Cfb8Wd4UAuTUBYgO4wB65tbvA7EsUsUscjcWDjJiquUhamSZicEgFTdGDFrxOVo+VSV3UWKaVJP1fGLP0iStSlX/wDoGqS+43ywOO8Gp0iU+aXQehWAers7gXg0sk8OSlJVMBAIs256VMU/vESUZYFJSTcEFZctuOVmyLjDXiMmeEpaWVv/Su18glg96WEXS+NalHKhLFi6iHJcvUpyRsS/aGIjJlFwZctZBJYJQT6AOFDI/YhmXwzVhqpa0hQvUybY+8odIhp+NTyuWrUTapaS5QFsSOltsb4jHUxaqYpfW5t1zFw1sLV4RDqldfOFfROC23XHWK9RxSS7hSnsDSGBufQ9IzqUJIZA2pcOVPv33huQvw1upKU03UlQpd0hhYZYgs0T4zye00TVzFcmnmzFBVThKiThgbG2fnMM6bgupGJPht+JdLbv5rFx6w0r7YqAuokbAEsGbF7D/HWMyZ9qZqi6BnGP0ib9Rcn22JH2cV4g8WagOFKcAruCndRAchWegh9Gj0oBCpiiSSzrSG9EpEcZOnamYQTWXLBgR0JazdIq/0lZPOpCO61D8g56Rezp051ulSHCZ6wDscve5CQQXDZF7xOT9ppctQUlKbBglR505JuQSMmxMcrKky02Usm5ehINgLEEkDrF0hSTZCEjvMJL+lm/wAGCa6LV/bSatXL4Vrjnf3ONuloyf8AV5pXUqalF7EKsHP9LlnjMXNUQPIBfypY5O++bZj2XpwS1R6W9LWByTaGDYmgKLzJ6Zjl2SFL/wDZktfsT0i/xZKE2RMmAkhXlTcBgXAJwTd9+0Zn+mAIWqopp8qVJUFG4fekM+XNwq0Kq07sVKDY/Ee7bD07wyDRmKK3/lgOokipNh0F2fLgARCbJUAl2ISprM/ch77DmxBKKUywfDqBuSpASxax5QSAbt1bbdYz1JuEhIIsUJscsKiCfqImC/WLUEcyJguHJpIZxjPTr1eLfCli1S0qt5gQB2BAZJ2um5EZs7SEivYqpcvnN7f9RZoaSQCQHdjdwQC12NvTtFwXz9GlLHxHBa6CcPtyhv3aLZSyymmOcismoEYCbgMe/wCgdRdBUCCUdVAdrlrdiR63xF0qWpUut0m7AJTzkDdmYjtb6ROVzyhqZrSnCybcyag7knDDDAWN7h4zNZNUwBUTezNZnG1+uYuXKJughS35pYSAe7jB2s5hfVghN00srexu+B0t6RMkod4fq1eGyU1kEFikMcDmPd/eK52rLk+BLLM5CcPhu3SK9LqgQQr8IsOV6Rhw+QDEkahKUkfzApyQQu6cWuzQk7FY1I+9p026VA/n3iQmywATIVSokpPMAWswL3aI1pw1ny7dN98OX+kWy5zM6XUxBds2IYv6jGI3o8kBAYzlrFVTpSgk2azlQ/VmxEJupkAMiUtSvxTFt8BAH1MV8R4apJQHCiU1HIYk4JU17dInp+ATVtYh7gq5Q3UPc+wvBUUcRWl6aEuKbJS7diQSM5F48GuZJQVzFINykKpBPoUkw1K0enln+ZXNO1HIg9edQct0tGpotOTzy0o0yf8A7BUPZKlm5zdKYDG/0WdSFKl0ILEKWQM23ufRo2dDw5GmImqWFzQl5UoIUwVsp1N5TdyGfq0L6/j0tCyqWFTpgDCbOyD/AEizZLWGXzGWrW+ICFvVkrB8xyaqjfAx0gNWfxBCQBUmWAKQiQAVsPxTFXfew+IyxPQokjTlbg3Klkv1zeKJUykKDpY7uxZ+3WH9GZ4CDLrQFAJ/lKpqIcFxbmb8oD06ifLFXhplpsLybX61Am7PeFf42Yq3iKLXsGb6R4VF8Vv+IpU77jfpe0WSZSnooCATdStg+SSGDQRQZa1Al1lIYXqI6ZZnJZh3MejQsopWCCCQQ1wRbfGIZMwtSVih/wDbLkOdxtu9VvUtC86SsIC6eR6Sq5FWWJbzEXaCrgQXShKUvt7NcuwByztFs1KPBKitIqslLOamIVhRpSHACiL36XzfE63ESQsdO726EbjuTANaCWpbpTkAqwBy/eL2J/8AHo8WzlrBatamF+cscWy7bfMISJTgnYEB+juQWf8ApP8Ajdr+IUHpNx6e3fL5gPZGkKyQAL4FiX6XJ2fJtFUzTrSxUkgEqCb9M/toJpUblVSi5L1OHy5IyfWKpiScu/Q5+doAQnrcN1Nuh9N4v1ElCFCmZ4iSBcOlj95wRsX6EhoNSgBmAAbJId2JO5P79oghaTYVDoXH1/OAsmyXAoSVN5t7nYg3fzO3SFSk3HXY2A33OdviGpU8VEL3IKltdKbFRSB94gC/9yY0fDlKKTLITym6qgKnNGXDgJJO36ZtxLcQ4ShCBTNllZuuWOVsMSMhR/pbI7NDWnaut1KfmALCnBrUxu2AkM7iPJinbxghSr8yUlKidns55mctuPfOn8QmynAmU1PUxcEuS5/qv62jz/zrle21/DpXcSinxEEggMDSSzXFIsQVbdIxdfwxTllpUCQylKA9A5Z7dhs0VSVTFVTVMxIqK2dT2wfO2X2jR0OpKklKaVEgkgJZJwC7tUoAOyf7tZxvG7F7jOXJCEClYqFy9hs4AZyz5cb2iIlS71LUtrnw0MG6udsbRoeApUutYWSm1awpQTcGkFThOxYA5NhmEZ6VFJURUFPhVi27YYPsLR242VuFZ2qDshISOpur5j2TpTYksAQ72OfugkP9PWJ1zLb0jlAZmfAbN4c1WhlpQQZvPYqSLJIzylrqD2B6HtG2kU8bEsnwpKUn8anK+xc3B2s0eSdNqNRzFRSjBUokC+Wcuq3/AHFsvUyJahSkzFPZU2yfUC7e/wBYr107UTy11I/pBCOmSB2iD2ZqZMlQo/nKH31YB7JPL+cIzJ6phJUVFRDgZ3fc2Hf8obl6cS0F5rqxRLAJ6MVH9BEZeqTlUwgO9CUEknqolgb9/QRQqmlScpSseoqGM3D/AA8R066FVEJVmyg4va/fp3aNCVxFIDJqJsxplpDjbyKJ33cxXN1aUqdMuUCHsaphfvUWfs0BDSasJKiJaSVVMzggl2KabhnwLF7xdptTMQpJIVSNhy2H9u8UK1q1AitQAFwAlKQO4SR8QqiWCfMOgJBH6f3iWS+RqJJWlRX4qkggpCUkvc2qApANrkKxaK5c9QUky3QEkEBKWYi4JIcqIILEl7PaKApAEugzay9d7O/KEsXxl98RdO0ymH+5UHcKKtnLhgQkU7EnfYxYJTpq11GYK1LL1KqBCny7B7WAJb4hRSSVOxV8lh7XixUlQSFBRI5TYuAb2Y5ZrnAcdY8SlTX8QhrBiAR2a+X+sAtMSoM7j1t+cQqN23ET8NzZJ+DAhIcO6RuQHI9rQEELaLRqMXY9b529IZm6JArTU7K5ZgFlBr8pvbqCejGzQ1PDwk8pUsEBrUkGzgguQxJHdntiAqqJG/Vh+mY9khSiBm9gcXF+w2MOSuGrCVfygCcFagkgdQ5D4jyTplpUAZiEh3LrCgG6gZwID1XCqA7ip7AB9rlwT+uI8nIKWTVdgKQKWJuQxU7Ox72xF2q06SwTqKnLKdxkZZsZf2j2ToJAuqYgseYAqLhsi2Hz9LRnbJ2m4tk6OXMllRSUMRUs3JD8wLqckG9huxMWTNO015cxSwhISlkgBkhwQC7Mdzu53iqZq5R5Sr+XkgZzZrdyW9YgiYEIIcg3Ulz5i9gzd3z1jj8uXKOdtrzUzyHQ5BLODZmc++YUUQUkjZqXN3e/b2EVamb/ADCaq3u/c3v6HPpC0uYQCOv7ftG+PDGpxMTNTVTU52udujNb1LxNerBCUgF02B3a9ma9znMJpGKiW6xYgJc0qIIuktn4wY3ZFw3pl1EuwvmmwPdI/Yi1c4VVTJtwzJAqsGsQ7bd9oBqUrIzUxBqDm7XBDVK9esVHhQAKqh2AUHDu1znAx12jHHN7FxuoqTLmKqLsEMnrYAMz9GjPXNIJ5QCbF/r6CPVomNkt/wCb9tjEDoFv5D7iOrTSlatbDw0qCUvi5bfuPa0UTJlxU5H9Rfd7JSo2iSiD5pil9S1h6JJzFapsss9TbF0v7sC8BaJpSggJUEPuspFWRjJp27x4UpH/AMYVYEkKVuMYAcYiemEtYppcJJVdR3Z7BthFa9VLBP8AJDbAv/8AqJiKqk32YfeXn0sW+YZ0ExLhXh1FJcKU1NsO6gFej7DvE9NxdAemTJDtlJJ7t09YlN444JKJTsKWQ5DYYl2i4domWGmUqWSvzAFDEPUagkq+9iE5aySQEWfopRb8jDs/7SzCXSph0Fh3tiF1cfnMBWQ3Q94Ks8A2UlM1RZv9nlbtcwSTqMJQE5NkoT+YiqbxNbcqiP20VlS1AGoGqx6guwqtZ8iA0JDpPOlNYZ1GapOdmQX+DHs+hauae74SApQTndZfYRjCaQS57RKbp2Adw+H7ZtAaS5skA3WrLBSizsz27fqIF8Wll3lod7mkkkWDOok4jJIHtEkgW2w5z7wGnqOPKmK3LswASnoNh6Qa8z0pFY5XAYqBaxIBY2cAn0iesnIQhKKUzEDCigoWQ5JDm4ub5t0jKmLKi5uTnp7QF0/UApskAucBmHTvv+yY80ujMwHnSDskm5sP+vaPJXq23oDvF38OGSLhQuoFNLA4vknO0BRN0SkkA7tcXDe3SLP4JId1HzMGwUs5Ln2+YtBNX3j1BUcb4xtt7RcJUsedCyHI5iUhI2ZW+R0iFhTU6VCKmvcBN/mPfFVMmJ3IHsB+zHsxCDjmG5JY9t+liYYVww01iyKXUoA0pLvTZ8HLxMTCuoks5sQFFJHd+sLTJfTfD7/vrHs05YuCcnfuYgXJ6dP7RYPD9IZ08ty4WhDYc/4ihsvvj1hpOiR+JQwDyu/cN+USlNHhIxWKrXBBAbzqLXAApb1PSILlqq51bkXYk7np8nrEP4cISWe45nIsXs4ZsbG8L+GHHKf2fgxP9SNlQQAFGWyiHQCgeUsyipJY77VBt3eMrW6UhWQvctgE3bqbNeGJ8wkFUwhJJwQ5PWz2bGWuYWSAzdQaXLAndukX9kLy5b/lEfD5m7wQRppp6PRg6kSXUEqUEkg3Zvj6Qrr5QTOmJGErUkP2JH6R5BAUqSxMR/zHkEAEQ3pUcqj2I2x8QQQDMyRyG5ZkqbZySPew3hYhmHZ/jHaCCApWlg/7wInLlBid4IIBjh+kCkT1OQZaHDNe4F3H5NC+iQCtL9R+cEEEjUmp8Z1TLlPKGsAKXwO94x1rf87QQRFXaRXnsLJI/wCJL+toqkzS7/vvHsEUOol1KU6lYVudkk/pEZMxSkF1qcKSHcuxQst6cifiCCJEEjmCnblSTgXPMb27RdJ+0k6UkJQUs5N0g39f7wQQaKafnNBsACXGTjJizVaEIDgl+7f2ggisqfHJ9CXbYPew7Rfpv91u3U7AwQRKlQ104pUkOSOhLiDVSAJSF3dWfrj4gggE5c8ghQLEEEHcHr62hifqFXFRuEk99/oSY8gitP/Z"/>
          <p:cNvSpPr>
            <a:spLocks noChangeAspect="1" noChangeArrowheads="1"/>
          </p:cNvSpPr>
          <p:nvPr/>
        </p:nvSpPr>
        <p:spPr bwMode="auto">
          <a:xfrm>
            <a:off x="63500" y="-833438"/>
            <a:ext cx="2286000" cy="17145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rot="21240474">
            <a:off x="689385" y="4066401"/>
            <a:ext cx="3320228" cy="24058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188974">
            <a:off x="873462" y="4120250"/>
            <a:ext cx="3000566" cy="2250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rot="1085078">
            <a:off x="5146802" y="1776008"/>
            <a:ext cx="2820491" cy="210736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60745">
            <a:off x="5270246" y="1864590"/>
            <a:ext cx="2573601" cy="1930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246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33" y="431318"/>
            <a:ext cx="8229600" cy="1252728"/>
          </a:xfrm>
        </p:spPr>
        <p:txBody>
          <a:bodyPr>
            <a:normAutofit fontScale="90000"/>
          </a:bodyPr>
          <a:lstStyle/>
          <a:p>
            <a:r>
              <a:rPr lang="en-GB" dirty="0"/>
              <a:t>‘</a:t>
            </a:r>
            <a:r>
              <a:rPr lang="en-GB" sz="4000" dirty="0"/>
              <a:t>We cant predict the weather in a week’s time, how can we predict the climate of the next 100 years?’</a:t>
            </a:r>
          </a:p>
        </p:txBody>
      </p:sp>
      <p:sp>
        <p:nvSpPr>
          <p:cNvPr id="4" name="TextBox 3"/>
          <p:cNvSpPr txBox="1"/>
          <p:nvPr/>
        </p:nvSpPr>
        <p:spPr>
          <a:xfrm>
            <a:off x="123987" y="4138046"/>
            <a:ext cx="5230677" cy="2308324"/>
          </a:xfrm>
          <a:prstGeom prst="rect">
            <a:avLst/>
          </a:prstGeom>
          <a:noFill/>
        </p:spPr>
        <p:txBody>
          <a:bodyPr wrap="square" rtlCol="0">
            <a:spAutoFit/>
          </a:bodyPr>
          <a:lstStyle/>
          <a:p>
            <a:r>
              <a:rPr lang="en-GB" dirty="0"/>
              <a:t>A good analogy of the difference between weather and climate is to consider a swimming pool. Imagine that the pool is being slowly filled. If someone dives in there will be waves. The waves are weather, and the average water level is the climate. A diver jumping into the pool the next day will create more waves, but the water level (aka the climate) will be higher as more water has flowed into the pool. </a:t>
            </a:r>
          </a:p>
        </p:txBody>
      </p:sp>
      <p:pic>
        <p:nvPicPr>
          <p:cNvPr id="5" name="Picture 4"/>
          <p:cNvPicPr>
            <a:picLocks noChangeAspect="1"/>
          </p:cNvPicPr>
          <p:nvPr/>
        </p:nvPicPr>
        <p:blipFill>
          <a:blip r:embed="rId3"/>
          <a:stretch>
            <a:fillRect/>
          </a:stretch>
        </p:blipFill>
        <p:spPr>
          <a:xfrm rot="2035939">
            <a:off x="5695386" y="4420669"/>
            <a:ext cx="2619375" cy="1743075"/>
          </a:xfrm>
          <a:prstGeom prst="rect">
            <a:avLst/>
          </a:prstGeom>
        </p:spPr>
      </p:pic>
      <p:sp>
        <p:nvSpPr>
          <p:cNvPr id="6" name="TextBox 5"/>
          <p:cNvSpPr txBox="1"/>
          <p:nvPr/>
        </p:nvSpPr>
        <p:spPr>
          <a:xfrm>
            <a:off x="3828083" y="2247255"/>
            <a:ext cx="5052448" cy="1569660"/>
          </a:xfrm>
          <a:prstGeom prst="rect">
            <a:avLst/>
          </a:prstGeom>
          <a:noFill/>
        </p:spPr>
        <p:txBody>
          <a:bodyPr wrap="square" rtlCol="0">
            <a:spAutoFit/>
          </a:bodyPr>
          <a:lstStyle/>
          <a:p>
            <a:r>
              <a:rPr lang="en-GB" sz="2400" dirty="0"/>
              <a:t>Remember the difference between weather and climate? Luckily, the climate is much easier to predict than weather!</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97234">
            <a:off x="848242" y="2329626"/>
            <a:ext cx="2334397" cy="1314856"/>
          </a:xfrm>
          <a:prstGeom prst="rect">
            <a:avLst/>
          </a:prstGeom>
        </p:spPr>
      </p:pic>
    </p:spTree>
    <p:extLst>
      <p:ext uri="{BB962C8B-B14F-4D97-AF65-F5344CB8AC3E}">
        <p14:creationId xmlns:p14="http://schemas.microsoft.com/office/powerpoint/2010/main" val="1592320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160" y="338328"/>
            <a:ext cx="5952639" cy="1252728"/>
          </a:xfrm>
        </p:spPr>
        <p:txBody>
          <a:bodyPr>
            <a:normAutofit fontScale="90000"/>
          </a:bodyPr>
          <a:lstStyle/>
          <a:p>
            <a:r>
              <a:rPr lang="en-US" dirty="0"/>
              <a:t>What have you learned so far?</a:t>
            </a:r>
          </a:p>
        </p:txBody>
      </p:sp>
      <p:pic>
        <p:nvPicPr>
          <p:cNvPr id="3" name="Picture 2"/>
          <p:cNvPicPr>
            <a:picLocks noChangeAspect="1"/>
          </p:cNvPicPr>
          <p:nvPr/>
        </p:nvPicPr>
        <p:blipFill>
          <a:blip r:embed="rId3"/>
          <a:stretch>
            <a:fillRect/>
          </a:stretch>
        </p:blipFill>
        <p:spPr>
          <a:xfrm rot="20729560">
            <a:off x="596896" y="607332"/>
            <a:ext cx="2456187" cy="2423583"/>
          </a:xfrm>
          <a:prstGeom prst="rect">
            <a:avLst/>
          </a:prstGeom>
        </p:spPr>
      </p:pic>
      <p:sp>
        <p:nvSpPr>
          <p:cNvPr id="4" name="TextBox 3"/>
          <p:cNvSpPr txBox="1"/>
          <p:nvPr/>
        </p:nvSpPr>
        <p:spPr>
          <a:xfrm>
            <a:off x="1031152" y="3296598"/>
            <a:ext cx="6028268" cy="461665"/>
          </a:xfrm>
          <a:prstGeom prst="rect">
            <a:avLst/>
          </a:prstGeom>
          <a:solidFill>
            <a:schemeClr val="accent2"/>
          </a:solidFill>
        </p:spPr>
        <p:txBody>
          <a:bodyPr wrap="square" rtlCol="0">
            <a:spAutoFit/>
          </a:bodyPr>
          <a:lstStyle/>
          <a:p>
            <a:r>
              <a:rPr lang="en-US" sz="2400" dirty="0"/>
              <a:t>1. What is a ‘</a:t>
            </a:r>
            <a:r>
              <a:rPr lang="en-US" sz="2400" dirty="0" err="1"/>
              <a:t>sceptic</a:t>
            </a:r>
            <a:r>
              <a:rPr lang="en-US" sz="2400" dirty="0"/>
              <a:t>’?</a:t>
            </a:r>
          </a:p>
        </p:txBody>
      </p:sp>
      <p:sp>
        <p:nvSpPr>
          <p:cNvPr id="5" name="TextBox 4"/>
          <p:cNvSpPr txBox="1"/>
          <p:nvPr/>
        </p:nvSpPr>
        <p:spPr>
          <a:xfrm>
            <a:off x="1031152" y="4075107"/>
            <a:ext cx="6836172" cy="1200329"/>
          </a:xfrm>
          <a:prstGeom prst="rect">
            <a:avLst/>
          </a:prstGeom>
          <a:noFill/>
        </p:spPr>
        <p:txBody>
          <a:bodyPr wrap="square" rtlCol="0">
            <a:spAutoFit/>
          </a:bodyPr>
          <a:lstStyle/>
          <a:p>
            <a:r>
              <a:rPr lang="en-US" sz="2400" b="1" dirty="0">
                <a:solidFill>
                  <a:srgbClr val="FF0000"/>
                </a:solidFill>
              </a:rPr>
              <a:t>Answer:</a:t>
            </a:r>
          </a:p>
          <a:p>
            <a:r>
              <a:rPr lang="en-US" sz="2400" dirty="0"/>
              <a:t>A sceptic is someone who doubts that something is true. Anyone can be a sceptic.</a:t>
            </a:r>
          </a:p>
        </p:txBody>
      </p:sp>
      <p:sp>
        <p:nvSpPr>
          <p:cNvPr id="6" name="TextBox 5"/>
          <p:cNvSpPr txBox="1"/>
          <p:nvPr/>
        </p:nvSpPr>
        <p:spPr>
          <a:xfrm>
            <a:off x="1031152" y="3279653"/>
            <a:ext cx="5821115" cy="830997"/>
          </a:xfrm>
          <a:prstGeom prst="rect">
            <a:avLst/>
          </a:prstGeom>
          <a:solidFill>
            <a:schemeClr val="bg2"/>
          </a:solidFill>
        </p:spPr>
        <p:txBody>
          <a:bodyPr wrap="square" rtlCol="0">
            <a:spAutoFit/>
          </a:bodyPr>
          <a:lstStyle/>
          <a:p>
            <a:r>
              <a:rPr lang="en-US" sz="2400" dirty="0"/>
              <a:t>2. Give 2 common arguments of a climate change sceptic.</a:t>
            </a:r>
          </a:p>
        </p:txBody>
      </p:sp>
      <p:sp>
        <p:nvSpPr>
          <p:cNvPr id="7" name="TextBox 6"/>
          <p:cNvSpPr txBox="1"/>
          <p:nvPr/>
        </p:nvSpPr>
        <p:spPr>
          <a:xfrm>
            <a:off x="1004296" y="4074074"/>
            <a:ext cx="7411668" cy="3416320"/>
          </a:xfrm>
          <a:prstGeom prst="rect">
            <a:avLst/>
          </a:prstGeom>
          <a:noFill/>
        </p:spPr>
        <p:txBody>
          <a:bodyPr wrap="square" rtlCol="0">
            <a:spAutoFit/>
          </a:bodyPr>
          <a:lstStyle/>
          <a:p>
            <a:r>
              <a:rPr lang="en-US" sz="2400" b="1" dirty="0">
                <a:solidFill>
                  <a:srgbClr val="FF0000"/>
                </a:solidFill>
              </a:rPr>
              <a:t>Answer:</a:t>
            </a:r>
          </a:p>
          <a:p>
            <a:pPr marL="342900" indent="-342900">
              <a:buFont typeface="Arial"/>
              <a:buChar char="•"/>
            </a:pPr>
            <a:r>
              <a:rPr lang="en-US" sz="2400" dirty="0"/>
              <a:t>Climate change is a natural occurrence</a:t>
            </a:r>
          </a:p>
          <a:p>
            <a:pPr marL="342900" indent="-342900">
              <a:buFont typeface="Arial"/>
              <a:buChar char="•"/>
            </a:pPr>
            <a:r>
              <a:rPr lang="en-US" sz="2400" dirty="0"/>
              <a:t> The climate is unpredictable</a:t>
            </a:r>
          </a:p>
          <a:p>
            <a:pPr marL="342900" indent="-342900">
              <a:buFont typeface="Arial"/>
              <a:buChar char="•"/>
            </a:pPr>
            <a:r>
              <a:rPr lang="en-US" sz="2400" dirty="0"/>
              <a:t>Most CO</a:t>
            </a:r>
            <a:r>
              <a:rPr lang="en-US" sz="2400" baseline="-25000" dirty="0"/>
              <a:t>2  </a:t>
            </a:r>
            <a:r>
              <a:rPr lang="en-US" sz="2400" dirty="0"/>
              <a:t>and other greenhouse gas emissions are natural</a:t>
            </a:r>
          </a:p>
          <a:p>
            <a:pPr marL="342900" indent="-342900">
              <a:buFont typeface="Arial"/>
              <a:buChar char="•"/>
            </a:pPr>
            <a:r>
              <a:rPr lang="en-US" sz="2400" dirty="0"/>
              <a:t>Winters have been very cold, global warming is not real.</a:t>
            </a:r>
          </a:p>
          <a:p>
            <a:pPr marL="342900" indent="-342900">
              <a:buFont typeface="Arial"/>
              <a:buChar char="•"/>
            </a:pPr>
            <a:endParaRPr lang="en-US" sz="2400" dirty="0"/>
          </a:p>
          <a:p>
            <a:pPr marL="342900" indent="-342900">
              <a:buFont typeface="Arial"/>
              <a:buChar char="•"/>
            </a:pPr>
            <a:endParaRPr lang="en-US" sz="2400" dirty="0"/>
          </a:p>
        </p:txBody>
      </p:sp>
      <p:sp>
        <p:nvSpPr>
          <p:cNvPr id="8" name="TextBox 7"/>
          <p:cNvSpPr txBox="1"/>
          <p:nvPr/>
        </p:nvSpPr>
        <p:spPr>
          <a:xfrm>
            <a:off x="1031152" y="3226469"/>
            <a:ext cx="5990897" cy="830997"/>
          </a:xfrm>
          <a:prstGeom prst="rect">
            <a:avLst/>
          </a:prstGeom>
          <a:solidFill>
            <a:srgbClr val="FFFF00"/>
          </a:solidFill>
        </p:spPr>
        <p:txBody>
          <a:bodyPr wrap="square" rtlCol="0">
            <a:spAutoFit/>
          </a:bodyPr>
          <a:lstStyle/>
          <a:p>
            <a:r>
              <a:rPr lang="en-US" sz="2400" dirty="0"/>
              <a:t>3. What is the difference between climate change and global warming?</a:t>
            </a:r>
          </a:p>
        </p:txBody>
      </p:sp>
      <p:sp>
        <p:nvSpPr>
          <p:cNvPr id="9" name="TextBox 8"/>
          <p:cNvSpPr txBox="1"/>
          <p:nvPr/>
        </p:nvSpPr>
        <p:spPr>
          <a:xfrm>
            <a:off x="1004296" y="4110650"/>
            <a:ext cx="5768195" cy="2677656"/>
          </a:xfrm>
          <a:prstGeom prst="rect">
            <a:avLst/>
          </a:prstGeom>
          <a:noFill/>
        </p:spPr>
        <p:txBody>
          <a:bodyPr wrap="square" rtlCol="0">
            <a:spAutoFit/>
          </a:bodyPr>
          <a:lstStyle/>
          <a:p>
            <a:r>
              <a:rPr lang="en-US" sz="2400" b="1" dirty="0">
                <a:solidFill>
                  <a:srgbClr val="FF0000"/>
                </a:solidFill>
              </a:rPr>
              <a:t>Answer:</a:t>
            </a:r>
          </a:p>
          <a:p>
            <a:r>
              <a:rPr lang="en-US" sz="2400" dirty="0">
                <a:solidFill>
                  <a:schemeClr val="tx2"/>
                </a:solidFill>
              </a:rPr>
              <a:t>Global warming refers to global temperature only. Climate change includes all aspects of the climate such as precipitation, humidity and atmospheric pressure, and may lead to increasing extreme events.</a:t>
            </a:r>
          </a:p>
        </p:txBody>
      </p:sp>
    </p:spTree>
    <p:extLst>
      <p:ext uri="{BB962C8B-B14F-4D97-AF65-F5344CB8AC3E}">
        <p14:creationId xmlns:p14="http://schemas.microsoft.com/office/powerpoint/2010/main" val="3560531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1" nodeType="clickEffect">
                                  <p:stCondLst>
                                    <p:cond delay="0"/>
                                  </p:stCondLst>
                                  <p:childTnLst>
                                    <p:anim calcmode="lin" valueType="num">
                                      <p:cBhvr>
                                        <p:cTn id="20" dur="1000"/>
                                        <p:tgtEl>
                                          <p:spTgt spid="4"/>
                                        </p:tgtEl>
                                        <p:attrNameLst>
                                          <p:attrName>ppt_w</p:attrName>
                                        </p:attrNameLst>
                                      </p:cBhvr>
                                      <p:tavLst>
                                        <p:tav tm="0">
                                          <p:val>
                                            <p:strVal val="ppt_w"/>
                                          </p:val>
                                        </p:tav>
                                        <p:tav tm="100000">
                                          <p:val>
                                            <p:strVal val="ppt_w*0.70"/>
                                          </p:val>
                                        </p:tav>
                                      </p:tavLst>
                                    </p:anim>
                                    <p:anim calcmode="lin" valueType="num">
                                      <p:cBhvr>
                                        <p:cTn id="21" dur="1000"/>
                                        <p:tgtEl>
                                          <p:spTgt spid="4"/>
                                        </p:tgtEl>
                                        <p:attrNameLst>
                                          <p:attrName>ppt_h</p:attrName>
                                        </p:attrNameLst>
                                      </p:cBhvr>
                                      <p:tavLst>
                                        <p:tav tm="0">
                                          <p:val>
                                            <p:strVal val="ppt_h"/>
                                          </p:val>
                                        </p:tav>
                                        <p:tav tm="100000">
                                          <p:val>
                                            <p:strVal val="ppt_h"/>
                                          </p:val>
                                        </p:tav>
                                      </p:tavLst>
                                    </p:anim>
                                    <p:animEffect transition="out" filter="fad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par>
                                <p:cTn id="24" presetID="55" presetClass="exit" presetSubtype="0" fill="hold" grpId="1" nodeType="withEffect">
                                  <p:stCondLst>
                                    <p:cond delay="0"/>
                                  </p:stCondLst>
                                  <p:childTnLst>
                                    <p:anim calcmode="lin" valueType="num">
                                      <p:cBhvr>
                                        <p:cTn id="25" dur="1000"/>
                                        <p:tgtEl>
                                          <p:spTgt spid="5"/>
                                        </p:tgtEl>
                                        <p:attrNameLst>
                                          <p:attrName>ppt_w</p:attrName>
                                        </p:attrNameLst>
                                      </p:cBhvr>
                                      <p:tavLst>
                                        <p:tav tm="0">
                                          <p:val>
                                            <p:strVal val="ppt_w"/>
                                          </p:val>
                                        </p:tav>
                                        <p:tav tm="100000">
                                          <p:val>
                                            <p:strVal val="ppt_w*0.70"/>
                                          </p:val>
                                        </p:tav>
                                      </p:tavLst>
                                    </p:anim>
                                    <p:anim calcmode="lin" valueType="num">
                                      <p:cBhvr>
                                        <p:cTn id="26" dur="1000"/>
                                        <p:tgtEl>
                                          <p:spTgt spid="5"/>
                                        </p:tgtEl>
                                        <p:attrNameLst>
                                          <p:attrName>ppt_h</p:attrName>
                                        </p:attrNameLst>
                                      </p:cBhvr>
                                      <p:tavLst>
                                        <p:tav tm="0">
                                          <p:val>
                                            <p:strVal val="ppt_h"/>
                                          </p:val>
                                        </p:tav>
                                        <p:tav tm="100000">
                                          <p:val>
                                            <p:strVal val="ppt_h"/>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0.70"/>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grpId="1" nodeType="clickEffect">
                                  <p:stCondLst>
                                    <p:cond delay="0"/>
                                  </p:stCondLst>
                                  <p:childTnLst>
                                    <p:anim calcmode="lin" valueType="num">
                                      <p:cBhvr>
                                        <p:cTn id="46" dur="1000"/>
                                        <p:tgtEl>
                                          <p:spTgt spid="7"/>
                                        </p:tgtEl>
                                        <p:attrNameLst>
                                          <p:attrName>ppt_w</p:attrName>
                                        </p:attrNameLst>
                                      </p:cBhvr>
                                      <p:tavLst>
                                        <p:tav tm="0">
                                          <p:val>
                                            <p:strVal val="ppt_w"/>
                                          </p:val>
                                        </p:tav>
                                        <p:tav tm="100000">
                                          <p:val>
                                            <p:strVal val="ppt_w*0.70"/>
                                          </p:val>
                                        </p:tav>
                                      </p:tavLst>
                                    </p:anim>
                                    <p:anim calcmode="lin" valueType="num">
                                      <p:cBhvr>
                                        <p:cTn id="47" dur="1000"/>
                                        <p:tgtEl>
                                          <p:spTgt spid="7"/>
                                        </p:tgtEl>
                                        <p:attrNameLst>
                                          <p:attrName>ppt_h</p:attrName>
                                        </p:attrNameLst>
                                      </p:cBhvr>
                                      <p:tavLst>
                                        <p:tav tm="0">
                                          <p:val>
                                            <p:strVal val="ppt_h"/>
                                          </p:val>
                                        </p:tav>
                                        <p:tav tm="100000">
                                          <p:val>
                                            <p:strVal val="ppt_h"/>
                                          </p:val>
                                        </p:tav>
                                      </p:tavLst>
                                    </p:anim>
                                    <p:animEffect transition="out" filter="fade">
                                      <p:cBhvr>
                                        <p:cTn id="48" dur="1000"/>
                                        <p:tgtEl>
                                          <p:spTgt spid="7"/>
                                        </p:tgtEl>
                                      </p:cBhvr>
                                    </p:animEffect>
                                    <p:set>
                                      <p:cBhvr>
                                        <p:cTn id="49" dur="1" fill="hold">
                                          <p:stCondLst>
                                            <p:cond delay="999"/>
                                          </p:stCondLst>
                                        </p:cTn>
                                        <p:tgtEl>
                                          <p:spTgt spid="7"/>
                                        </p:tgtEl>
                                        <p:attrNameLst>
                                          <p:attrName>style.visibility</p:attrName>
                                        </p:attrNameLst>
                                      </p:cBhvr>
                                      <p:to>
                                        <p:strVal val="hidden"/>
                                      </p:to>
                                    </p:set>
                                  </p:childTnLst>
                                </p:cTn>
                              </p:par>
                              <p:par>
                                <p:cTn id="50" presetID="55" presetClass="exit" presetSubtype="0" fill="hold" grpId="1" nodeType="withEffect">
                                  <p:stCondLst>
                                    <p:cond delay="0"/>
                                  </p:stCondLst>
                                  <p:childTnLst>
                                    <p:anim calcmode="lin" valueType="num">
                                      <p:cBhvr>
                                        <p:cTn id="51" dur="1000"/>
                                        <p:tgtEl>
                                          <p:spTgt spid="6"/>
                                        </p:tgtEl>
                                        <p:attrNameLst>
                                          <p:attrName>ppt_w</p:attrName>
                                        </p:attrNameLst>
                                      </p:cBhvr>
                                      <p:tavLst>
                                        <p:tav tm="0">
                                          <p:val>
                                            <p:strVal val="ppt_w"/>
                                          </p:val>
                                        </p:tav>
                                        <p:tav tm="100000">
                                          <p:val>
                                            <p:strVal val="ppt_w*0.70"/>
                                          </p:val>
                                        </p:tav>
                                      </p:tavLst>
                                    </p:anim>
                                    <p:anim calcmode="lin" valueType="num">
                                      <p:cBhvr>
                                        <p:cTn id="52" dur="1000"/>
                                        <p:tgtEl>
                                          <p:spTgt spid="6"/>
                                        </p:tgtEl>
                                        <p:attrNameLst>
                                          <p:attrName>ppt_h</p:attrName>
                                        </p:attrNameLst>
                                      </p:cBhvr>
                                      <p:tavLst>
                                        <p:tav tm="0">
                                          <p:val>
                                            <p:strVal val="ppt_h"/>
                                          </p:val>
                                        </p:tav>
                                        <p:tav tm="100000">
                                          <p:val>
                                            <p:strVal val="ppt_h"/>
                                          </p:val>
                                        </p:tav>
                                      </p:tavLst>
                                    </p:anim>
                                    <p:animEffect transition="out" filter="fade">
                                      <p:cBhvr>
                                        <p:cTn id="53" dur="1000"/>
                                        <p:tgtEl>
                                          <p:spTgt spid="6"/>
                                        </p:tgtEl>
                                      </p:cBhvr>
                                    </p:animEffect>
                                    <p:set>
                                      <p:cBhvr>
                                        <p:cTn id="54" dur="1" fill="hold">
                                          <p:stCondLst>
                                            <p:cond delay="999"/>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strVal val="#ppt_w*0.70"/>
                                          </p:val>
                                        </p:tav>
                                        <p:tav tm="100000">
                                          <p:val>
                                            <p:strVal val="#ppt_w"/>
                                          </p:val>
                                        </p:tav>
                                      </p:tavLst>
                                    </p:anim>
                                    <p:anim calcmode="lin" valueType="num">
                                      <p:cBhvr>
                                        <p:cTn id="60" dur="1000" fill="hold"/>
                                        <p:tgtEl>
                                          <p:spTgt spid="8"/>
                                        </p:tgtEl>
                                        <p:attrNameLst>
                                          <p:attrName>ppt_h</p:attrName>
                                        </p:attrNameLst>
                                      </p:cBhvr>
                                      <p:tavLst>
                                        <p:tav tm="0">
                                          <p:val>
                                            <p:strVal val="#ppt_h"/>
                                          </p:val>
                                        </p:tav>
                                        <p:tav tm="100000">
                                          <p:val>
                                            <p:strVal val="#ppt_h"/>
                                          </p:val>
                                        </p:tav>
                                      </p:tavLst>
                                    </p:anim>
                                    <p:animEffect transition="in" filter="fade">
                                      <p:cBhvr>
                                        <p:cTn id="61" dur="10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0.70"/>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xit" presetSubtype="0" fill="hold" grpId="1" nodeType="clickEffect">
                                  <p:stCondLst>
                                    <p:cond delay="0"/>
                                  </p:stCondLst>
                                  <p:childTnLst>
                                    <p:anim calcmode="lin" valueType="num">
                                      <p:cBhvr>
                                        <p:cTn id="72" dur="1000"/>
                                        <p:tgtEl>
                                          <p:spTgt spid="8"/>
                                        </p:tgtEl>
                                        <p:attrNameLst>
                                          <p:attrName>ppt_w</p:attrName>
                                        </p:attrNameLst>
                                      </p:cBhvr>
                                      <p:tavLst>
                                        <p:tav tm="0">
                                          <p:val>
                                            <p:strVal val="ppt_w"/>
                                          </p:val>
                                        </p:tav>
                                        <p:tav tm="100000">
                                          <p:val>
                                            <p:strVal val="ppt_w*0.70"/>
                                          </p:val>
                                        </p:tav>
                                      </p:tavLst>
                                    </p:anim>
                                    <p:anim calcmode="lin" valueType="num">
                                      <p:cBhvr>
                                        <p:cTn id="73" dur="1000"/>
                                        <p:tgtEl>
                                          <p:spTgt spid="8"/>
                                        </p:tgtEl>
                                        <p:attrNameLst>
                                          <p:attrName>ppt_h</p:attrName>
                                        </p:attrNameLst>
                                      </p:cBhvr>
                                      <p:tavLst>
                                        <p:tav tm="0">
                                          <p:val>
                                            <p:strVal val="ppt_h"/>
                                          </p:val>
                                        </p:tav>
                                        <p:tav tm="100000">
                                          <p:val>
                                            <p:strVal val="ppt_h"/>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par>
                                <p:cTn id="76" presetID="55" presetClass="exit" presetSubtype="0" fill="hold" grpId="1" nodeType="withEffect">
                                  <p:stCondLst>
                                    <p:cond delay="0"/>
                                  </p:stCondLst>
                                  <p:childTnLst>
                                    <p:anim calcmode="lin" valueType="num">
                                      <p:cBhvr>
                                        <p:cTn id="77" dur="1000"/>
                                        <p:tgtEl>
                                          <p:spTgt spid="9"/>
                                        </p:tgtEl>
                                        <p:attrNameLst>
                                          <p:attrName>ppt_w</p:attrName>
                                        </p:attrNameLst>
                                      </p:cBhvr>
                                      <p:tavLst>
                                        <p:tav tm="0">
                                          <p:val>
                                            <p:strVal val="ppt_w"/>
                                          </p:val>
                                        </p:tav>
                                        <p:tav tm="100000">
                                          <p:val>
                                            <p:strVal val="ppt_w*0.70"/>
                                          </p:val>
                                        </p:tav>
                                      </p:tavLst>
                                    </p:anim>
                                    <p:anim calcmode="lin" valueType="num">
                                      <p:cBhvr>
                                        <p:cTn id="78" dur="1000"/>
                                        <p:tgtEl>
                                          <p:spTgt spid="9"/>
                                        </p:tgtEl>
                                        <p:attrNameLst>
                                          <p:attrName>ppt_h</p:attrName>
                                        </p:attrNameLst>
                                      </p:cBhvr>
                                      <p:tavLst>
                                        <p:tav tm="0">
                                          <p:val>
                                            <p:strVal val="ppt_h"/>
                                          </p:val>
                                        </p:tav>
                                        <p:tav tm="100000">
                                          <p:val>
                                            <p:strVal val="ppt_h"/>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animBg="1"/>
      <p:bldP spid="6" grpId="1" animBg="1"/>
      <p:bldP spid="7" grpId="0"/>
      <p:bldP spid="7" grpId="1"/>
      <p:bldP spid="8" grpId="0" animBg="1"/>
      <p:bldP spid="8" grpId="1" animBg="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0364" y="1847273"/>
            <a:ext cx="8164945" cy="2862322"/>
          </a:xfrm>
          <a:prstGeom prst="rect">
            <a:avLst/>
          </a:prstGeom>
          <a:noFill/>
        </p:spPr>
        <p:txBody>
          <a:bodyPr wrap="square" rtlCol="0">
            <a:spAutoFit/>
          </a:bodyPr>
          <a:lstStyle/>
          <a:p>
            <a:r>
              <a:rPr lang="en-GB" dirty="0">
                <a:solidFill>
                  <a:srgbClr val="FF0000"/>
                </a:solidFill>
              </a:rPr>
              <a:t>We must </a:t>
            </a:r>
            <a:r>
              <a:rPr lang="en-GB" b="1" dirty="0">
                <a:solidFill>
                  <a:srgbClr val="FF0000"/>
                </a:solidFill>
              </a:rPr>
              <a:t>ALWAYS</a:t>
            </a:r>
            <a:r>
              <a:rPr lang="en-GB" dirty="0">
                <a:solidFill>
                  <a:srgbClr val="FF0000"/>
                </a:solidFill>
              </a:rPr>
              <a:t> challenge what we see on TV, hear on the radio, read in newspapers or even hear on the streets, whether it is a celebrity, a politician, a newsreader, a scientist or even your friend. A fact is not a fact with out some sort of evidence to prove it!</a:t>
            </a:r>
          </a:p>
          <a:p>
            <a:endParaRPr lang="en-GB" dirty="0">
              <a:solidFill>
                <a:srgbClr val="FF0000"/>
              </a:solidFill>
            </a:endParaRPr>
          </a:p>
          <a:p>
            <a:r>
              <a:rPr lang="en-GB" dirty="0">
                <a:solidFill>
                  <a:srgbClr val="FF0000"/>
                </a:solidFill>
              </a:rPr>
              <a:t>How science works: science is all about testing ideas, and checking conclusions.</a:t>
            </a:r>
          </a:p>
          <a:p>
            <a:endParaRPr lang="en-GB" dirty="0"/>
          </a:p>
          <a:p>
            <a:endParaRPr lang="en-GB" dirty="0"/>
          </a:p>
          <a:p>
            <a:r>
              <a:rPr lang="en-GB" dirty="0"/>
              <a:t>You should now understand climate change scepticism and why some people are saying that we don’t need to worry about climate change. </a:t>
            </a:r>
          </a:p>
        </p:txBody>
      </p:sp>
    </p:spTree>
    <p:extLst>
      <p:ext uri="{BB962C8B-B14F-4D97-AF65-F5344CB8AC3E}">
        <p14:creationId xmlns:p14="http://schemas.microsoft.com/office/powerpoint/2010/main" val="21742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it’s YOUR turn!</a:t>
            </a:r>
          </a:p>
        </p:txBody>
      </p:sp>
      <p:sp>
        <p:nvSpPr>
          <p:cNvPr id="3" name="TextBox 2"/>
          <p:cNvSpPr txBox="1"/>
          <p:nvPr/>
        </p:nvSpPr>
        <p:spPr>
          <a:xfrm>
            <a:off x="323272" y="2207889"/>
            <a:ext cx="8363528" cy="1200329"/>
          </a:xfrm>
          <a:prstGeom prst="rect">
            <a:avLst/>
          </a:prstGeom>
          <a:noFill/>
        </p:spPr>
        <p:txBody>
          <a:bodyPr wrap="square" rtlCol="0">
            <a:spAutoFit/>
          </a:bodyPr>
          <a:lstStyle/>
          <a:p>
            <a:r>
              <a:rPr lang="en-GB" sz="2400" dirty="0">
                <a:solidFill>
                  <a:schemeClr val="tx2"/>
                </a:solidFill>
              </a:rPr>
              <a:t> You are going to test your</a:t>
            </a:r>
          </a:p>
          <a:p>
            <a:r>
              <a:rPr lang="en-GB" sz="2400" dirty="0">
                <a:solidFill>
                  <a:schemeClr val="tx2"/>
                </a:solidFill>
              </a:rPr>
              <a:t> new-found knowledge on climate change and climate change sceptics by participating in an organised </a:t>
            </a:r>
            <a:r>
              <a:rPr lang="en-GB" sz="2400" b="1" dirty="0">
                <a:solidFill>
                  <a:srgbClr val="FF0000"/>
                </a:solidFill>
              </a:rPr>
              <a:t>debate!</a:t>
            </a:r>
          </a:p>
        </p:txBody>
      </p:sp>
      <p:pic>
        <p:nvPicPr>
          <p:cNvPr id="4" name="Picture 3" descr="http://school.phillipmartin.info/school_debate.gif"/>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9973" y="5002699"/>
            <a:ext cx="3434889" cy="1748040"/>
          </a:xfrm>
          <a:prstGeom prst="rect">
            <a:avLst/>
          </a:prstGeom>
          <a:noFill/>
          <a:ln>
            <a:noFill/>
          </a:ln>
        </p:spPr>
      </p:pic>
      <p:sp>
        <p:nvSpPr>
          <p:cNvPr id="6" name="TextBox 5"/>
          <p:cNvSpPr txBox="1"/>
          <p:nvPr/>
        </p:nvSpPr>
        <p:spPr>
          <a:xfrm>
            <a:off x="457200" y="4022184"/>
            <a:ext cx="8229600" cy="1569660"/>
          </a:xfrm>
          <a:prstGeom prst="rect">
            <a:avLst/>
          </a:prstGeom>
          <a:noFill/>
        </p:spPr>
        <p:txBody>
          <a:bodyPr wrap="square" rtlCol="0">
            <a:spAutoFit/>
          </a:bodyPr>
          <a:lstStyle/>
          <a:p>
            <a:r>
              <a:rPr lang="en-US" sz="2400" dirty="0">
                <a:solidFill>
                  <a:schemeClr val="tx2"/>
                </a:solidFill>
              </a:rPr>
              <a:t>This means that you are going to argue your point of view on climate change to another team who disagrees with you.</a:t>
            </a:r>
          </a:p>
          <a:p>
            <a:endParaRPr lang="en-US" sz="2400" dirty="0">
              <a:solidFill>
                <a:schemeClr val="tx2"/>
              </a:solidFill>
            </a:endParaRPr>
          </a:p>
          <a:p>
            <a:r>
              <a:rPr lang="en-US" sz="2400" dirty="0">
                <a:solidFill>
                  <a:schemeClr val="tx2"/>
                </a:solidFill>
              </a:rPr>
              <a:t>You must only use </a:t>
            </a:r>
            <a:r>
              <a:rPr lang="en-US" sz="2400" b="1" dirty="0">
                <a:solidFill>
                  <a:srgbClr val="FF0000"/>
                </a:solidFill>
              </a:rPr>
              <a:t>FACTS</a:t>
            </a:r>
            <a:r>
              <a:rPr lang="en-US" sz="2400" dirty="0">
                <a:solidFill>
                  <a:schemeClr val="tx2"/>
                </a:solidFill>
              </a:rPr>
              <a:t> to back you up.</a:t>
            </a:r>
          </a:p>
        </p:txBody>
      </p:sp>
    </p:spTree>
    <p:extLst>
      <p:ext uri="{BB962C8B-B14F-4D97-AF65-F5344CB8AC3E}">
        <p14:creationId xmlns:p14="http://schemas.microsoft.com/office/powerpoint/2010/main" val="4243466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Great Debate!</a:t>
            </a:r>
          </a:p>
        </p:txBody>
      </p:sp>
      <p:sp>
        <p:nvSpPr>
          <p:cNvPr id="3" name="TextBox 2"/>
          <p:cNvSpPr txBox="1"/>
          <p:nvPr/>
        </p:nvSpPr>
        <p:spPr>
          <a:xfrm>
            <a:off x="162733" y="2799818"/>
            <a:ext cx="3648364" cy="1200329"/>
          </a:xfrm>
          <a:prstGeom prst="rect">
            <a:avLst/>
          </a:prstGeom>
          <a:noFill/>
        </p:spPr>
        <p:txBody>
          <a:bodyPr wrap="square" rtlCol="0">
            <a:spAutoFit/>
          </a:bodyPr>
          <a:lstStyle/>
          <a:p>
            <a:r>
              <a:rPr lang="en-GB" b="1" dirty="0">
                <a:solidFill>
                  <a:srgbClr val="FF0000"/>
                </a:solidFill>
              </a:rPr>
              <a:t>Team 1</a:t>
            </a:r>
          </a:p>
          <a:p>
            <a:r>
              <a:rPr lang="en-GB" dirty="0">
                <a:solidFill>
                  <a:schemeClr val="tx2"/>
                </a:solidFill>
              </a:rPr>
              <a:t>You are going to argue that climate change is real, caused by humans and worth worrying about now. </a:t>
            </a:r>
          </a:p>
        </p:txBody>
      </p:sp>
      <p:sp>
        <p:nvSpPr>
          <p:cNvPr id="4" name="TextBox 3"/>
          <p:cNvSpPr txBox="1"/>
          <p:nvPr/>
        </p:nvSpPr>
        <p:spPr>
          <a:xfrm>
            <a:off x="4429228" y="2799818"/>
            <a:ext cx="3648364" cy="1200329"/>
          </a:xfrm>
          <a:prstGeom prst="rect">
            <a:avLst/>
          </a:prstGeom>
          <a:noFill/>
        </p:spPr>
        <p:txBody>
          <a:bodyPr wrap="square" rtlCol="0">
            <a:spAutoFit/>
          </a:bodyPr>
          <a:lstStyle/>
          <a:p>
            <a:r>
              <a:rPr lang="en-GB" b="1" dirty="0">
                <a:solidFill>
                  <a:srgbClr val="FF0000"/>
                </a:solidFill>
              </a:rPr>
              <a:t>Team 2</a:t>
            </a:r>
          </a:p>
          <a:p>
            <a:r>
              <a:rPr lang="en-GB" dirty="0">
                <a:solidFill>
                  <a:schemeClr val="tx2"/>
                </a:solidFill>
              </a:rPr>
              <a:t>You are going to argue that we haven’t got to worry about climate change.</a:t>
            </a:r>
          </a:p>
        </p:txBody>
      </p:sp>
      <p:sp>
        <p:nvSpPr>
          <p:cNvPr id="5" name="TextBox 4"/>
          <p:cNvSpPr txBox="1"/>
          <p:nvPr/>
        </p:nvSpPr>
        <p:spPr>
          <a:xfrm>
            <a:off x="293254" y="1322490"/>
            <a:ext cx="8028709" cy="1477328"/>
          </a:xfrm>
          <a:prstGeom prst="rect">
            <a:avLst/>
          </a:prstGeom>
          <a:noFill/>
        </p:spPr>
        <p:txBody>
          <a:bodyPr wrap="square" rtlCol="0">
            <a:spAutoFit/>
          </a:bodyPr>
          <a:lstStyle/>
          <a:p>
            <a:r>
              <a:rPr lang="en-GB" dirty="0">
                <a:solidFill>
                  <a:schemeClr val="tx2"/>
                </a:solidFill>
              </a:rPr>
              <a:t>Your teacher will split you into 2 teams.</a:t>
            </a:r>
          </a:p>
          <a:p>
            <a:r>
              <a:rPr lang="en-GB" dirty="0">
                <a:solidFill>
                  <a:schemeClr val="tx2"/>
                </a:solidFill>
              </a:rPr>
              <a:t> One team will be the </a:t>
            </a:r>
            <a:r>
              <a:rPr lang="en-GB" dirty="0">
                <a:solidFill>
                  <a:schemeClr val="accent1"/>
                </a:solidFill>
              </a:rPr>
              <a:t>‘</a:t>
            </a:r>
            <a:r>
              <a:rPr lang="en-GB" dirty="0">
                <a:solidFill>
                  <a:schemeClr val="accent3">
                    <a:lumMod val="50000"/>
                  </a:schemeClr>
                </a:solidFill>
              </a:rPr>
              <a:t>climate scientists</a:t>
            </a:r>
            <a:r>
              <a:rPr lang="en-GB" dirty="0">
                <a:solidFill>
                  <a:schemeClr val="tx2"/>
                </a:solidFill>
              </a:rPr>
              <a:t>’ and the others will be the </a:t>
            </a:r>
          </a:p>
          <a:p>
            <a:r>
              <a:rPr lang="en-GB" dirty="0">
                <a:solidFill>
                  <a:schemeClr val="accent1"/>
                </a:solidFill>
              </a:rPr>
              <a:t>‘</a:t>
            </a:r>
            <a:r>
              <a:rPr lang="en-GB" dirty="0">
                <a:solidFill>
                  <a:schemeClr val="accent6">
                    <a:lumMod val="50000"/>
                  </a:schemeClr>
                </a:solidFill>
              </a:rPr>
              <a:t>climate sceptics</a:t>
            </a:r>
            <a:r>
              <a:rPr lang="en-GB" dirty="0">
                <a:solidFill>
                  <a:schemeClr val="tx2"/>
                </a:solidFill>
              </a:rPr>
              <a:t>’. </a:t>
            </a:r>
          </a:p>
          <a:p>
            <a:r>
              <a:rPr lang="en-GB" dirty="0">
                <a:solidFill>
                  <a:schemeClr val="tx2"/>
                </a:solidFill>
              </a:rPr>
              <a:t>The aim is to convince your audience and maybe even the other teams that your ideas are the right ones.</a:t>
            </a:r>
          </a:p>
        </p:txBody>
      </p:sp>
      <p:sp>
        <p:nvSpPr>
          <p:cNvPr id="7" name="TextBox 6"/>
          <p:cNvSpPr txBox="1"/>
          <p:nvPr/>
        </p:nvSpPr>
        <p:spPr>
          <a:xfrm>
            <a:off x="1362635" y="4277146"/>
            <a:ext cx="6167718" cy="2031325"/>
          </a:xfrm>
          <a:prstGeom prst="rect">
            <a:avLst/>
          </a:prstGeom>
          <a:noFill/>
        </p:spPr>
        <p:txBody>
          <a:bodyPr wrap="square" rtlCol="0">
            <a:spAutoFit/>
          </a:bodyPr>
          <a:lstStyle/>
          <a:p>
            <a:r>
              <a:rPr lang="en-GB" b="1" dirty="0">
                <a:solidFill>
                  <a:srgbClr val="FF0000"/>
                </a:solidFill>
              </a:rPr>
              <a:t>Each team should consider three points:</a:t>
            </a:r>
          </a:p>
          <a:p>
            <a:pPr marL="285750" indent="-285750">
              <a:buFontTx/>
              <a:buChar char="-"/>
            </a:pPr>
            <a:r>
              <a:rPr lang="en-GB" b="1" dirty="0">
                <a:solidFill>
                  <a:schemeClr val="bg1">
                    <a:lumMod val="50000"/>
                  </a:schemeClr>
                </a:solidFill>
              </a:rPr>
              <a:t>Is current climate change natural or caused by human activities?</a:t>
            </a:r>
          </a:p>
          <a:p>
            <a:pPr marL="285750" indent="-285750">
              <a:buFontTx/>
              <a:buChar char="-"/>
            </a:pPr>
            <a:r>
              <a:rPr lang="en-GB" b="1" dirty="0">
                <a:solidFill>
                  <a:schemeClr val="bg1">
                    <a:lumMod val="50000"/>
                  </a:schemeClr>
                </a:solidFill>
              </a:rPr>
              <a:t>Do we know enough about what is going to happen in the future?</a:t>
            </a:r>
          </a:p>
          <a:p>
            <a:pPr marL="285750" indent="-285750">
              <a:buFontTx/>
              <a:buChar char="-"/>
            </a:pPr>
            <a:r>
              <a:rPr lang="en-GB" b="1" dirty="0">
                <a:solidFill>
                  <a:schemeClr val="bg1">
                    <a:lumMod val="50000"/>
                  </a:schemeClr>
                </a:solidFill>
              </a:rPr>
              <a:t>Will people adapt or even benefit from climate change?</a:t>
            </a:r>
            <a:endParaRPr lang="en-GB" dirty="0">
              <a:solidFill>
                <a:schemeClr val="bg1">
                  <a:lumMod val="50000"/>
                </a:schemeClr>
              </a:solidFill>
            </a:endParaRPr>
          </a:p>
          <a:p>
            <a:endParaRPr lang="en-GB" dirty="0">
              <a:solidFill>
                <a:schemeClr val="tx2"/>
              </a:solidFill>
            </a:endParaRPr>
          </a:p>
        </p:txBody>
      </p:sp>
    </p:spTree>
    <p:extLst>
      <p:ext uri="{BB962C8B-B14F-4D97-AF65-F5344CB8AC3E}">
        <p14:creationId xmlns:p14="http://schemas.microsoft.com/office/powerpoint/2010/main" val="808430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need to do.</a:t>
            </a:r>
          </a:p>
        </p:txBody>
      </p:sp>
      <p:sp>
        <p:nvSpPr>
          <p:cNvPr id="3" name="TextBox 2"/>
          <p:cNvSpPr txBox="1"/>
          <p:nvPr/>
        </p:nvSpPr>
        <p:spPr>
          <a:xfrm>
            <a:off x="729673" y="2521526"/>
            <a:ext cx="7786254" cy="4108817"/>
          </a:xfrm>
          <a:prstGeom prst="rect">
            <a:avLst/>
          </a:prstGeom>
          <a:noFill/>
        </p:spPr>
        <p:txBody>
          <a:bodyPr wrap="square" rtlCol="0">
            <a:spAutoFit/>
          </a:bodyPr>
          <a:lstStyle/>
          <a:p>
            <a:pPr marL="285750" indent="-285750">
              <a:lnSpc>
                <a:spcPct val="150000"/>
              </a:lnSpc>
              <a:buFont typeface="Arial" pitchFamily="34" charset="0"/>
              <a:buChar char="•"/>
            </a:pPr>
            <a:r>
              <a:rPr lang="en-GB" dirty="0">
                <a:solidFill>
                  <a:schemeClr val="tx2"/>
                </a:solidFill>
              </a:rPr>
              <a:t>Once you’re in a team, you will be given a ‘debate card’. </a:t>
            </a:r>
          </a:p>
          <a:p>
            <a:pPr marL="285750" indent="-285750">
              <a:lnSpc>
                <a:spcPct val="150000"/>
              </a:lnSpc>
              <a:buFont typeface="Arial" pitchFamily="34" charset="0"/>
              <a:buChar char="•"/>
            </a:pPr>
            <a:r>
              <a:rPr lang="en-GB" dirty="0">
                <a:solidFill>
                  <a:schemeClr val="tx2"/>
                </a:solidFill>
              </a:rPr>
              <a:t>The debate card will tell you which side of the argument you sit on.</a:t>
            </a:r>
          </a:p>
          <a:p>
            <a:pPr marL="285750" indent="-285750">
              <a:lnSpc>
                <a:spcPct val="150000"/>
              </a:lnSpc>
              <a:buFont typeface="Arial" pitchFamily="34" charset="0"/>
              <a:buChar char="•"/>
            </a:pPr>
            <a:r>
              <a:rPr lang="en-GB" dirty="0">
                <a:solidFill>
                  <a:schemeClr val="tx2"/>
                </a:solidFill>
              </a:rPr>
              <a:t>It will give you some ideas to use and some suggestions of points you should look at.</a:t>
            </a:r>
          </a:p>
          <a:p>
            <a:pPr marL="285750" indent="-285750">
              <a:lnSpc>
                <a:spcPct val="150000"/>
              </a:lnSpc>
              <a:buFont typeface="Arial" pitchFamily="34" charset="0"/>
              <a:buChar char="•"/>
            </a:pPr>
            <a:r>
              <a:rPr lang="en-GB" dirty="0">
                <a:solidFill>
                  <a:schemeClr val="tx2"/>
                </a:solidFill>
              </a:rPr>
              <a:t>As a team, you must take what you already know and do some further ‘investigating’ into your side of the argument.</a:t>
            </a:r>
          </a:p>
          <a:p>
            <a:pPr marL="285750" indent="-285750">
              <a:lnSpc>
                <a:spcPct val="150000"/>
              </a:lnSpc>
              <a:buFont typeface="Arial" pitchFamily="34" charset="0"/>
              <a:buChar char="•"/>
            </a:pPr>
            <a:r>
              <a:rPr lang="en-GB" dirty="0">
                <a:solidFill>
                  <a:schemeClr val="tx2"/>
                </a:solidFill>
              </a:rPr>
              <a:t>Make plenty of notes and jot down all of your ideas.</a:t>
            </a:r>
          </a:p>
          <a:p>
            <a:pPr marL="285750" indent="-285750">
              <a:lnSpc>
                <a:spcPct val="150000"/>
              </a:lnSpc>
              <a:buFont typeface="Arial" pitchFamily="34" charset="0"/>
              <a:buChar char="•"/>
            </a:pPr>
            <a:r>
              <a:rPr lang="en-GB" dirty="0">
                <a:solidFill>
                  <a:schemeClr val="tx2"/>
                </a:solidFill>
              </a:rPr>
              <a:t>Finally, organise this in a way that you can present to everyone (a flipchart or power-point works well!).</a:t>
            </a:r>
          </a:p>
          <a:p>
            <a:pPr marL="285750" indent="-285750">
              <a:buFont typeface="Arial" pitchFamily="34" charset="0"/>
              <a:buChar char="•"/>
            </a:pPr>
            <a:endParaRPr lang="en-GB" dirty="0"/>
          </a:p>
        </p:txBody>
      </p:sp>
    </p:spTree>
    <p:extLst>
      <p:ext uri="{BB962C8B-B14F-4D97-AF65-F5344CB8AC3E}">
        <p14:creationId xmlns:p14="http://schemas.microsoft.com/office/powerpoint/2010/main" val="487620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315" y="2327345"/>
            <a:ext cx="4483619" cy="1431622"/>
          </a:xfrm>
        </p:spPr>
        <p:txBody>
          <a:bodyPr/>
          <a:lstStyle/>
          <a:p>
            <a:pPr marL="0" indent="0">
              <a:buNone/>
            </a:pPr>
            <a:r>
              <a:rPr lang="en-US" dirty="0"/>
              <a:t>There are many </a:t>
            </a:r>
            <a:r>
              <a:rPr lang="en-US" b="1" dirty="0" err="1">
                <a:solidFill>
                  <a:srgbClr val="80B606"/>
                </a:solidFill>
              </a:rPr>
              <a:t>Sceptics</a:t>
            </a:r>
            <a:r>
              <a:rPr lang="en-US" dirty="0"/>
              <a:t>, and there are certainly many things to be sceptical of…</a:t>
            </a:r>
          </a:p>
          <a:p>
            <a:pPr marL="0" indent="0">
              <a:buNone/>
            </a:pPr>
            <a:endParaRPr lang="en-US" dirty="0"/>
          </a:p>
        </p:txBody>
      </p:sp>
      <p:sp>
        <p:nvSpPr>
          <p:cNvPr id="2" name="Title 1"/>
          <p:cNvSpPr>
            <a:spLocks noGrp="1"/>
          </p:cNvSpPr>
          <p:nvPr>
            <p:ph type="title"/>
          </p:nvPr>
        </p:nvSpPr>
        <p:spPr/>
        <p:txBody>
          <a:bodyPr>
            <a:normAutofit/>
          </a:bodyPr>
          <a:lstStyle/>
          <a:p>
            <a:r>
              <a:rPr lang="en-US" dirty="0"/>
              <a:t>Climate Change Scepticism</a:t>
            </a:r>
          </a:p>
        </p:txBody>
      </p:sp>
      <p:sp>
        <p:nvSpPr>
          <p:cNvPr id="5" name="TextBox 4"/>
          <p:cNvSpPr txBox="1"/>
          <p:nvPr/>
        </p:nvSpPr>
        <p:spPr>
          <a:xfrm>
            <a:off x="4584583" y="4308815"/>
            <a:ext cx="4259328" cy="2677656"/>
          </a:xfrm>
          <a:prstGeom prst="rect">
            <a:avLst/>
          </a:prstGeom>
          <a:noFill/>
        </p:spPr>
        <p:txBody>
          <a:bodyPr wrap="square" rtlCol="0">
            <a:spAutoFit/>
          </a:bodyPr>
          <a:lstStyle/>
          <a:p>
            <a:r>
              <a:rPr lang="en-US" sz="2400" dirty="0">
                <a:solidFill>
                  <a:schemeClr val="tx2"/>
                </a:solidFill>
                <a:latin typeface="Candara"/>
                <a:cs typeface="Candara"/>
              </a:rPr>
              <a:t>…but </a:t>
            </a:r>
            <a:r>
              <a:rPr lang="en-US" sz="2400" b="1" dirty="0">
                <a:solidFill>
                  <a:schemeClr val="tx2"/>
                </a:solidFill>
                <a:latin typeface="Candara"/>
                <a:cs typeface="Candara"/>
              </a:rPr>
              <a:t>is </a:t>
            </a:r>
            <a:r>
              <a:rPr lang="en-US" sz="2400" b="1" dirty="0">
                <a:solidFill>
                  <a:schemeClr val="accent1"/>
                </a:solidFill>
                <a:latin typeface="Candara"/>
                <a:cs typeface="Candara"/>
              </a:rPr>
              <a:t>climate change</a:t>
            </a:r>
            <a:r>
              <a:rPr lang="en-US" sz="2400" dirty="0">
                <a:solidFill>
                  <a:schemeClr val="tx2"/>
                </a:solidFill>
                <a:latin typeface="Candara"/>
                <a:cs typeface="Candara"/>
              </a:rPr>
              <a:t> one of them? Open a newspaper or simply switch on your T.V. and there is likely to be someone who is arguing that climate change is not worth worrying about.</a:t>
            </a:r>
          </a:p>
        </p:txBody>
      </p:sp>
      <p:sp>
        <p:nvSpPr>
          <p:cNvPr id="6" name="Rectangle 5"/>
          <p:cNvSpPr/>
          <p:nvPr/>
        </p:nvSpPr>
        <p:spPr>
          <a:xfrm rot="617287">
            <a:off x="5144378" y="1698927"/>
            <a:ext cx="3650808" cy="22787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utoShape 2" descr="data:image/jpeg;base64,/9j/4AAQSkZJRgABAQAAAQABAAD/2wCEAAkGBhMSERQUExQVFRUVGBwaFxgYGBgYHBgYGBcVFxcXGBgYHSYeGBojGRUUHy8gJCcpLCwsFR8xNTAqNSYsLCkBCQoKDgwOGg8PGikkHB8sKSwsLCwsLCwsLCwpLCwpKSwsLCksKSwpLCwsKSwsLCwpLCkpLCwsKSksKSwsLCwsKf/AABEIAMEBBQMBIgACEQEDEQH/xAAcAAABBQEBAQAAAAAAAAAAAAAFAAIDBAYBBwj/xABJEAACAAMFBAcDCQYFAwQDAAABAgADEQQFEiExBkFRcRMiYYGRobEHMsEUI0JSYnKCstEzY3OSovAVJDTC8UPD4VOz0uIIFjX/xAAZAQADAQEBAAAAAAAAAAAAAAAAAQIDBAX/xAAqEQACAgEEAgEDAwUAAAAAAAAAAQIRIQMSMUETUQQiMqFhgbEjM3GR4f/aAAwDAQACEQMRAD8A9srHiO1s/pL7n/u0VR3S1r5uY9ujwSVN6W8rbN1rOYDkHKjySKeE2ZR5RaF6SsWAOtVJDCtDXviyHHEf3yjEPZxMeY5Fau27iTSJZdV91ivImMGkd0NKUlZqrTd0qZ78tT20FfFc4qybl6I4rPPnyG+w5A/lyr31gfdtsnl1DMpUkajOnZTWD7KYN7XDIlCvuRZsu117SNJ0m0qN01cLU+8tPHODFk9sjJQWuxTZfFpRDrzoaepjPBuyOib3eUNantEbPR6JdftOu6fQC0KjH6M0GWfFsvONNJnqwqrBgd6kEeIjw+0WCVM9+WjdpAr4ihirKuJJZxSJk6ztxlzCo8Dr3mK3xFsZ78DHY8Xsu0l6yKYLVLnjcs+X/wBxKHvJMHLF7VbUuVosDNxazTBM/oOfnFc8CpnpkeV+2ZuvIH2W/MI0Fl9rd3McMyY8h/qz5Tyz6EecZL2p3rJtDyGkzZc1cDZo6tQ4hrQ5RcFkiXBhG3QxjDpkMO6OgzYqxYlmK6nSLEls4BHovsrf59u1D6iPU48m9lrf5n8LegMesxzz5NkKFChRAxQoUKABQoUKABQoUKABQoUKABQoUKABQoUKACCbMCqWOignwFY+edlCXDvvmTK+OfqY9x2utPR2C1P9WTM8ShA8yI8U2VlUkoNKkmvp6CHP7SNPkG2G8TLDIACFc88iQD4ROLRKNKoRTvqc8st0dOzQFSrOprvow8v7ziKbdE4VoUfvw+RjF10d0JRrLLliVemSh1Jy7q6gweIjN3R0izVEyWyknWlRpxEaOkZ1QajuqdnIRApCwx0wGXZGVhFTxh0dhjI6mOg14+v/AJh4EZzaa9ZgdZMskVoWIyJLGgWu4RUY7mS8GjmszIUclkP0WJK/ytUA9oga+zNmbPCUP2SR+sUU2StKAOk7EwpiWr6bxU5eMX7+tps8vGoBOIChrShB4aGLprhifFtFWdsj/wCnO7nFfNf0ilO2ctK6Krj7LD0NDBy7LWZslJlAMVctdCRkSBwiyk8gEndqa0HnlFrUmuSXCLMZOV0PXRl+8pA8dIfYrQKZ0r8f7pGzkXgrVwuDTWhBpzoYhnWGRM96Uh5Ch8RQxa1vaJ8XoLezL/VqRmCrA0+6aekeuho8B/8A15EYNJmTpLDejkU+PnBWy7QXpJ9y2LOHCcgNfxDP+qFKUZPDHtaPaoUeW2b2rWyX+3sQmDe0hz+Vq+sGLD7YrA+UwzbOf3ss0/mTEPGkKmI3UKBl3bSWW0D5m0SpnYrqT4VrBIGEB2FHKx2ABQoUKABQoUKABQoUKABQoUKADGe1W1YLqtH28CD8Uxa+VY80uRKSpY+xXx/5ja+2604bBLTfMnL/AEq7etIyNhSigcFUekLU+0WkTGXDSp5xKIUc5uQU7PCOiYYmIjhEMKGidHelEcaWIb0XCsICQOOMdiEyjz5xzCeHhDGTCMptPLMu0y5tKg4T3o1SPACNOkyuhqPH0iK12dJqGXMAZT20IOoI4GLhhktWgHtVZipW1ypxpOIphJFKKM6g9m+FfMxmu+SzHExZak7/AHoYdic8ptFrvQk+RpXPWLl93eWsqSpIL4GXhWgBzod9TGlrBG1lrZsf5SX+L8xgVthayMMsEgGrN20oAOWsRWK/5tllrLmWc4VrmcSnM11oVOsP2klGdJl2hQaU6w1wq9CDUagGo74dfVYN2iC3XH8nkSZ8t2DnDi3ULCop2bjXWDMy3mZZDPUAOFNaDRlYA0HA698Ub0vpJlglqGBc4VZd4wakjgcs+2G3XLP+HzeDYyOQwCviDB1kP8Cs20k8LiZA6KQCwBFOw7qwdsVvExQyZg5Z5EEag9sZe70tDSJwlZy8ukQUqdSCN+g3QW2UdejIBq2OrA7qrQEcfdhyihxdsMvblBCswVjmASM+VYe+FsmAPMfrGP2k+ctL0FRLWh30CirHxJjT3PP6WVKYmrUwn7y9U+gPfEbKyNSsitGz1nc16NQeK9U/0/pE9llWiR/p7baJdPol8a/ytlAjZu8JkyZMlzGLBVJGlRRguo1yg7hNdYbcl2FKQQs23V6yveNntI+0plse9SB5GC9l9sBX/U2GenFpZWYPA4TTxjNBjwhCZBv9oTgjf2H2q3bNy+UCWeE1Wl+bCnnGlsd5ypwrKmS5g4o6t+UmPGJslH95VbmB6mKLbNSK1VTLPFGZT5GHuiLYz36sKseG2efbpP7C3zwPqzKTRy61aQWs3tAvWX76WaeO+W1PEDygx0JxaPXYUeb2b2xYf9RYp8vtllZo/wBpg3dntSu+eyqJ+B2IAWYrISSaAVIw1J7YdMRrYUcEKEB5R7brSC1ilUqSzvWug6i6b61gLJGvP0iz7V52O9bNL3S5QJ5s7N6KIqr7mXGFq8IelwS0jkNDx2sYGp0wiI50kIMIBneyFCJrChAdhUhBo5M0hgYywjorwzJC9KQeFGqdItXRfLtOndI1VKu6A7itStO6KG0gw2p+0A+Iim0soqsRQMCV7QCQfPKOpK1ZgmaLZ6+JtoLK2EBQDVRQ1J01pSCd4XishVMwkhjQUUE8a8oGbISaSnb6zgdyj9TFTaYtPtCSUzKigH2j1j5RDim6KbpGjs14dJLDpmp4VGmoodIlQ7ta7iAajTTeIA7GWisuZLP0WDDkRQ+YHjFPbQ/OSafUP5jC25opulYXmbLWfFXCR9kMQPAiLlrkVlNLUYQUKjgK8ozdom2qwOgmN0sthiAJLBl30JzVhGit9tEuSZyDEOqQKkVDEeecNp+wTQCs1ktlnV1l0IcUahB4jfmDQmL2zl2tIxPMGHIZa5CpJNIv3TeAtKFwKFThZTQkaUNeBrDvlkozDLxqXBphqak00A0JpBuYJLkzFzrPmtNeSFJYMHxUzWZWoFcq5QT2MtBDTJRyKsGpwIOFx3ELBuSAtcAw116oFaaHLXWKkm6UWeZy1xEtiFcji1yOkPdaDb6BOz2Vumr/ABfJsXwMagxnbTcM4TnnSZoVmYkVqpGKtRUVB1i9cz2rEy2ihFBhYYTU7xUa+EKWVYLHIUEdrHAN8KMzTIsMQWyqriG7dFgRFaz1D2ZwEtAizbUSz71Qe0Rfk3tLbRh4xWvmxyhLL9GmTLXKnVLAHMU3GsDLVd0gFiomquFnUhgxMtWCBiDoCTx0FY2UYszto0y2gbjAzaQjoS4piQqwO/Jh+vlAt7omIEKzgMZogbIsaVyKllI0z0zix8knCVNSdqVOHMGtFruh7dr5DdZ9EWW0B0VxoyhhyYVHrHYB7BW3pbtsj1qehQHmgwHzUx2JeGSeUbZT+kvyf+7VV/llj4uYnT3RAmdP6W87dM/euPB8A8kguN3KJ1uaK0vtOFRHMAh0dpGJoR4I5h7IlMcMBRFXshY+2JYbOyUngCfAGGSxoc9kdaZloYymzV6z5s5ZbuXQhiQQCcgSKGlYIXztQkhzLRMZX3iWoAeAyqYpwfAlJclfaS5Zk6YHl4fdAIJoaiO7U3cehkYAW6IYDhzyoGrl9qsOsO2ct2COjKSQAQcQqdK6EQfMnsHdF21yJJMH3InR2WWWFNWauVK1OfcIzV2CfOnvNkGkxTjrUCgOgFcjlGyaVXjyOY84jkWZZdSgRcWtFpWmmkCl2DjZmNnnaXbDLcYWYFWFR73vDTtESbaCkyVX6h/MYL2m4Q04T+sHDA9UggkZaHTKK+0VyPaCjKwUqtKMDvPERW5N2Jp1QFtr2m0zkkzT84vVUNRQuQO7soa740d9WfBYXQZ4FljnRlziltPdUyY0ubJGJ1AVgNQV91gN9KUi3fFpMywzGZSrMqlgciDjGLzr4wN3VAkAdn73+Tu7ZlWQin2gCZZ/my74juE1tcliakzBXm1f/PjHGseKxpOUVKzWltTeGClP6svxRbaxCz22zpvBlFvvN73dXKNME0yztiSrySCQcLDIkaMOHOL9stbpYUmoRjCyqkgGtcjWvGKO2g/Zc5nqsWLRndfKXL/pmARCWEV7O2baM/JOmKAukwI6glRRqlWGtMvMGClhndNLSYABiFaGlRQkGpHIxg0msqOo92ZStd+BsQI5EEfiMaBrUVupKH3nZD93pGJ8h5w3FCTYYN6yMWHpkr9746ecWxM7R/zpplGauu4rKbPLe0OUabiwnFhACkigyoTlXPjGisUkLKRFcOEULiFCDTTTspGco1wWm+yTpY5OcFTDigjgSILBXSsajVSM1NCPOHtPJbFSjYQoZDQhQagUzWndF9pA3gHyhjSF4H1iNrXDL3p4aBQsaYQA8wFcOCtCBR8ZyFDmeFNIK2i0I9MJBqc9RkwI38xEbWMHePT9YjayFesB25DtB3GKuVq2JqFYWT0P2OWstdoQ5mTNmJ/VjHk8cgZ7HLYENvlNkFnK4B/eKw/7cKOh8nJwed7NNi6Zzq71P4iWPrGlMANlpXzI7XPlQQaLnEa5DnGWpmRpH7SSOmG0jmLlGdFDo6DDcWkIPCHyPrENtaktz9hj/SYkAEVr1akib9ww1yD4MnsUP8yOxG9KQ+/pLWa1ifhDIzYlxCqk71bt1jmxB/zDfwz6gQdmbTWfHNkWheqGpUjEp5/VMbt08GaWEPs9ts1uAOAJMUhqUAYFTWqke8sFCYwFoeWlrQ2VmKYlpWuppiA3kZkRv2HCIn7Li7FFe3MVlzCMiEYg8CBrE0V70PzE3+G3pEocngydj2mtVCQqzAoq3U0GlSVpQdsaG5r6W0oxHUdc2XUUOjLxHPSMvcF52iSJrSExAphmdXFRSdctIvbESRinNiGIJQLvIJBLeQEbySozTNHaLQEQu5UKozNO74w2x26XMBMs4hocJ0ruIMCtrbXSSqD6bZ8lFfXD4RU2QmYJ0yWcsS6Hin/1ZozUcWVuzRplmLQgAAVqRhGooamm/IZ9kVLZdMuZNWcSS64SKN9U5AgiKG1E5klKyMVPS6gkfRPjpFu5naZZ5buascVSdTRiB5AQspWV3Qr+uo2hVowQqScwSDipvXTQw02RvkLyBRpgl0AB1IcMAK9kXLRa5cmUZkwkAEgAZljuAHj4GB1k2ukO2Fg0uujNhIz4ke7zildCdA1rpf5ASyMkyTNZqEUJluExc6MMXcYt3NZTPu55Y94OxX7wwsB39Yd8aGaMOuQ1rUAZ5Dsz+MNUEZjKueQFD4awObDaZi67RIm2VpM9sDycbSqkrUkE4TxYNuPGLGwrdWcO1T5EfAQQvK4ZM9sTAq51ZDTEftAihPbE92XXLs4IQN1veZtTStNMobkqEk7L8KscxwoxNDohQoUAHMPZHBKhxEIQCM3btoJlitU0oadKssn8Ib4s0KK22sj5yW3FSPBif90KOuLwjmlyFdm5VJMvvPmYdtC3zQHFx8YsXYlJaDgg9BFHaN8pY5n0Ecs3ydmgvrSKIabKRHDkBq0FfqmmYgleV6ugklQBiTE1RXsijeYpLkD92T/MxiS+hRpa/VlIPEExnweg4Rk1a9luw30WcI64ScgRXU6VB5xOL1TpDLOKoNNKjKKNnJn2pWVSACvcFAFT4Q2wLitZP2nPgDDszehG/wBrC1ntkt64GBIFSNKDviaWa5g15GsZ26jh6Y8JTeoEMs8ikia2hxIooabyT6QKREvirp+jTMtDXIHjhFac4H264ZE4lmSjH6SnCTz3GK1zpPLI1WMs11NRkOBixet4vKdQqggjOoPqIrdizGXx3u2IZYdnJEhsYV2YaYs6dwyrBQOOUC7Lf2NsJQjImoPAE6HlFiTe0tlLVIC0rUcdNIHKxPRnHouZHfFa9/2E7+G3pEizkYBgy0OQJy05gRIZO8eIzECM5RfoxWyu0qWR5jMpbEoAAIGhrnXcYWy6NMtRcCigOzU0GIGi+enZGxnWRG95Eb7yA+dI6q4VKoqKOCgLu7I134I2GP2om47TgUFsAAoM6k5kZb9BDBe+K2rPZBLxOuJRUAVARtc6Uzg/JuNVnifV8VSaGhFSDodcqxX2luprQyspAKgghqiudRnD3LgnZRza1KSOU0fleLezn+ll82/O0Vb9lvMswUKXfGpIXraKQfOB1h2hmWaWJbScgSesHU9Y14U3mBZiU8OybbGaSJK/R657+oPIV8YmvO6Zf+FyXVQHUI5amZ6Q0YE7/eXL7MdvuUbTY0nouaHERqcDCjc6FQYge/5bXYJRPzoKph4qGxBxuphAHOKV0Syaw2ozbsnq2ZlAgV3r1HWtdaVYcgIo3NeJFltMkMVKr0ksioIIK9IAeWFu4xb2bkH5FbG3MrAfgRifM07oAS0bAX3Vwk9pVjTvAbwh1yS7way4LVMmWSYzMWdC4DNQnKWrLXjn6wLsu1s7DUyg4FKlQy050qBBHYvOROX7Y/qlkfCAWzt9zLNj6NA4ZVDAg5BSaHq6ZmkKlbHfBpZF/K0jp2U4cVCAAxXOlc6ZaeMXrHaVmIJiZqa56UpqCDpoYguq3ra5L4kCBsSsoz4HFoKHrDwjO3feBs0u12dzRqEJ98nATXgUIb8MZ7bL3UayXalb3XDDsIPpEof+6wA2MsAWU0ylMbUGX0V/8k+EaAgHdESVMtZEZkdrDMEKh7IBdlW9LrE4Luwk+eH/AOMKLsp8Na7/AIQo0jLBm1ZBKyHgPKA20BrMXsX1JgtPs3SSyKnWOCylRQMacDQxk8m+nLxy3AC12vpXQAUoqoBy395qYt3nnbMPBkXwwwTVMJrhSvGlDEXyNOkEwq2IHFka5jsiWjpXyY3xVFewv/nmpkMT5DLIViLZwVtBP2WPj/zFqyWJUmM4dqkMKFd7Vjlx3e0qYSSpGGgoe0bj2Qqot6sWnXoFSzTpBxy/qr8IuzZeGxr9uZXuCxTtNhmqWJRqVOYHbWL189SRIU86dtIVYOhyT2r2/wCCW4Z83JCPm6Eg031Gjc4uX21LO/MesV7mvcMqyguarr5/GJL/AH+Yp9ofGG+DknnXWKIbqlL8lmPhGIYqGmYypkYGyHUSJi/SYoQOwVr6iCljNLC/bi9QIFpIHQGZXMOFA3UIJMSzr03cpX7JrTLHyWR2u/wEdsstpM6TQkhwhI3Uc6GO25qWaz9pmHzEOscoLaJImktXAVodKgFBnuBg7Lw4v9yWTapnymYuM4R0lAcx1VYjXtET3JbGmh8dDhpoKa1rpFSzf6maeyd+Vom2V/6n4f8AdFp5OfVhFabdcJE94XqkpsOEs1M86UB05mkS2e3o8tpgJAT3wd3A5bookA3gPvr+URVuz3bUP3LHwdaephKTsnwR2L3gMypspzRWRjwqAfA0iVrOab6ePkaxmWsg6DpKnEJmEfyYgR2giLN4I7WgBCQziXoSM2lrvilIUviK8MNyEKZKRThQZeHOBlo2XszNiwMtTUqjYQTy3d1IbbbVOk9CGY1wdcZNWjtv5RcW2k2l5VFw5lSK1phDD1it+Tnl8dpWuCVpSiUZSLhXAygUyGJSPUwBu7ZyYsi0ypmAlwjSypr15eKnLWnJjBu33ikkgEEk50FNNK59sSWO1LOWqEmmoORHPjzilMyek9u6sAfYyRMldMsxGSplkYhSvvA046wCuW9xZZ0wspIIZaA4SOsCD2+75xtVmS2yVlPYCK1HZWsOaQGHWAI4MoPrD35yQ4Mp3Vfsu0MRLDKVFTUKNeFNdIB7bSQJsthkXTPmrUHfQiNFZruSWxaWiKSKGgIqOWkQ3vcy2jBiLKUrTDQ+9TUHlDUkngTTaLF3SwtnkBdOjU/zDEfMmLRirZZQlykllicChakUJppluiyprGbKR0whHaRykIDtIUcjsUQA594uH6poBlSmpiYXu28A+UUf8flnVCO4HnFiVb5D16wB7cohwkilKL7La3uN6kRIt4SzvpzEV1sqN7rA94jhus8YWUVSL6zEbRh4w4yOUCGu9uFYYJLr9YcqwtwbQ2qEaVhVJ1z55wHW2TB9I98Sre77wDD3Dp9BBJaKcQRQ2lQKZcIbbLOs1cLVArXKm6Ky3yN6HuiZbzlnWo5iCyrld9nDYgJBlBt2py1NYpNc8wScAKsceLI7gpG/fBRZ8s6MvpD+jrpQ8qQYZpHWlH/dgW8LFN6KSuBjhDYgM6EnshTX/wA1JqKUErcdyjzg2JRHGFVoKLXyHWV7/IBacJVonY8qiYB2lwcPcaxa2YGUzmo8ATF202dZlMaq1N+hHZUbofIIQBVUBRuHrxrCSpjnrqUNvePwDV//AKK/xF/KIq3Weraf4LfnWCV4XcJpDqxRxvoaGmmmh7YZZbq6OVNUMC8xSvADfTPt1MFGy1obP1wgfYLpecrUcKA1CDXeNRTKtCYkvMMLUBLriHRhONQigfCCFx2V5SuHFKsCKGtRTsgdfExktXSBScOAjI0qoHDtEG3Ba1d2q10kx19YyJHSVxlCGrTXHlplwjl0za2lTxWn8sunoIV43l0ps8wgA1YEAmnVdePYYVll4LaU+q7juowHlSDuyl/acWs0/wCQpabtxzkm4wAlCwIJqFYsd/A+UDbjtPzk+YB1cDvTd72JRFy/rVgl4R70zL8P0v074rizGVYXJHWm4a/dJAHln3wPk54X4s94QMuuWVnySd7KeYJI9awZ2jmMqSyrFTjIqDTVT+kC5lpTHZ2ByRZYYnKhViW56wW2moZKkZjGpB7CGp6iH0aaq/qxdFdLfM6eQpaqzFlVBAPvgAmuutTDbRfzCY4WWCiEg+9WgNKk7s/hFOU7CZJZq0GDAfsK1BTvDCJ8FJ1rT7M3ybH/ALfOFbHLRgnldBGfe0tVRziwzAaUANMJFVbPWJRbpZcpiGIaggjQYq8KU9IAuK2VfszmHcyK3+0xckAG2SjumLL/AK5QUxVmT+PGsfr+AvJmKw6rBh2MD8YeIyUiydR2Bo0vD2athOfEGnnF+12mZNeQA5XGi76DESVYnvA8YLM5fGzSYfBjsCrlvPGGWYesp10J1GfaCDCijmlpuLoy7ywadkRtLhrnSGGcRvjraZyWh2CmkSLbHXRmH4jFf5SecL5T2QqYYCUvaCcv068wDFiXtXM3qjeIgIZohvSqd8JwXopN+zTptSh96V4EH1iYXzZm1DLzX9IynbUQs6axL0ojU5Ls2CzLM2kxe809YkF3qfdYHkR8DGJeZQVrBGx3La2QusiZRh1ToTnXIE10jN6UfZa1JejRPdTDgf77YiaxONx7jGZl3vNQ4ccxSMiCTkRuIMXJW1U4fTr95QYXgfTKWquw0s2av0mEPW9Jo3g8xAyVtk30llnxH6xZTamW3vSjzBB/SJelNDWpFl9L7O9B3GkTLfKb1YeBiit72VtcS81PqCYUlbMa0nqa7mNKekTtkuit0XwElvCSfpU5iJldDoynkYH/AOFq3usDyIMRzLmYf8RN0VQX6Dh/fhCGIbzAM2SYumLuJh3yycu9u8Q7FQVmyg2TKrcwMuUNazJ0gmFevxBOeVMxpFBb6mDUKfKJlvwb08DBaKuQ68bvWcVJYoQCMgDqa574isN0YHq0wOhBGEg8xkajKkTrfEo61HdX0iVbXKOjjvygwV5Jpbegbe10EuplJVCOth41OdK/VpFy/wCVSzkCpwlaak0GUWhKB0IPIiOrKYaEjvMOkN60vpvozFrnfNSDvAceEwt/ui/a5gW2TSxAV1fM8Jktqf1GndBabLJ94Kw+0AYhttmWaAHSuHQg0I7K8IVG6+QgFIb/ACswfVmSz4qy/EeMTtMpMsr/AGU/omuvoBBWTZZay2l4Thb3swSTlnXsoKcoHSbjGMEzDgB0KkGmtOEFFeaErsrz7J87aFqRg6Rh+F60/lqe6Lb2dJ1mlEFZbpiUAtTHQ1IBO/MEczEr2FzaJjgqVmB/pUPXQroe0xT/AMKmmzspQhlfEBlmGUBqcaEA90MHqKSWfX/SaxX6FBE5TiGWIAVOuTdo476woFW+1dJMLFSCQKim8KAT30rHYLYnpQeWCm/vOIm4xIwiJ9Y9A8MawjlYRjhEAIaTDCIkYnshhhFEbGH4zSGsvhHGhDLV1EtaZKnMGYopTI9YaiPWZ9vTpAOkSoJqMQyypxyjyCyuVmyyNcQpzqI1tkUIzEAHMDMA7+2MNRWbackiv7SwPlaEZEyVJI35mhPHKmcZrvrzi7fs/HaHJGS9VRwAzpyzgc+6kaRWDJs4+Y3RCRSJFl1IpBGdaKigANN9OEUIGCYw0LQ9bY29j3gGJgh7jwieRI4isLI8FVbxIoaDuqPSLUnaOYujTByc/GLCyRDGsQIGQhtMWC3K2zmjV6/eUGL0nbQnVZbeKxmrRY6HIbohlyqilQKdxiHFdo0TkuGbVNqJTe9KPcVb1pEq3nZG3sh7VI9Kxh0ag0p/ZiRbRzER4oD8kjcrLkP7s5eVR8Yf/g5OhB8/SMP8o+0DziVLUQcsuRI5aRL0V0xrUfo1r3Y40HgY4BOXe4jPyr9nLpMcdlcQ84uStq5o1Kt95aekLwy6KWquwuL0mjU15iJEvtt6LA+VtVX3pSnP6LU9QYlS/LO3vIy+B9DEvTkilqRYQF9JvUjwiUXjKO8jmPjA8WuytpMpzxD1ESrYkb3ZinvB+MQ010P6S+Jks6Mvj+sOFnzqDn2GB3+DndEfyBxx8TCtoKsMUbifL9IUB6zRliPiY7FbhUZZnHEQwjlHvVq9jt2tpLmS/uTG9DUQItPsHsx9y0T15hG+Ajr3HPSPGmUQ0rxMeoWz2BzR+ytaH78sj8pMBrX7FrySuHoJn3ZhXyYCHuJ2mHMtePiIiC1Ov/MaW1+za9E1sjt2oUf0asB7TcNql/tLNPWnGU4HjSkVYUVRZctR4xyZZSBme6sRTGA1qvPLyMOlzhlQ5QCJLNIPSy/vD4Rt7HdHSIGxkFia5VoFqIyFin1mrXj8DG4uyUDLQ1IopORp9Y5xjNmsEjAW2ZWa57TELCHziMTdphmUadGaHogPDXIRO8umkNRaGJ52hikgkyvKXOsWlSI5SRMoiyGO5UjoMcjsArGzFqRwivY7uEyYEbTTxBi5E1hFJoPj+sS0VFgm2KcWFgAy9Un61NGpxpQHjSIinrBC/B86Yohq8YmI2NSTDTJFImDQ7FuiqQ7IFs/PxjqSTUYiafCJgOEOK55cIW1C3MaZfACG4T2xPSHoSDBQbiqrncf73wmn01p5ReNDuEUbcoG7jXwr8DBTBNEkq9mGjMOTGCEraWaP+oTzAMetP7D7umory2tEvEAwwzMQ6wBGUwGBFr//AB7GfRWxhwEyUD5qw9IhtPkpYMMm1j7+jPNaekKNDO9gtuB6k6zOOJMxPLCfWORNR9DtnvDR1Y5ChC7HQ1oUKBAxsSwoUDBGD2+9xo8Bvz34UKNUIhuz31/vcY9DsP7Bf4R/KYUKM9Xg1hyedzNW5wl1EKFGnRmi4msSTdBChRaFIekPXUwoUUQIRwQoUJEkq6xNZv2nf8IUKEyolW/v2sDhChRERyHQ4woUWPodw5R1t3KFCg7JZNuMc490KFAIkOvdFK3aHkfytChQDifU+zv+ks38GX/7awShQo5jUUKFCgA//9k="/>
          <p:cNvSpPr>
            <a:spLocks noChangeAspect="1" noChangeArrowheads="1"/>
          </p:cNvSpPr>
          <p:nvPr/>
        </p:nvSpPr>
        <p:spPr bwMode="auto">
          <a:xfrm>
            <a:off x="63500" y="-885825"/>
            <a:ext cx="2486025" cy="1838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rot="20621915">
            <a:off x="764350" y="4006661"/>
            <a:ext cx="3061931" cy="239219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78005">
            <a:off x="819137" y="4017901"/>
            <a:ext cx="3031376" cy="2329999"/>
          </a:xfrm>
          <a:prstGeom prst="rect">
            <a:avLst/>
          </a:prstGeom>
        </p:spPr>
      </p:pic>
      <p:pic>
        <p:nvPicPr>
          <p:cNvPr id="9" name="Picture 8"/>
          <p:cNvPicPr>
            <a:picLocks noChangeAspect="1"/>
          </p:cNvPicPr>
          <p:nvPr/>
        </p:nvPicPr>
        <p:blipFill>
          <a:blip r:embed="rId4"/>
          <a:stretch>
            <a:fillRect/>
          </a:stretch>
        </p:blipFill>
        <p:spPr>
          <a:xfrm rot="598377">
            <a:off x="5080794" y="1705518"/>
            <a:ext cx="3716550" cy="2310455"/>
          </a:xfrm>
          <a:prstGeom prst="rect">
            <a:avLst/>
          </a:prstGeom>
        </p:spPr>
      </p:pic>
    </p:spTree>
    <p:extLst>
      <p:ext uri="{BB962C8B-B14F-4D97-AF65-F5344CB8AC3E}">
        <p14:creationId xmlns:p14="http://schemas.microsoft.com/office/powerpoint/2010/main" val="2348246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854" y="5065360"/>
            <a:ext cx="8354291" cy="461665"/>
          </a:xfrm>
          <a:prstGeom prst="rect">
            <a:avLst/>
          </a:prstGeom>
          <a:noFill/>
        </p:spPr>
        <p:txBody>
          <a:bodyPr wrap="square" rtlCol="0">
            <a:spAutoFit/>
          </a:bodyPr>
          <a:lstStyle/>
          <a:p>
            <a:pPr algn="ctr"/>
            <a:r>
              <a:rPr lang="en-GB" sz="2400" b="1" dirty="0">
                <a:solidFill>
                  <a:schemeClr val="tx2"/>
                </a:solidFill>
              </a:rPr>
              <a:t>HINT: </a:t>
            </a:r>
            <a:r>
              <a:rPr lang="en-GB" sz="2400" b="1" dirty="0">
                <a:solidFill>
                  <a:srgbClr val="FF0000"/>
                </a:solidFill>
              </a:rPr>
              <a:t>Climate</a:t>
            </a:r>
            <a:r>
              <a:rPr lang="en-GB" sz="2400" b="1" dirty="0">
                <a:solidFill>
                  <a:schemeClr val="tx2"/>
                </a:solidFill>
              </a:rPr>
              <a:t> is what you expect, </a:t>
            </a:r>
            <a:r>
              <a:rPr lang="en-GB" sz="2400" b="1" dirty="0">
                <a:solidFill>
                  <a:srgbClr val="FF0000"/>
                </a:solidFill>
              </a:rPr>
              <a:t>Weather </a:t>
            </a:r>
            <a:r>
              <a:rPr lang="en-GB" sz="2400" b="1" dirty="0">
                <a:solidFill>
                  <a:schemeClr val="tx2"/>
                </a:solidFill>
              </a:rPr>
              <a:t>is what you get!</a:t>
            </a:r>
          </a:p>
        </p:txBody>
      </p:sp>
      <p:sp>
        <p:nvSpPr>
          <p:cNvPr id="5" name="TextBox 4"/>
          <p:cNvSpPr txBox="1"/>
          <p:nvPr/>
        </p:nvSpPr>
        <p:spPr>
          <a:xfrm>
            <a:off x="216836" y="2280050"/>
            <a:ext cx="4336769" cy="707886"/>
          </a:xfrm>
          <a:prstGeom prst="rect">
            <a:avLst/>
          </a:prstGeom>
          <a:noFill/>
        </p:spPr>
        <p:txBody>
          <a:bodyPr wrap="square" rtlCol="0">
            <a:spAutoFit/>
          </a:bodyPr>
          <a:lstStyle/>
          <a:p>
            <a:r>
              <a:rPr lang="en-US" sz="2000" dirty="0">
                <a:solidFill>
                  <a:schemeClr val="tx2"/>
                </a:solidFill>
              </a:rPr>
              <a:t>Everyone has heard the phrase, but what does it actually mean?</a:t>
            </a:r>
          </a:p>
        </p:txBody>
      </p:sp>
      <p:sp>
        <p:nvSpPr>
          <p:cNvPr id="10" name="TextBox 9"/>
          <p:cNvSpPr txBox="1"/>
          <p:nvPr/>
        </p:nvSpPr>
        <p:spPr>
          <a:xfrm>
            <a:off x="514248" y="3465243"/>
            <a:ext cx="7940602" cy="830997"/>
          </a:xfrm>
          <a:prstGeom prst="rect">
            <a:avLst/>
          </a:prstGeom>
          <a:noFill/>
        </p:spPr>
        <p:txBody>
          <a:bodyPr wrap="square" rtlCol="0">
            <a:spAutoFit/>
          </a:bodyPr>
          <a:lstStyle/>
          <a:p>
            <a:pPr algn="just"/>
            <a:r>
              <a:rPr lang="en-GB" sz="2400" dirty="0">
                <a:solidFill>
                  <a:srgbClr val="FF0000"/>
                </a:solidFill>
              </a:rPr>
              <a:t>Climate</a:t>
            </a:r>
            <a:r>
              <a:rPr lang="en-GB" sz="2400" b="1" dirty="0">
                <a:solidFill>
                  <a:srgbClr val="FF0000"/>
                </a:solidFill>
              </a:rPr>
              <a:t> Change </a:t>
            </a:r>
            <a:r>
              <a:rPr lang="en-GB" sz="2400" dirty="0">
                <a:solidFill>
                  <a:srgbClr val="002060"/>
                </a:solidFill>
              </a:rPr>
              <a:t>= The change in average conditions of a particular place over a long period of time. </a:t>
            </a:r>
            <a:endParaRPr lang="en-GB" sz="2400" i="1" dirty="0">
              <a:solidFill>
                <a:srgbClr val="002060"/>
              </a:solidFill>
            </a:endParaRPr>
          </a:p>
        </p:txBody>
      </p:sp>
      <p:sp>
        <p:nvSpPr>
          <p:cNvPr id="13" name="Rectangle 12"/>
          <p:cNvSpPr/>
          <p:nvPr/>
        </p:nvSpPr>
        <p:spPr>
          <a:xfrm>
            <a:off x="514248" y="3419509"/>
            <a:ext cx="7940602" cy="8767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Rectangle 8"/>
          <p:cNvSpPr/>
          <p:nvPr/>
        </p:nvSpPr>
        <p:spPr>
          <a:xfrm rot="540847">
            <a:off x="4983381" y="1459800"/>
            <a:ext cx="3641340" cy="16404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7160"/>
            <a:ext cx="8229600" cy="1252728"/>
          </a:xfrm>
        </p:spPr>
        <p:txBody>
          <a:bodyPr>
            <a:normAutofit/>
          </a:bodyPr>
          <a:lstStyle/>
          <a:p>
            <a:r>
              <a:rPr lang="en-US" dirty="0"/>
              <a:t>What is Climate Change?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7531">
            <a:off x="5128765" y="1553788"/>
            <a:ext cx="3391117" cy="1453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74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4" y="1437448"/>
            <a:ext cx="7772400" cy="1524000"/>
          </a:xfrm>
        </p:spPr>
        <p:txBody>
          <a:bodyPr>
            <a:normAutofit/>
          </a:bodyPr>
          <a:lstStyle/>
          <a:p>
            <a:r>
              <a:rPr lang="en-GB" sz="8000" dirty="0">
                <a:solidFill>
                  <a:schemeClr val="bg1"/>
                </a:solidFill>
              </a:rPr>
              <a:t>The Sceptics</a:t>
            </a:r>
          </a:p>
        </p:txBody>
      </p:sp>
      <p:sp>
        <p:nvSpPr>
          <p:cNvPr id="3" name="Text Placeholder 2"/>
          <p:cNvSpPr>
            <a:spLocks noGrp="1"/>
          </p:cNvSpPr>
          <p:nvPr>
            <p:ph type="body" idx="1"/>
          </p:nvPr>
        </p:nvSpPr>
        <p:spPr>
          <a:xfrm>
            <a:off x="1349610" y="2021646"/>
            <a:ext cx="6417734" cy="939801"/>
          </a:xfrm>
        </p:spPr>
        <p:txBody>
          <a:bodyPr/>
          <a:lstStyle/>
          <a:p>
            <a:r>
              <a:rPr lang="en-GB" dirty="0"/>
              <a:t>                                                                         </a:t>
            </a:r>
          </a:p>
        </p:txBody>
      </p:sp>
      <p:sp>
        <p:nvSpPr>
          <p:cNvPr id="4" name="Rectangle 3"/>
          <p:cNvSpPr/>
          <p:nvPr/>
        </p:nvSpPr>
        <p:spPr>
          <a:xfrm>
            <a:off x="2006354" y="3017260"/>
            <a:ext cx="4848901" cy="29703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http://t3.gstatic.com/images?q=tbn:ANd9GcSMPnBeU2bOYpoy_MWRboSlv9w3TtPxcLLlcaEyuqIFdQ9Zt0AQQ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829" y="3124273"/>
            <a:ext cx="4593950" cy="27563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81029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Sceptics</a:t>
            </a:r>
            <a:r>
              <a:rPr lang="en-US" dirty="0"/>
              <a:t>: Who are they? </a:t>
            </a:r>
            <a:endParaRPr lang="en-GB" dirty="0"/>
          </a:p>
        </p:txBody>
      </p:sp>
      <p:sp>
        <p:nvSpPr>
          <p:cNvPr id="3" name="TextBox 2"/>
          <p:cNvSpPr txBox="1"/>
          <p:nvPr/>
        </p:nvSpPr>
        <p:spPr>
          <a:xfrm>
            <a:off x="249382" y="2096655"/>
            <a:ext cx="4479636" cy="1938992"/>
          </a:xfrm>
          <a:prstGeom prst="rect">
            <a:avLst/>
          </a:prstGeom>
          <a:noFill/>
        </p:spPr>
        <p:txBody>
          <a:bodyPr wrap="square" rtlCol="0">
            <a:spAutoFit/>
          </a:bodyPr>
          <a:lstStyle/>
          <a:p>
            <a:r>
              <a:rPr lang="en-US" sz="2400" dirty="0">
                <a:solidFill>
                  <a:schemeClr val="tx2"/>
                </a:solidFill>
              </a:rPr>
              <a:t>Anyone can be a </a:t>
            </a:r>
            <a:r>
              <a:rPr lang="en-US" sz="2400" dirty="0">
                <a:solidFill>
                  <a:schemeClr val="accent1"/>
                </a:solidFill>
              </a:rPr>
              <a:t>sceptic</a:t>
            </a:r>
            <a:r>
              <a:rPr lang="en-US" sz="2400" dirty="0">
                <a:solidFill>
                  <a:schemeClr val="tx2"/>
                </a:solidFill>
              </a:rPr>
              <a:t>; your next door </a:t>
            </a:r>
            <a:r>
              <a:rPr lang="en-US" sz="2400" dirty="0" err="1">
                <a:solidFill>
                  <a:schemeClr val="tx2"/>
                </a:solidFill>
              </a:rPr>
              <a:t>neighbour</a:t>
            </a:r>
            <a:r>
              <a:rPr lang="en-US" sz="2400" dirty="0">
                <a:solidFill>
                  <a:schemeClr val="tx2"/>
                </a:solidFill>
              </a:rPr>
              <a:t>, your mum, your teacher or even yourself. It means that you have doubts that something is true. </a:t>
            </a:r>
            <a:endParaRPr lang="en-GB" sz="2400" dirty="0">
              <a:solidFill>
                <a:schemeClr val="tx2"/>
              </a:solidFill>
            </a:endParaRPr>
          </a:p>
        </p:txBody>
      </p:sp>
      <p:sp>
        <p:nvSpPr>
          <p:cNvPr id="5" name="TextBox 4"/>
          <p:cNvSpPr txBox="1"/>
          <p:nvPr/>
        </p:nvSpPr>
        <p:spPr>
          <a:xfrm>
            <a:off x="4099849" y="3834893"/>
            <a:ext cx="5046010" cy="3046988"/>
          </a:xfrm>
          <a:prstGeom prst="rect">
            <a:avLst/>
          </a:prstGeom>
          <a:noFill/>
        </p:spPr>
        <p:txBody>
          <a:bodyPr wrap="square" rtlCol="0">
            <a:spAutoFit/>
          </a:bodyPr>
          <a:lstStyle/>
          <a:p>
            <a:r>
              <a:rPr lang="en-US" sz="2400" dirty="0">
                <a:solidFill>
                  <a:schemeClr val="tx2"/>
                </a:solidFill>
              </a:rPr>
              <a:t>All scientists are </a:t>
            </a:r>
            <a:r>
              <a:rPr lang="en-US" sz="2400" b="1" dirty="0" err="1">
                <a:solidFill>
                  <a:srgbClr val="92D050"/>
                </a:solidFill>
              </a:rPr>
              <a:t>sceptics</a:t>
            </a:r>
            <a:r>
              <a:rPr lang="en-US" sz="2400" dirty="0">
                <a:solidFill>
                  <a:schemeClr val="tx2"/>
                </a:solidFill>
              </a:rPr>
              <a:t> – they look for evidence to prove whether a theory is true or not.</a:t>
            </a:r>
          </a:p>
          <a:p>
            <a:r>
              <a:rPr lang="en-US" sz="2400" dirty="0">
                <a:solidFill>
                  <a:schemeClr val="tx2"/>
                </a:solidFill>
              </a:rPr>
              <a:t>The name “climate change </a:t>
            </a:r>
            <a:r>
              <a:rPr lang="en-US" sz="2400" dirty="0" err="1">
                <a:solidFill>
                  <a:schemeClr val="tx2"/>
                </a:solidFill>
              </a:rPr>
              <a:t>sceptic</a:t>
            </a:r>
            <a:r>
              <a:rPr lang="en-US" sz="2400" dirty="0">
                <a:solidFill>
                  <a:schemeClr val="tx2"/>
                </a:solidFill>
              </a:rPr>
              <a:t>” has been given to people who either say climate change is not caused by humans, or that it is but we don’t need to worry about it.</a:t>
            </a:r>
            <a:endParaRPr lang="en-GB" sz="2400" dirty="0">
              <a:solidFill>
                <a:schemeClr val="tx2"/>
              </a:solidFill>
            </a:endParaRPr>
          </a:p>
        </p:txBody>
      </p:sp>
      <p:sp>
        <p:nvSpPr>
          <p:cNvPr id="7" name="Rectangle 6"/>
          <p:cNvSpPr/>
          <p:nvPr/>
        </p:nvSpPr>
        <p:spPr>
          <a:xfrm rot="21166994">
            <a:off x="807964" y="4162898"/>
            <a:ext cx="2733303" cy="21930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444170">
            <a:off x="5985127" y="1438872"/>
            <a:ext cx="2145922" cy="21891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Social media sceptics still at larg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438913">
            <a:off x="6145140" y="1627165"/>
            <a:ext cx="1833416" cy="183341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studentsoftheworld.info/sites/society/img/35403_media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195498">
            <a:off x="919094" y="4270639"/>
            <a:ext cx="2517067" cy="197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57678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to be Sceptical of?</a:t>
            </a:r>
          </a:p>
        </p:txBody>
      </p:sp>
      <p:sp>
        <p:nvSpPr>
          <p:cNvPr id="3" name="TextBox 2"/>
          <p:cNvSpPr txBox="1"/>
          <p:nvPr/>
        </p:nvSpPr>
        <p:spPr>
          <a:xfrm>
            <a:off x="230819" y="2112820"/>
            <a:ext cx="4483224" cy="2308324"/>
          </a:xfrm>
          <a:prstGeom prst="rect">
            <a:avLst/>
          </a:prstGeom>
          <a:noFill/>
        </p:spPr>
        <p:txBody>
          <a:bodyPr wrap="square" rtlCol="0">
            <a:spAutoFit/>
          </a:bodyPr>
          <a:lstStyle/>
          <a:p>
            <a:r>
              <a:rPr lang="en-GB" sz="2400" dirty="0">
                <a:solidFill>
                  <a:schemeClr val="tx2"/>
                </a:solidFill>
              </a:rPr>
              <a:t>Climate IS changing, as there is a multitude of scientific evidence to prove it. What sceptics are saying, however, is that </a:t>
            </a:r>
            <a:r>
              <a:rPr lang="en-GB" sz="2400" dirty="0">
                <a:solidFill>
                  <a:schemeClr val="accent1"/>
                </a:solidFill>
              </a:rPr>
              <a:t>WE</a:t>
            </a:r>
            <a:r>
              <a:rPr lang="en-GB" sz="2400" dirty="0">
                <a:solidFill>
                  <a:schemeClr val="tx2"/>
                </a:solidFill>
              </a:rPr>
              <a:t> (the human race) don’t need to worry about it</a:t>
            </a:r>
            <a:r>
              <a:rPr lang="en-GB" sz="2000" dirty="0">
                <a:solidFill>
                  <a:schemeClr val="tx2"/>
                </a:solidFill>
              </a:rPr>
              <a:t>.  </a:t>
            </a:r>
          </a:p>
        </p:txBody>
      </p:sp>
      <p:sp>
        <p:nvSpPr>
          <p:cNvPr id="4" name="TextBox 3"/>
          <p:cNvSpPr txBox="1"/>
          <p:nvPr/>
        </p:nvSpPr>
        <p:spPr>
          <a:xfrm>
            <a:off x="4483223" y="4614637"/>
            <a:ext cx="4354497" cy="1938992"/>
          </a:xfrm>
          <a:prstGeom prst="rect">
            <a:avLst/>
          </a:prstGeom>
          <a:noFill/>
        </p:spPr>
        <p:txBody>
          <a:bodyPr wrap="square" rtlCol="0">
            <a:spAutoFit/>
          </a:bodyPr>
          <a:lstStyle/>
          <a:p>
            <a:r>
              <a:rPr lang="en-GB" sz="2400" dirty="0">
                <a:solidFill>
                  <a:schemeClr val="tx2"/>
                </a:solidFill>
              </a:rPr>
              <a:t>It is important to understand why these people are saying this and to understand the </a:t>
            </a:r>
            <a:r>
              <a:rPr lang="en-GB" sz="2400" b="1" dirty="0">
                <a:solidFill>
                  <a:schemeClr val="accent1"/>
                </a:solidFill>
              </a:rPr>
              <a:t>facts </a:t>
            </a:r>
            <a:r>
              <a:rPr lang="en-US" sz="2400" dirty="0">
                <a:solidFill>
                  <a:schemeClr val="tx2"/>
                </a:solidFill>
              </a:rPr>
              <a:t>before making up your own mind. </a:t>
            </a:r>
            <a:endParaRPr lang="en-GB" sz="2400" b="1" dirty="0">
              <a:solidFill>
                <a:schemeClr val="accent1"/>
              </a:solidFill>
            </a:endParaRPr>
          </a:p>
        </p:txBody>
      </p:sp>
      <p:sp>
        <p:nvSpPr>
          <p:cNvPr id="5" name="Rounded Rectangular Callout 4"/>
          <p:cNvSpPr/>
          <p:nvPr/>
        </p:nvSpPr>
        <p:spPr>
          <a:xfrm>
            <a:off x="4858304" y="2476869"/>
            <a:ext cx="3673137" cy="1748902"/>
          </a:xfrm>
          <a:prstGeom prst="wedgeRoundRect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319596" y="4614637"/>
            <a:ext cx="3746377" cy="1615736"/>
          </a:xfrm>
          <a:prstGeom prst="wedgeRoundRect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175680" y="2759150"/>
            <a:ext cx="2840855" cy="1015663"/>
          </a:xfrm>
          <a:prstGeom prst="rect">
            <a:avLst/>
          </a:prstGeom>
          <a:noFill/>
        </p:spPr>
        <p:txBody>
          <a:bodyPr wrap="square" rtlCol="0">
            <a:spAutoFit/>
          </a:bodyPr>
          <a:lstStyle/>
          <a:p>
            <a:r>
              <a:rPr lang="en-GB" sz="2000" dirty="0"/>
              <a:t>“the warming.. is likely to do more good than harm.”</a:t>
            </a:r>
          </a:p>
        </p:txBody>
      </p:sp>
      <p:sp>
        <p:nvSpPr>
          <p:cNvPr id="9" name="TextBox 8"/>
          <p:cNvSpPr txBox="1"/>
          <p:nvPr/>
        </p:nvSpPr>
        <p:spPr>
          <a:xfrm>
            <a:off x="5175680" y="3774813"/>
            <a:ext cx="3435659" cy="276999"/>
          </a:xfrm>
          <a:prstGeom prst="rect">
            <a:avLst/>
          </a:prstGeom>
          <a:noFill/>
        </p:spPr>
        <p:txBody>
          <a:bodyPr wrap="square" rtlCol="0">
            <a:spAutoFit/>
          </a:bodyPr>
          <a:lstStyle/>
          <a:p>
            <a:r>
              <a:rPr lang="en-GB" sz="1200" dirty="0">
                <a:solidFill>
                  <a:schemeClr val="bg1">
                    <a:lumMod val="50000"/>
                  </a:schemeClr>
                </a:solidFill>
              </a:rPr>
              <a:t>Nigel Lawson,  ex Chancellor of the Exchequer</a:t>
            </a:r>
          </a:p>
        </p:txBody>
      </p:sp>
      <p:sp>
        <p:nvSpPr>
          <p:cNvPr id="10" name="Rectangle 9"/>
          <p:cNvSpPr/>
          <p:nvPr/>
        </p:nvSpPr>
        <p:spPr>
          <a:xfrm>
            <a:off x="537099" y="4828551"/>
            <a:ext cx="3528874" cy="923330"/>
          </a:xfrm>
          <a:prstGeom prst="rect">
            <a:avLst/>
          </a:prstGeom>
        </p:spPr>
        <p:txBody>
          <a:bodyPr wrap="square">
            <a:spAutoFit/>
          </a:bodyPr>
          <a:lstStyle/>
          <a:p>
            <a:r>
              <a:rPr lang="en-GB" dirty="0"/>
              <a:t>“Climate change is a </a:t>
            </a:r>
            <a:r>
              <a:rPr lang="en-GB" dirty="0">
                <a:solidFill>
                  <a:schemeClr val="accent1"/>
                </a:solidFill>
              </a:rPr>
              <a:t>natural phenomenon</a:t>
            </a:r>
            <a:r>
              <a:rPr lang="en-GB" dirty="0"/>
              <a:t> that has occurred many times in the past”</a:t>
            </a:r>
          </a:p>
        </p:txBody>
      </p:sp>
      <p:sp>
        <p:nvSpPr>
          <p:cNvPr id="11" name="Rectangle 10"/>
          <p:cNvSpPr/>
          <p:nvPr/>
        </p:nvSpPr>
        <p:spPr>
          <a:xfrm>
            <a:off x="1735584" y="5810058"/>
            <a:ext cx="3835154" cy="276999"/>
          </a:xfrm>
          <a:prstGeom prst="rect">
            <a:avLst/>
          </a:prstGeom>
        </p:spPr>
        <p:txBody>
          <a:bodyPr wrap="square">
            <a:spAutoFit/>
          </a:bodyPr>
          <a:lstStyle/>
          <a:p>
            <a:r>
              <a:rPr lang="en-GB" sz="1200" dirty="0">
                <a:solidFill>
                  <a:schemeClr val="bg1">
                    <a:lumMod val="50000"/>
                  </a:schemeClr>
                </a:solidFill>
              </a:rPr>
              <a:t>Gerhard </a:t>
            </a:r>
            <a:r>
              <a:rPr lang="en-GB" sz="1200" dirty="0" err="1">
                <a:solidFill>
                  <a:schemeClr val="bg1">
                    <a:lumMod val="50000"/>
                  </a:schemeClr>
                </a:solidFill>
              </a:rPr>
              <a:t>Lobert</a:t>
            </a:r>
            <a:r>
              <a:rPr lang="en-GB" sz="1200" dirty="0">
                <a:solidFill>
                  <a:schemeClr val="bg1">
                    <a:lumMod val="50000"/>
                  </a:schemeClr>
                </a:solidFill>
              </a:rPr>
              <a:t>, physicist</a:t>
            </a:r>
          </a:p>
        </p:txBody>
      </p:sp>
    </p:spTree>
    <p:extLst>
      <p:ext uri="{BB962C8B-B14F-4D97-AF65-F5344CB8AC3E}">
        <p14:creationId xmlns:p14="http://schemas.microsoft.com/office/powerpoint/2010/main" val="2693261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127706">
            <a:off x="153757" y="1292641"/>
            <a:ext cx="6516210" cy="954107"/>
          </a:xfrm>
          <a:prstGeom prst="rect">
            <a:avLst/>
          </a:prstGeom>
          <a:noFill/>
        </p:spPr>
        <p:txBody>
          <a:bodyPr wrap="square" rtlCol="0">
            <a:spAutoFit/>
          </a:bodyPr>
          <a:lstStyle/>
          <a:p>
            <a:r>
              <a:rPr lang="en-GB" sz="2800" b="1" dirty="0">
                <a:solidFill>
                  <a:schemeClr val="accent1">
                    <a:lumMod val="75000"/>
                  </a:schemeClr>
                </a:solidFill>
              </a:rPr>
              <a:t>‘Climate change is a natural phenomenon</a:t>
            </a:r>
            <a:r>
              <a:rPr lang="en-GB" sz="2400" b="1" dirty="0">
                <a:solidFill>
                  <a:schemeClr val="accent1">
                    <a:lumMod val="75000"/>
                  </a:schemeClr>
                </a:solidFill>
              </a:rPr>
              <a:t>’ </a:t>
            </a:r>
          </a:p>
        </p:txBody>
      </p:sp>
      <p:sp>
        <p:nvSpPr>
          <p:cNvPr id="3" name="TextBox 2"/>
          <p:cNvSpPr txBox="1"/>
          <p:nvPr/>
        </p:nvSpPr>
        <p:spPr>
          <a:xfrm rot="317893">
            <a:off x="552007" y="5341231"/>
            <a:ext cx="8238477" cy="954107"/>
          </a:xfrm>
          <a:prstGeom prst="rect">
            <a:avLst/>
          </a:prstGeom>
          <a:noFill/>
        </p:spPr>
        <p:txBody>
          <a:bodyPr wrap="square" rtlCol="0">
            <a:spAutoFit/>
          </a:bodyPr>
          <a:lstStyle/>
          <a:p>
            <a:r>
              <a:rPr lang="en-GB" sz="2800" b="1" dirty="0">
                <a:solidFill>
                  <a:schemeClr val="accent1">
                    <a:lumMod val="75000"/>
                  </a:schemeClr>
                </a:solidFill>
              </a:rPr>
              <a:t>‘You cannot use computers to predict the future climate’ </a:t>
            </a:r>
          </a:p>
        </p:txBody>
      </p:sp>
      <p:sp>
        <p:nvSpPr>
          <p:cNvPr id="4" name="Rectangle 3"/>
          <p:cNvSpPr/>
          <p:nvPr/>
        </p:nvSpPr>
        <p:spPr>
          <a:xfrm rot="431309">
            <a:off x="2913871" y="2606054"/>
            <a:ext cx="6469605" cy="523220"/>
          </a:xfrm>
          <a:prstGeom prst="rect">
            <a:avLst/>
          </a:prstGeom>
        </p:spPr>
        <p:txBody>
          <a:bodyPr wrap="square">
            <a:spAutoFit/>
          </a:bodyPr>
          <a:lstStyle/>
          <a:p>
            <a:r>
              <a:rPr lang="en-GB" sz="2800" b="1" dirty="0">
                <a:solidFill>
                  <a:schemeClr val="accent1">
                    <a:lumMod val="75000"/>
                  </a:schemeClr>
                </a:solidFill>
              </a:rPr>
              <a:t>‘Our climate is very unpredictable</a:t>
            </a:r>
            <a:r>
              <a:rPr lang="en-GB" sz="2400" b="1" dirty="0">
                <a:solidFill>
                  <a:schemeClr val="accent1">
                    <a:lumMod val="75000"/>
                  </a:schemeClr>
                </a:solidFill>
              </a:rPr>
              <a:t>’</a:t>
            </a:r>
          </a:p>
        </p:txBody>
      </p:sp>
      <p:sp>
        <p:nvSpPr>
          <p:cNvPr id="5" name="TextBox 4"/>
          <p:cNvSpPr txBox="1"/>
          <p:nvPr/>
        </p:nvSpPr>
        <p:spPr>
          <a:xfrm rot="21321946">
            <a:off x="467803" y="3350017"/>
            <a:ext cx="6285390" cy="1384995"/>
          </a:xfrm>
          <a:prstGeom prst="rect">
            <a:avLst/>
          </a:prstGeom>
          <a:noFill/>
        </p:spPr>
        <p:txBody>
          <a:bodyPr wrap="square" rtlCol="0">
            <a:spAutoFit/>
          </a:bodyPr>
          <a:lstStyle/>
          <a:p>
            <a:r>
              <a:rPr lang="en-GB" sz="2800" b="1" dirty="0">
                <a:solidFill>
                  <a:schemeClr val="accent1">
                    <a:lumMod val="75000"/>
                  </a:schemeClr>
                </a:solidFill>
              </a:rPr>
              <a:t>‘This has been the worst winter in years…and they talk about global warming!’</a:t>
            </a:r>
          </a:p>
        </p:txBody>
      </p:sp>
    </p:spTree>
    <p:extLst>
      <p:ext uri="{BB962C8B-B14F-4D97-AF65-F5344CB8AC3E}">
        <p14:creationId xmlns:p14="http://schemas.microsoft.com/office/powerpoint/2010/main" val="2409934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‘Climate change is a natural Phenomenon’</a:t>
            </a:r>
            <a:endParaRPr lang="en-GB" dirty="0"/>
          </a:p>
        </p:txBody>
      </p:sp>
      <p:sp>
        <p:nvSpPr>
          <p:cNvPr id="4" name="TextBox 3"/>
          <p:cNvSpPr txBox="1"/>
          <p:nvPr/>
        </p:nvSpPr>
        <p:spPr>
          <a:xfrm>
            <a:off x="267855" y="2443740"/>
            <a:ext cx="8617527" cy="830997"/>
          </a:xfrm>
          <a:prstGeom prst="rect">
            <a:avLst/>
          </a:prstGeom>
          <a:noFill/>
        </p:spPr>
        <p:txBody>
          <a:bodyPr wrap="square" rtlCol="0">
            <a:spAutoFit/>
          </a:bodyPr>
          <a:lstStyle/>
          <a:p>
            <a:r>
              <a:rPr lang="en-US" sz="2400" dirty="0">
                <a:solidFill>
                  <a:schemeClr val="tx2"/>
                </a:solidFill>
              </a:rPr>
              <a:t>The earth’s climate is not constant, the climate has warmed and cooled for </a:t>
            </a:r>
            <a:r>
              <a:rPr lang="en-US" sz="2400" b="1" dirty="0">
                <a:solidFill>
                  <a:schemeClr val="accent1"/>
                </a:solidFill>
              </a:rPr>
              <a:t>billions</a:t>
            </a:r>
            <a:r>
              <a:rPr lang="en-US" sz="2400" dirty="0">
                <a:solidFill>
                  <a:schemeClr val="tx2"/>
                </a:solidFill>
              </a:rPr>
              <a:t> of years. </a:t>
            </a:r>
            <a:endParaRPr lang="en-GB" sz="2400" dirty="0">
              <a:solidFill>
                <a:schemeClr val="tx2"/>
              </a:solidFill>
            </a:endParaRPr>
          </a:p>
        </p:txBody>
      </p:sp>
      <p:sp>
        <p:nvSpPr>
          <p:cNvPr id="3" name="TextBox 2"/>
          <p:cNvSpPr txBox="1"/>
          <p:nvPr/>
        </p:nvSpPr>
        <p:spPr>
          <a:xfrm>
            <a:off x="4946073" y="4125122"/>
            <a:ext cx="3939309" cy="1754326"/>
          </a:xfrm>
          <a:prstGeom prst="rect">
            <a:avLst/>
          </a:prstGeom>
          <a:noFill/>
        </p:spPr>
        <p:txBody>
          <a:bodyPr wrap="square" rtlCol="0">
            <a:spAutoFit/>
          </a:bodyPr>
          <a:lstStyle/>
          <a:p>
            <a:r>
              <a:rPr lang="en-US" dirty="0">
                <a:solidFill>
                  <a:schemeClr val="tx2"/>
                </a:solidFill>
              </a:rPr>
              <a:t>This graph shows the levels of </a:t>
            </a:r>
            <a:r>
              <a:rPr lang="en-US" dirty="0">
                <a:solidFill>
                  <a:schemeClr val="accent1"/>
                </a:solidFill>
              </a:rPr>
              <a:t>CO2</a:t>
            </a:r>
            <a:r>
              <a:rPr lang="en-US" dirty="0">
                <a:solidFill>
                  <a:schemeClr val="tx2"/>
                </a:solidFill>
              </a:rPr>
              <a:t> and the average </a:t>
            </a:r>
            <a:r>
              <a:rPr lang="en-US" dirty="0">
                <a:solidFill>
                  <a:schemeClr val="accent1"/>
                </a:solidFill>
              </a:rPr>
              <a:t>temperature</a:t>
            </a:r>
            <a:r>
              <a:rPr lang="en-US" dirty="0">
                <a:solidFill>
                  <a:schemeClr val="tx2"/>
                </a:solidFill>
              </a:rPr>
              <a:t> for the Northern Hemisphere over the past 1000 years. There is a sharp rise in both temperature and CO2 concentration over the past 200 years.</a:t>
            </a:r>
            <a:endParaRPr lang="en-GB" b="1" dirty="0">
              <a:solidFill>
                <a:schemeClr val="tx2"/>
              </a:solidFill>
            </a:endParaRPr>
          </a:p>
        </p:txBody>
      </p:sp>
      <p:grpSp>
        <p:nvGrpSpPr>
          <p:cNvPr id="7" name="Group 6"/>
          <p:cNvGrpSpPr/>
          <p:nvPr/>
        </p:nvGrpSpPr>
        <p:grpSpPr>
          <a:xfrm>
            <a:off x="845127" y="3832514"/>
            <a:ext cx="3905250" cy="2476500"/>
            <a:chOff x="554471" y="3832514"/>
            <a:chExt cx="3905250" cy="2476500"/>
          </a:xfrm>
        </p:grpSpPr>
        <p:pic>
          <p:nvPicPr>
            <p:cNvPr id="1026" name="Picture 2" descr="http://blogs.edf.org/climate411/wp-content/files/2007/06/last_1000_year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471" y="3832514"/>
              <a:ext cx="3905250" cy="24765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Oval 4"/>
            <p:cNvSpPr/>
            <p:nvPr/>
          </p:nvSpPr>
          <p:spPr>
            <a:xfrm>
              <a:off x="3260436" y="4128655"/>
              <a:ext cx="729673" cy="173518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845127" y="6426503"/>
            <a:ext cx="3731491" cy="246221"/>
          </a:xfrm>
          <a:prstGeom prst="rect">
            <a:avLst/>
          </a:prstGeom>
          <a:noFill/>
        </p:spPr>
        <p:txBody>
          <a:bodyPr wrap="square" rtlCol="0">
            <a:spAutoFit/>
          </a:bodyPr>
          <a:lstStyle/>
          <a:p>
            <a:r>
              <a:rPr lang="en-GB" sz="1000" dirty="0">
                <a:solidFill>
                  <a:schemeClr val="bg1">
                    <a:lumMod val="50000"/>
                  </a:schemeClr>
                </a:solidFill>
              </a:rPr>
              <a:t>http://blogs.edf.org/climate411/2007/06/29/human_cause-3/</a:t>
            </a:r>
          </a:p>
        </p:txBody>
      </p:sp>
    </p:spTree>
    <p:extLst>
      <p:ext uri="{BB962C8B-B14F-4D97-AF65-F5344CB8AC3E}">
        <p14:creationId xmlns:p14="http://schemas.microsoft.com/office/powerpoint/2010/main" val="1941532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‘Our climate is very unpredictable’</a:t>
            </a:r>
          </a:p>
        </p:txBody>
      </p:sp>
      <p:sp>
        <p:nvSpPr>
          <p:cNvPr id="3" name="Rectangle 2"/>
          <p:cNvSpPr/>
          <p:nvPr/>
        </p:nvSpPr>
        <p:spPr>
          <a:xfrm>
            <a:off x="281708" y="2067722"/>
            <a:ext cx="4882959" cy="2308324"/>
          </a:xfrm>
          <a:prstGeom prst="rect">
            <a:avLst/>
          </a:prstGeom>
        </p:spPr>
        <p:txBody>
          <a:bodyPr wrap="square">
            <a:spAutoFit/>
          </a:bodyPr>
          <a:lstStyle/>
          <a:p>
            <a:r>
              <a:rPr lang="en-GB" sz="2400" dirty="0">
                <a:solidFill>
                  <a:schemeClr val="tx2"/>
                </a:solidFill>
              </a:rPr>
              <a:t>The terms </a:t>
            </a:r>
            <a:r>
              <a:rPr lang="en-GB" sz="2400" b="1" dirty="0">
                <a:solidFill>
                  <a:schemeClr val="accent1"/>
                </a:solidFill>
              </a:rPr>
              <a:t>‘Climate’ </a:t>
            </a:r>
            <a:r>
              <a:rPr lang="en-GB" sz="2400" dirty="0">
                <a:solidFill>
                  <a:schemeClr val="tx2"/>
                </a:solidFill>
              </a:rPr>
              <a:t>and  </a:t>
            </a:r>
            <a:r>
              <a:rPr lang="en-GB" sz="2400" b="1" dirty="0">
                <a:solidFill>
                  <a:schemeClr val="accent1"/>
                </a:solidFill>
              </a:rPr>
              <a:t>‘Weather</a:t>
            </a:r>
            <a:r>
              <a:rPr lang="en-GB" sz="2400" dirty="0">
                <a:solidFill>
                  <a:schemeClr val="tx2"/>
                </a:solidFill>
              </a:rPr>
              <a:t>’ are often misused and are </a:t>
            </a:r>
            <a:r>
              <a:rPr lang="en-GB" sz="2400" b="1" dirty="0">
                <a:solidFill>
                  <a:srgbClr val="FF0000"/>
                </a:solidFill>
              </a:rPr>
              <a:t>not</a:t>
            </a:r>
            <a:r>
              <a:rPr lang="en-GB" sz="2400" dirty="0">
                <a:solidFill>
                  <a:schemeClr val="tx2"/>
                </a:solidFill>
              </a:rPr>
              <a:t> interchangeable. Usually, when someone says that the climate is ‘unpredictable’ they actually talking about the weather.</a:t>
            </a:r>
          </a:p>
        </p:txBody>
      </p:sp>
      <p:sp>
        <p:nvSpPr>
          <p:cNvPr id="4" name="TextBox 3"/>
          <p:cNvSpPr txBox="1"/>
          <p:nvPr/>
        </p:nvSpPr>
        <p:spPr>
          <a:xfrm>
            <a:off x="4572000" y="3834053"/>
            <a:ext cx="4425000" cy="3046988"/>
          </a:xfrm>
          <a:prstGeom prst="rect">
            <a:avLst/>
          </a:prstGeom>
          <a:noFill/>
        </p:spPr>
        <p:txBody>
          <a:bodyPr wrap="square" rtlCol="0">
            <a:spAutoFit/>
          </a:bodyPr>
          <a:lstStyle/>
          <a:p>
            <a:r>
              <a:rPr lang="en-GB" sz="2400" dirty="0">
                <a:solidFill>
                  <a:schemeClr val="tx2"/>
                </a:solidFill>
              </a:rPr>
              <a:t>‘Weather’ is more variable than climate. It is the atmospheric conditions over a</a:t>
            </a:r>
            <a:r>
              <a:rPr lang="en-GB" sz="2400" dirty="0">
                <a:solidFill>
                  <a:schemeClr val="accent1"/>
                </a:solidFill>
              </a:rPr>
              <a:t> </a:t>
            </a:r>
            <a:r>
              <a:rPr lang="en-GB" sz="2400" b="1" dirty="0">
                <a:solidFill>
                  <a:schemeClr val="accent1"/>
                </a:solidFill>
              </a:rPr>
              <a:t>short</a:t>
            </a:r>
            <a:r>
              <a:rPr lang="en-GB" sz="2400" dirty="0">
                <a:solidFill>
                  <a:schemeClr val="accent1"/>
                </a:solidFill>
              </a:rPr>
              <a:t> </a:t>
            </a:r>
            <a:r>
              <a:rPr lang="en-GB" sz="2400" dirty="0">
                <a:solidFill>
                  <a:schemeClr val="tx2"/>
                </a:solidFill>
              </a:rPr>
              <a:t>period of time, i.e. it can be hot and sunny today, but cloudy and raining tomorrow.  You can have unusually cold weeks in a warmer climate.</a:t>
            </a:r>
          </a:p>
        </p:txBody>
      </p:sp>
      <p:pic>
        <p:nvPicPr>
          <p:cNvPr id="1026" name="Picture 2" descr="http://www.flambirdsmfa.com/userimages/Weather%20pic%201%20Sun%20Cloud.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3181" y="4290568"/>
            <a:ext cx="2422670" cy="228366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rot="491044">
            <a:off x="5492179" y="1543664"/>
            <a:ext cx="2983346" cy="21777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http://media.treehugger.com/assets/images/2011/10/polar-bears-climate-change-school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495114">
            <a:off x="5606768" y="1664437"/>
            <a:ext cx="2754167" cy="19361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98497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7126</TotalTime>
  <Words>2219</Words>
  <Application>Microsoft Office PowerPoint</Application>
  <PresentationFormat>On-screen Show (4:3)</PresentationFormat>
  <Paragraphs>153</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Candara</vt:lpstr>
      <vt:lpstr>Symbol</vt:lpstr>
      <vt:lpstr>Waveform</vt:lpstr>
      <vt:lpstr>Custom Design</vt:lpstr>
      <vt:lpstr>PowerPoint Presentation</vt:lpstr>
      <vt:lpstr>Climate Change Scepticism</vt:lpstr>
      <vt:lpstr>What is Climate Change?</vt:lpstr>
      <vt:lpstr>The Sceptics</vt:lpstr>
      <vt:lpstr>Sceptics: Who are they? </vt:lpstr>
      <vt:lpstr>What’s to be Sceptical of?</vt:lpstr>
      <vt:lpstr>PowerPoint Presentation</vt:lpstr>
      <vt:lpstr>‘Climate change is a natural Phenomenon’</vt:lpstr>
      <vt:lpstr>‘Our climate is very unpredictable’</vt:lpstr>
      <vt:lpstr>‘This has been the worst winter in years…and they talk about global warming?’</vt:lpstr>
      <vt:lpstr>‘Most CO2 comes from Volcanoes- it’s natural’</vt:lpstr>
      <vt:lpstr>‘We cant predict the weather in a week’s time, how can we predict the climate of the next 100 years?’</vt:lpstr>
      <vt:lpstr>What have you learned so far?</vt:lpstr>
      <vt:lpstr>PowerPoint Presentation</vt:lpstr>
      <vt:lpstr>Now it’s YOUR turn!</vt:lpstr>
      <vt:lpstr>The Great Debate!</vt:lpstr>
      <vt:lpstr>What you need to do.</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Watson</dc:creator>
  <cp:lastModifiedBy>Sylvia Knight</cp:lastModifiedBy>
  <cp:revision>295</cp:revision>
  <cp:lastPrinted>2012-04-29T15:50:27Z</cp:lastPrinted>
  <dcterms:created xsi:type="dcterms:W3CDTF">2012-02-15T16:31:01Z</dcterms:created>
  <dcterms:modified xsi:type="dcterms:W3CDTF">2023-09-05T10:31:12Z</dcterms:modified>
</cp:coreProperties>
</file>