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sldIdLst>
    <p:sldId id="589" r:id="rId2"/>
    <p:sldId id="256" r:id="rId3"/>
    <p:sldId id="261" r:id="rId4"/>
    <p:sldId id="275" r:id="rId5"/>
    <p:sldId id="260" r:id="rId6"/>
    <p:sldId id="312" r:id="rId7"/>
    <p:sldId id="266" r:id="rId8"/>
    <p:sldId id="600" r:id="rId9"/>
    <p:sldId id="598" r:id="rId10"/>
    <p:sldId id="316" r:id="rId11"/>
    <p:sldId id="597" r:id="rId12"/>
    <p:sldId id="591" r:id="rId13"/>
    <p:sldId id="317" r:id="rId14"/>
    <p:sldId id="273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582C8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BECD4-EA48-42C2-B3C8-28447F1F3C54}" v="87" dt="2023-05-04T07:50:42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181" autoAdjust="0"/>
  </p:normalViewPr>
  <p:slideViewPr>
    <p:cSldViewPr snapToGrid="0">
      <p:cViewPr varScale="1">
        <p:scale>
          <a:sx n="75" d="100"/>
          <a:sy n="75" d="100"/>
        </p:scale>
        <p:origin x="17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Knight" userId="893f483b-6017-44ae-a10c-e8f6ed6a85fc" providerId="ADAL" clId="{D33BECD4-EA48-42C2-B3C8-28447F1F3C54}"/>
    <pc:docChg chg="addSld delSld modSld">
      <pc:chgData name="Sylvia Knight" userId="893f483b-6017-44ae-a10c-e8f6ed6a85fc" providerId="ADAL" clId="{D33BECD4-EA48-42C2-B3C8-28447F1F3C54}" dt="2023-05-04T07:50:42.106" v="105" actId="20577"/>
      <pc:docMkLst>
        <pc:docMk/>
      </pc:docMkLst>
      <pc:sldChg chg="modSp add del mod setBg">
        <pc:chgData name="Sylvia Knight" userId="893f483b-6017-44ae-a10c-e8f6ed6a85fc" providerId="ADAL" clId="{D33BECD4-EA48-42C2-B3C8-28447F1F3C54}" dt="2023-05-04T07:45:54.077" v="70" actId="47"/>
        <pc:sldMkLst>
          <pc:docMk/>
          <pc:sldMk cId="951482526" sldId="264"/>
        </pc:sldMkLst>
        <pc:spChg chg="mod">
          <ac:chgData name="Sylvia Knight" userId="893f483b-6017-44ae-a10c-e8f6ed6a85fc" providerId="ADAL" clId="{D33BECD4-EA48-42C2-B3C8-28447F1F3C54}" dt="2023-05-04T07:44:54.421" v="31" actId="20577"/>
          <ac:spMkLst>
            <pc:docMk/>
            <pc:sldMk cId="951482526" sldId="264"/>
            <ac:spMk id="5" creationId="{932B5606-3956-6BEC-3AF5-D5463456ADAC}"/>
          </ac:spMkLst>
        </pc:spChg>
        <pc:spChg chg="mod">
          <ac:chgData name="Sylvia Knight" userId="893f483b-6017-44ae-a10c-e8f6ed6a85fc" providerId="ADAL" clId="{D33BECD4-EA48-42C2-B3C8-28447F1F3C54}" dt="2023-05-04T07:44:53.293" v="30" actId="20577"/>
          <ac:spMkLst>
            <pc:docMk/>
            <pc:sldMk cId="951482526" sldId="264"/>
            <ac:spMk id="28" creationId="{784C1737-DC81-4B90-98A1-BA6191592906}"/>
          </ac:spMkLst>
        </pc:spChg>
        <pc:spChg chg="mod">
          <ac:chgData name="Sylvia Knight" userId="893f483b-6017-44ae-a10c-e8f6ed6a85fc" providerId="ADAL" clId="{D33BECD4-EA48-42C2-B3C8-28447F1F3C54}" dt="2023-05-04T07:44:52.294" v="14" actId="20577"/>
          <ac:spMkLst>
            <pc:docMk/>
            <pc:sldMk cId="951482526" sldId="264"/>
            <ac:spMk id="40963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44:56.110" v="67" actId="20577"/>
          <ac:spMkLst>
            <pc:docMk/>
            <pc:sldMk cId="951482526" sldId="264"/>
            <ac:spMk id="40973" creationId="{00000000-0000-0000-0000-000000000000}"/>
          </ac:spMkLst>
        </pc:spChg>
      </pc:sldChg>
      <pc:sldChg chg="addSp delSp modSp mod modAnim">
        <pc:chgData name="Sylvia Knight" userId="893f483b-6017-44ae-a10c-e8f6ed6a85fc" providerId="ADAL" clId="{D33BECD4-EA48-42C2-B3C8-28447F1F3C54}" dt="2023-05-04T07:50:42.106" v="105" actId="20577"/>
        <pc:sldMkLst>
          <pc:docMk/>
          <pc:sldMk cId="386558125" sldId="598"/>
        </pc:sldMkLst>
        <pc:spChg chg="mod">
          <ac:chgData name="Sylvia Knight" userId="893f483b-6017-44ae-a10c-e8f6ed6a85fc" providerId="ADAL" clId="{D33BECD4-EA48-42C2-B3C8-28447F1F3C54}" dt="2023-05-04T07:48:52.589" v="102" actId="14100"/>
          <ac:spMkLst>
            <pc:docMk/>
            <pc:sldMk cId="386558125" sldId="598"/>
            <ac:spMk id="2" creationId="{D5ED3B9B-B5B3-4A6C-934F-B45B73534E54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3" creationId="{9DABF9A8-A229-5EEE-8889-31B5027660BF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5" creationId="{F57A0F61-FE36-89B5-1E76-F2B9F8F1F745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6" creationId="{1C0D7B1D-EFA8-261C-964D-BEACAC65FEDE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7" creationId="{71AD6530-D8A4-F6C7-CB83-382C2697C3DD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8" creationId="{F3A1C004-1EAE-4D0F-79DE-1CE479C6FE29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9" creationId="{DE7A1E09-E2F2-B551-B63F-317CD6AC0BB8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10" creationId="{C0C9F296-4BA3-1FBF-CFF2-3A8AFE4FC397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11" creationId="{8CBD38C6-E1E8-ACF0-B2FB-C99A45AA2284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12" creationId="{8ADDB760-92EC-222D-77A6-E3D09FEA0FA7}"/>
          </ac:spMkLst>
        </pc:spChg>
        <pc:spChg chg="add mod">
          <ac:chgData name="Sylvia Knight" userId="893f483b-6017-44ae-a10c-e8f6ed6a85fc" providerId="ADAL" clId="{D33BECD4-EA48-42C2-B3C8-28447F1F3C54}" dt="2023-05-04T07:47:55.624" v="98"/>
          <ac:spMkLst>
            <pc:docMk/>
            <pc:sldMk cId="386558125" sldId="598"/>
            <ac:spMk id="13" creationId="{FC42C9D9-24D2-089D-56BA-AF067662DFBE}"/>
          </ac:spMkLst>
        </pc:spChg>
        <pc:spChg chg="add mod">
          <ac:chgData name="Sylvia Knight" userId="893f483b-6017-44ae-a10c-e8f6ed6a85fc" providerId="ADAL" clId="{D33BECD4-EA48-42C2-B3C8-28447F1F3C54}" dt="2023-05-04T07:48:05.064" v="99"/>
          <ac:spMkLst>
            <pc:docMk/>
            <pc:sldMk cId="386558125" sldId="598"/>
            <ac:spMk id="14" creationId="{B92C3F90-E68F-8D28-7D72-4C9559423DFE}"/>
          </ac:spMkLst>
        </pc:spChg>
        <pc:spChg chg="del">
          <ac:chgData name="Sylvia Knight" userId="893f483b-6017-44ae-a10c-e8f6ed6a85fc" providerId="ADAL" clId="{D33BECD4-EA48-42C2-B3C8-28447F1F3C54}" dt="2023-05-04T07:47:01.033" v="86" actId="478"/>
          <ac:spMkLst>
            <pc:docMk/>
            <pc:sldMk cId="386558125" sldId="598"/>
            <ac:spMk id="40963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2.569" v="87" actId="478"/>
          <ac:spMkLst>
            <pc:docMk/>
            <pc:sldMk cId="386558125" sldId="598"/>
            <ac:spMk id="40964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3.728" v="88" actId="478"/>
          <ac:spMkLst>
            <pc:docMk/>
            <pc:sldMk cId="386558125" sldId="598"/>
            <ac:spMk id="40966" creationId="{00000000-0000-0000-0000-000000000000}"/>
          </ac:spMkLst>
        </pc:spChg>
        <pc:spChg chg="del mod">
          <ac:chgData name="Sylvia Knight" userId="893f483b-6017-44ae-a10c-e8f6ed6a85fc" providerId="ADAL" clId="{D33BECD4-EA48-42C2-B3C8-28447F1F3C54}" dt="2023-05-04T07:49:51.615" v="103" actId="478"/>
          <ac:spMkLst>
            <pc:docMk/>
            <pc:sldMk cId="386558125" sldId="598"/>
            <ac:spMk id="40967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5.073" v="89" actId="478"/>
          <ac:spMkLst>
            <pc:docMk/>
            <pc:sldMk cId="386558125" sldId="598"/>
            <ac:spMk id="40969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6:51.545" v="81" actId="478"/>
          <ac:spMkLst>
            <pc:docMk/>
            <pc:sldMk cId="386558125" sldId="598"/>
            <ac:spMk id="40970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6.105" v="90" actId="478"/>
          <ac:spMkLst>
            <pc:docMk/>
            <pc:sldMk cId="386558125" sldId="598"/>
            <ac:spMk id="40971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9.017" v="92" actId="478"/>
          <ac:spMkLst>
            <pc:docMk/>
            <pc:sldMk cId="386558125" sldId="598"/>
            <ac:spMk id="40972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6:59.513" v="85" actId="478"/>
          <ac:spMkLst>
            <pc:docMk/>
            <pc:sldMk cId="386558125" sldId="598"/>
            <ac:spMk id="40973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10.105" v="93" actId="478"/>
          <ac:spMkLst>
            <pc:docMk/>
            <pc:sldMk cId="386558125" sldId="598"/>
            <ac:spMk id="40974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7:07.361" v="91" actId="478"/>
          <ac:spMkLst>
            <pc:docMk/>
            <pc:sldMk cId="386558125" sldId="598"/>
            <ac:spMk id="40975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50:42.106" v="105" actId="20577"/>
          <ac:spMkLst>
            <pc:docMk/>
            <pc:sldMk cId="386558125" sldId="598"/>
            <ac:spMk id="40977" creationId="{00000000-0000-0000-0000-000000000000}"/>
          </ac:spMkLst>
        </pc:spChg>
        <pc:spChg chg="add del mod">
          <ac:chgData name="Sylvia Knight" userId="893f483b-6017-44ae-a10c-e8f6ed6a85fc" providerId="ADAL" clId="{D33BECD4-EA48-42C2-B3C8-28447F1F3C54}" dt="2023-05-04T07:46:57.896" v="84" actId="1076"/>
          <ac:spMkLst>
            <pc:docMk/>
            <pc:sldMk cId="386558125" sldId="598"/>
            <ac:spMk id="40978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47:13.889" v="97" actId="20577"/>
          <ac:spMkLst>
            <pc:docMk/>
            <pc:sldMk cId="386558125" sldId="598"/>
            <ac:spMk id="40980" creationId="{00000000-0000-0000-0000-000000000000}"/>
          </ac:spMkLst>
        </pc:spChg>
      </pc:sldChg>
      <pc:sldChg chg="addSp delSp modSp modAnim">
        <pc:chgData name="Sylvia Knight" userId="893f483b-6017-44ae-a10c-e8f6ed6a85fc" providerId="ADAL" clId="{D33BECD4-EA48-42C2-B3C8-28447F1F3C54}" dt="2023-05-04T07:46:21.543" v="80" actId="20577"/>
        <pc:sldMkLst>
          <pc:docMk/>
          <pc:sldMk cId="1247322061" sldId="600"/>
        </pc:sldMkLst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4" creationId="{A12502A6-030E-D086-94BF-8A0EE5883D7F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5" creationId="{2B3C9C90-7C91-8F76-0BD4-6906AB4AAE25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6" creationId="{5DC7A38A-63FE-9795-4C35-B685FE8B0A39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7" creationId="{E433F10C-A244-4BEE-9631-D5AE73EE9353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8" creationId="{0AAC6B37-743F-FD32-6030-D82E22C8A02C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9" creationId="{90299384-38DA-6328-B6D9-A675C52BF9D8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10" creationId="{53E74585-77CE-50B1-83CB-576979C6B71B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11" creationId="{F3ADE380-22DF-35C8-AF5D-14A02CD73C41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12" creationId="{8F2A8107-4029-E1BF-BE26-18DA26E00E51}"/>
          </ac:spMkLst>
        </pc:spChg>
        <pc:spChg chg="add mod">
          <ac:chgData name="Sylvia Knight" userId="893f483b-6017-44ae-a10c-e8f6ed6a85fc" providerId="ADAL" clId="{D33BECD4-EA48-42C2-B3C8-28447F1F3C54}" dt="2023-05-04T07:45:24.045" v="68"/>
          <ac:spMkLst>
            <pc:docMk/>
            <pc:sldMk cId="1247322061" sldId="600"/>
            <ac:spMk id="13" creationId="{493BB35A-483D-5CE8-20E1-6FF0D0DFC561}"/>
          </ac:spMkLst>
        </pc:spChg>
        <pc:spChg chg="add mod">
          <ac:chgData name="Sylvia Knight" userId="893f483b-6017-44ae-a10c-e8f6ed6a85fc" providerId="ADAL" clId="{D33BECD4-EA48-42C2-B3C8-28447F1F3C54}" dt="2023-05-04T07:45:36.764" v="69"/>
          <ac:spMkLst>
            <pc:docMk/>
            <pc:sldMk cId="1247322061" sldId="600"/>
            <ac:spMk id="14" creationId="{F2CFB551-5E1A-3390-6B5A-9ED4CAA15205}"/>
          </ac:spMkLst>
        </pc:spChg>
        <pc:spChg chg="del">
          <ac:chgData name="Sylvia Knight" userId="893f483b-6017-44ae-a10c-e8f6ed6a85fc" providerId="ADAL" clId="{D33BECD4-EA48-42C2-B3C8-28447F1F3C54}" dt="2023-05-04T07:44:19.202" v="1" actId="478"/>
          <ac:spMkLst>
            <pc:docMk/>
            <pc:sldMk cId="1247322061" sldId="600"/>
            <ac:spMk id="40963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36.435" v="6" actId="478"/>
          <ac:spMkLst>
            <pc:docMk/>
            <pc:sldMk cId="1247322061" sldId="600"/>
            <ac:spMk id="40964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4.277" v="10" actId="478"/>
          <ac:spMkLst>
            <pc:docMk/>
            <pc:sldMk cId="1247322061" sldId="600"/>
            <ac:spMk id="40966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5.059" v="11" actId="478"/>
          <ac:spMkLst>
            <pc:docMk/>
            <pc:sldMk cId="1247322061" sldId="600"/>
            <ac:spMk id="40969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21.683" v="2" actId="478"/>
          <ac:spMkLst>
            <pc:docMk/>
            <pc:sldMk cId="1247322061" sldId="600"/>
            <ac:spMk id="40970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5.931" v="12" actId="478"/>
          <ac:spMkLst>
            <pc:docMk/>
            <pc:sldMk cId="1247322061" sldId="600"/>
            <ac:spMk id="40971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0.763" v="8" actId="478"/>
          <ac:spMkLst>
            <pc:docMk/>
            <pc:sldMk cId="1247322061" sldId="600"/>
            <ac:spMk id="40972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34.540" v="5" actId="478"/>
          <ac:spMkLst>
            <pc:docMk/>
            <pc:sldMk cId="1247322061" sldId="600"/>
            <ac:spMk id="40973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2.507" v="9" actId="478"/>
          <ac:spMkLst>
            <pc:docMk/>
            <pc:sldMk cId="1247322061" sldId="600"/>
            <ac:spMk id="40974" creationId="{00000000-0000-0000-0000-000000000000}"/>
          </ac:spMkLst>
        </pc:spChg>
        <pc:spChg chg="del">
          <ac:chgData name="Sylvia Knight" userId="893f483b-6017-44ae-a10c-e8f6ed6a85fc" providerId="ADAL" clId="{D33BECD4-EA48-42C2-B3C8-28447F1F3C54}" dt="2023-05-04T07:44:47.156" v="13" actId="478"/>
          <ac:spMkLst>
            <pc:docMk/>
            <pc:sldMk cId="1247322061" sldId="600"/>
            <ac:spMk id="40975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44:39.299" v="7" actId="1076"/>
          <ac:spMkLst>
            <pc:docMk/>
            <pc:sldMk cId="1247322061" sldId="600"/>
            <ac:spMk id="40978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46:13.394" v="72" actId="20577"/>
          <ac:spMkLst>
            <pc:docMk/>
            <pc:sldMk cId="1247322061" sldId="600"/>
            <ac:spMk id="40979" creationId="{00000000-0000-0000-0000-000000000000}"/>
          </ac:spMkLst>
        </pc:spChg>
        <pc:spChg chg="mod">
          <ac:chgData name="Sylvia Knight" userId="893f483b-6017-44ae-a10c-e8f6ed6a85fc" providerId="ADAL" clId="{D33BECD4-EA48-42C2-B3C8-28447F1F3C54}" dt="2023-05-04T07:46:21.543" v="80" actId="20577"/>
          <ac:spMkLst>
            <pc:docMk/>
            <pc:sldMk cId="1247322061" sldId="600"/>
            <ac:spMk id="4098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 dirty="0"/>
              <a:t>The change in CO</a:t>
            </a:r>
            <a:r>
              <a:rPr lang="en-GB" b="1" u="sng" baseline="-25000" dirty="0"/>
              <a:t>2</a:t>
            </a:r>
            <a:r>
              <a:rPr lang="en-GB" b="1" u="sng" dirty="0"/>
              <a:t> and </a:t>
            </a:r>
            <a:r>
              <a:rPr lang="en-GB" b="1" u="sng"/>
              <a:t>Temperature since 1850</a:t>
            </a:r>
            <a:endParaRPr lang="en-GB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Sheet1!$F$5</c:f>
              <c:strCache>
                <c:ptCount val="1"/>
                <c:pt idx="0">
                  <c:v>Temperature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Sheet1!$D$6:$D$23</c:f>
              <c:numCache>
                <c:formatCode>General</c:formatCode>
                <c:ptCount val="18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</c:numCache>
            </c:numRef>
          </c:cat>
          <c:val>
            <c:numRef>
              <c:f>Sheet1!$F$6:$F$23</c:f>
              <c:numCache>
                <c:formatCode>General</c:formatCode>
                <c:ptCount val="18"/>
                <c:pt idx="0">
                  <c:v>-0.2</c:v>
                </c:pt>
                <c:pt idx="5">
                  <c:v>0</c:v>
                </c:pt>
                <c:pt idx="15">
                  <c:v>0.75</c:v>
                </c:pt>
                <c:pt idx="1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2AE-97E9-D300E7C58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697759"/>
        <c:axId val="660256495"/>
      </c:barChart>
      <c:lineChart>
        <c:grouping val="standar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CO2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Sheet1!$D$6:$D$23</c:f>
              <c:numCache>
                <c:formatCode>General</c:formatCode>
                <c:ptCount val="18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</c:numCache>
            </c:numRef>
          </c:cat>
          <c:val>
            <c:numRef>
              <c:f>Sheet1!$E$6:$E$23</c:f>
              <c:numCache>
                <c:formatCode>General</c:formatCode>
                <c:ptCount val="18"/>
                <c:pt idx="0">
                  <c:v>285</c:v>
                </c:pt>
                <c:pt idx="1">
                  <c:v>288</c:v>
                </c:pt>
                <c:pt idx="5">
                  <c:v>297</c:v>
                </c:pt>
                <c:pt idx="10">
                  <c:v>310</c:v>
                </c:pt>
                <c:pt idx="15">
                  <c:v>375</c:v>
                </c:pt>
                <c:pt idx="17">
                  <c:v>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CE-42AE-97E9-D300E7C58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216127"/>
        <c:axId val="647446991"/>
      </c:lineChart>
      <c:catAx>
        <c:axId val="647216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446991"/>
        <c:crosses val="autoZero"/>
        <c:auto val="1"/>
        <c:lblAlgn val="ctr"/>
        <c:lblOffset val="100"/>
        <c:noMultiLvlLbl val="0"/>
      </c:catAx>
      <c:valAx>
        <c:axId val="647446991"/>
        <c:scaling>
          <c:orientation val="minMax"/>
          <c:min val="2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Concentration of CO</a:t>
                </a:r>
                <a:r>
                  <a:rPr lang="en-GB" baseline="-25000" dirty="0"/>
                  <a:t>2</a:t>
                </a:r>
                <a:r>
                  <a:rPr lang="en-GB" dirty="0"/>
                  <a:t> (Parts per 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216127"/>
        <c:crosses val="autoZero"/>
        <c:crossBetween val="midCat"/>
      </c:valAx>
      <c:valAx>
        <c:axId val="660256495"/>
        <c:scaling>
          <c:orientation val="minMax"/>
          <c:max val="0.8"/>
          <c:min val="-0.30000000000000004"/>
        </c:scaling>
        <c:delete val="0"/>
        <c:axPos val="r"/>
        <c:majorGridlines>
          <c:spPr>
            <a:ln w="9525" cap="flat" cmpd="sng" algn="ctr">
              <a:solidFill>
                <a:srgbClr val="92D050"/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rgbClr val="00B050"/>
                    </a:solidFill>
                  </a:rPr>
                  <a:t>Temperature Change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697759"/>
        <c:crosses val="max"/>
        <c:crossBetween val="between"/>
        <c:majorUnit val="0.1"/>
      </c:valAx>
      <c:catAx>
        <c:axId val="65269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0256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/>
              <a:t>Global warming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417775765009916E-2"/>
          <c:y val="9.1034341113404332E-2"/>
          <c:w val="0.85893076866565687"/>
          <c:h val="0.8696055422085214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304-49E0-8C44-1F1D7AAF9E2A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  <c:pt idx="8">
                  <c:v>2070</c:v>
                </c:pt>
                <c:pt idx="9">
                  <c:v>2080</c:v>
                </c:pt>
                <c:pt idx="10">
                  <c:v>2090</c:v>
                </c:pt>
                <c:pt idx="11">
                  <c:v>2100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38</c:v>
                </c:pt>
                <c:pt idx="1">
                  <c:v>40</c:v>
                </c:pt>
                <c:pt idx="2">
                  <c:v>45</c:v>
                </c:pt>
                <c:pt idx="11">
                  <c:v>170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04-49E0-8C44-1F1D7AAF9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151039"/>
        <c:axId val="1545864287"/>
      </c:scatterChart>
      <c:valAx>
        <c:axId val="1631151039"/>
        <c:scaling>
          <c:orientation val="minMax"/>
          <c:max val="2100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864287"/>
        <c:crosses val="autoZero"/>
        <c:crossBetween val="midCat"/>
        <c:majorUnit val="10"/>
      </c:valAx>
      <c:valAx>
        <c:axId val="1545864287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Global greenhouse gas emissions</a:t>
                </a:r>
                <a:r>
                  <a:rPr lang="en-GB" baseline="0"/>
                  <a:t> (Gigatonnes of CO</a:t>
                </a:r>
                <a:r>
                  <a:rPr lang="en-GB" baseline="-25000"/>
                  <a:t>2 </a:t>
                </a:r>
                <a:r>
                  <a:rPr lang="en-GB" baseline="0"/>
                  <a:t>equivalent)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1510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619FF-800C-4C72-9254-6B7A3BBBEA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03DD-32CE-41D9-A958-424F3F8C8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1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952237"/>
            <a:ext cx="8377518" cy="3293396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28637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0836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9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0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66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311901"/>
            <a:ext cx="7822346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0" y="6346479"/>
            <a:ext cx="1160290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HbxSYDqTR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bxSYDqTR8?feature=oembed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quizlet.com/_8y58ao?x=1jqt&amp;i=38anv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PS2HiYVp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rPS2HiYVp8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CDA73-27EA-4DAD-84C1-32FB6167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54" y="3446"/>
            <a:ext cx="9206753" cy="758152"/>
          </a:xfrm>
        </p:spPr>
        <p:txBody>
          <a:bodyPr>
            <a:normAutofit/>
          </a:bodyPr>
          <a:lstStyle/>
          <a:p>
            <a:r>
              <a:rPr lang="en-GB" sz="3200" dirty="0"/>
              <a:t>Connect your learning– Past Climate Change</a:t>
            </a:r>
          </a:p>
        </p:txBody>
      </p:sp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6CCA3EEB-FA2F-42FC-B24F-4D7DD8FB9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85" y="1297774"/>
            <a:ext cx="2463660" cy="246366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78086D2-60CF-4E8A-895F-1CCDAED3E16D}"/>
              </a:ext>
            </a:extLst>
          </p:cNvPr>
          <p:cNvSpPr/>
          <p:nvPr/>
        </p:nvSpPr>
        <p:spPr>
          <a:xfrm>
            <a:off x="2272552" y="1580030"/>
            <a:ext cx="2857587" cy="1376082"/>
          </a:xfrm>
          <a:prstGeom prst="wedgeEllipseCallout">
            <a:avLst>
              <a:gd name="adj1" fmla="val -58423"/>
              <a:gd name="adj2" fmla="val 46442"/>
            </a:avLst>
          </a:prstGeom>
          <a:solidFill>
            <a:srgbClr val="E50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How can climate change because of natural reasons?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39536A-9177-4A62-9FFF-F08FFDC7E6F8}"/>
              </a:ext>
            </a:extLst>
          </p:cNvPr>
          <p:cNvSpPr/>
          <p:nvPr/>
        </p:nvSpPr>
        <p:spPr>
          <a:xfrm>
            <a:off x="337404" y="4288297"/>
            <a:ext cx="3173506" cy="1376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783AD5-717E-423B-8F9F-E7B7E492CA9C}"/>
              </a:ext>
            </a:extLst>
          </p:cNvPr>
          <p:cNvSpPr/>
          <p:nvPr/>
        </p:nvSpPr>
        <p:spPr>
          <a:xfrm>
            <a:off x="1072509" y="4122917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12" descr="ani49">
            <a:extLst>
              <a:ext uri="{FF2B5EF4-FFF2-40B4-BE49-F238E27FC236}">
                <a16:creationId xmlns:a16="http://schemas.microsoft.com/office/drawing/2014/main" id="{B8DF4AB1-5709-4F6B-A3F5-E521CE850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426">
            <a:off x="3235573" y="466743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891221E-E9E8-4AB8-89BE-93E51A7CAF65}"/>
              </a:ext>
            </a:extLst>
          </p:cNvPr>
          <p:cNvSpPr/>
          <p:nvPr/>
        </p:nvSpPr>
        <p:spPr>
          <a:xfrm>
            <a:off x="4335237" y="4334875"/>
            <a:ext cx="3173506" cy="1376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1F8DA25C-1CEC-4905-BC9A-8821CCFB0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2833" y="4122915"/>
            <a:ext cx="751114" cy="16424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F8DE1215-0B69-4DC5-A17A-4FBAB15C0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8661" y="4185076"/>
            <a:ext cx="1077686" cy="152588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723A6766-D10E-42C2-A56D-BB19C68B4C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7890" y="4083543"/>
            <a:ext cx="402772" cy="167640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2" descr="ani49">
            <a:extLst>
              <a:ext uri="{FF2B5EF4-FFF2-40B4-BE49-F238E27FC236}">
                <a16:creationId xmlns:a16="http://schemas.microsoft.com/office/drawing/2014/main" id="{AA57D7FE-13DB-401B-BBFA-6FDACD6667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426">
            <a:off x="7241516" y="47604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5C9F445-05F5-4244-A5AC-8A8578DD9F9F}"/>
              </a:ext>
            </a:extLst>
          </p:cNvPr>
          <p:cNvSpPr/>
          <p:nvPr/>
        </p:nvSpPr>
        <p:spPr>
          <a:xfrm>
            <a:off x="5641586" y="4742338"/>
            <a:ext cx="517072" cy="46799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Sun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73DFF5-4366-4290-9B4C-6F8248CECEDB}"/>
              </a:ext>
            </a:extLst>
          </p:cNvPr>
          <p:cNvSpPr/>
          <p:nvPr/>
        </p:nvSpPr>
        <p:spPr>
          <a:xfrm>
            <a:off x="1713973" y="4746884"/>
            <a:ext cx="517072" cy="46799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Sun</a:t>
            </a:r>
          </a:p>
        </p:txBody>
      </p:sp>
      <p:pic>
        <p:nvPicPr>
          <p:cNvPr id="21" name="Graphic 20" descr="Comet">
            <a:extLst>
              <a:ext uri="{FF2B5EF4-FFF2-40B4-BE49-F238E27FC236}">
                <a16:creationId xmlns:a16="http://schemas.microsoft.com/office/drawing/2014/main" id="{0030E64B-6CF7-4256-9A32-E1385B5A1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9002" y="0"/>
            <a:ext cx="1640101" cy="1640101"/>
          </a:xfrm>
          <a:prstGeom prst="rect">
            <a:avLst/>
          </a:prstGeom>
        </p:spPr>
      </p:pic>
      <p:pic>
        <p:nvPicPr>
          <p:cNvPr id="23" name="Graphic 22" descr="Mountains">
            <a:extLst>
              <a:ext uri="{FF2B5EF4-FFF2-40B4-BE49-F238E27FC236}">
                <a16:creationId xmlns:a16="http://schemas.microsoft.com/office/drawing/2014/main" id="{9ECB9432-3CB0-4827-819A-9D4122B3D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8734" y="1840487"/>
            <a:ext cx="1469927" cy="1469927"/>
          </a:xfrm>
          <a:prstGeom prst="rect">
            <a:avLst/>
          </a:prstGeom>
        </p:spPr>
      </p:pic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1F539FE4-6E24-4524-9D6D-297DEC71FF16}"/>
              </a:ext>
            </a:extLst>
          </p:cNvPr>
          <p:cNvSpPr/>
          <p:nvPr/>
        </p:nvSpPr>
        <p:spPr>
          <a:xfrm>
            <a:off x="5641586" y="816026"/>
            <a:ext cx="618564" cy="1241611"/>
          </a:xfrm>
          <a:prstGeom prst="cloudCallout">
            <a:avLst>
              <a:gd name="adj1" fmla="val -5728"/>
              <a:gd name="adj2" fmla="val 40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2FFE-3B1C-4772-9A28-E06CBCB8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678815"/>
          </a:xfrm>
        </p:spPr>
        <p:txBody>
          <a:bodyPr/>
          <a:lstStyle/>
          <a:p>
            <a:r>
              <a:rPr lang="en-GB" sz="2400" b="1" dirty="0"/>
              <a:t>The causes of climate change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2D6A-F7A3-4902-8BC3-DBE88BD4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340" y="83821"/>
            <a:ext cx="2910840" cy="609314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has happened over the course of the last century?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has been the average global temperature?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does the evidence point to?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natural events can cause warming of our planet?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does most evidence suggest about the recent warming we have seen on planet Earth?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Which activities increase the concentrations of greenhouse gases in the atmosphere?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sources of CO</a:t>
            </a:r>
            <a:r>
              <a:rPr lang="en-GB" sz="2400" baseline="-25000" dirty="0"/>
              <a:t>2</a:t>
            </a:r>
            <a:r>
              <a:rPr lang="en-GB" sz="2400" dirty="0"/>
              <a:t>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sinks of CO</a:t>
            </a:r>
            <a:r>
              <a:rPr lang="en-GB" sz="2400" baseline="-25000" dirty="0"/>
              <a:t>2</a:t>
            </a:r>
            <a:r>
              <a:rPr lang="en-GB" sz="2400" dirty="0"/>
              <a:t> are there?</a:t>
            </a:r>
          </a:p>
          <a:p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A1190-875B-4486-85B0-BF80EE70EB2D}"/>
              </a:ext>
            </a:extLst>
          </p:cNvPr>
          <p:cNvSpPr/>
          <p:nvPr/>
        </p:nvSpPr>
        <p:spPr>
          <a:xfrm>
            <a:off x="83820" y="56655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https://youtu.be/uHbxSYDqTR8</a:t>
            </a:r>
            <a:r>
              <a:rPr lang="en-GB" dirty="0"/>
              <a:t> </a:t>
            </a:r>
          </a:p>
        </p:txBody>
      </p:sp>
      <p:pic>
        <p:nvPicPr>
          <p:cNvPr id="5" name="Online Media 4" title="What is climate change? - Met Office climate change guide">
            <a:hlinkClick r:id="" action="ppaction://media"/>
            <a:extLst>
              <a:ext uri="{FF2B5EF4-FFF2-40B4-BE49-F238E27FC236}">
                <a16:creationId xmlns:a16="http://schemas.microsoft.com/office/drawing/2014/main" id="{586BF1BD-9DCC-4102-873A-5728639AB5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50876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3C973F-8426-43FF-B8A5-814CA43E2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23259"/>
              </p:ext>
            </p:extLst>
          </p:nvPr>
        </p:nvGraphicFramePr>
        <p:xfrm>
          <a:off x="-110751" y="0"/>
          <a:ext cx="6288742" cy="587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514FBB-FCA3-4614-9619-DF847E99CCA3}"/>
              </a:ext>
            </a:extLst>
          </p:cNvPr>
          <p:cNvSpPr/>
          <p:nvPr/>
        </p:nvSpPr>
        <p:spPr>
          <a:xfrm>
            <a:off x="1738460" y="3719613"/>
            <a:ext cx="4185557" cy="567268"/>
          </a:xfrm>
          <a:custGeom>
            <a:avLst/>
            <a:gdLst>
              <a:gd name="connsiteX0" fmla="*/ 0 w 4185557"/>
              <a:gd name="connsiteY0" fmla="*/ 131839 h 567268"/>
              <a:gd name="connsiteX1" fmla="*/ 615043 w 4185557"/>
              <a:gd name="connsiteY1" fmla="*/ 12096 h 567268"/>
              <a:gd name="connsiteX2" fmla="*/ 1110343 w 4185557"/>
              <a:gd name="connsiteY2" fmla="*/ 12096 h 567268"/>
              <a:gd name="connsiteX3" fmla="*/ 1681843 w 4185557"/>
              <a:gd name="connsiteY3" fmla="*/ 82853 h 567268"/>
              <a:gd name="connsiteX4" fmla="*/ 2237014 w 4185557"/>
              <a:gd name="connsiteY4" fmla="*/ 175382 h 567268"/>
              <a:gd name="connsiteX5" fmla="*/ 2732314 w 4185557"/>
              <a:gd name="connsiteY5" fmla="*/ 344111 h 567268"/>
              <a:gd name="connsiteX6" fmla="*/ 3521528 w 4185557"/>
              <a:gd name="connsiteY6" fmla="*/ 496511 h 567268"/>
              <a:gd name="connsiteX7" fmla="*/ 4185557 w 4185557"/>
              <a:gd name="connsiteY7" fmla="*/ 567268 h 5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557" h="567268">
                <a:moveTo>
                  <a:pt x="0" y="131839"/>
                </a:moveTo>
                <a:cubicBezTo>
                  <a:pt x="214993" y="81946"/>
                  <a:pt x="429986" y="32053"/>
                  <a:pt x="615043" y="12096"/>
                </a:cubicBezTo>
                <a:cubicBezTo>
                  <a:pt x="800100" y="-7861"/>
                  <a:pt x="932543" y="303"/>
                  <a:pt x="1110343" y="12096"/>
                </a:cubicBezTo>
                <a:cubicBezTo>
                  <a:pt x="1288143" y="23889"/>
                  <a:pt x="1494065" y="55639"/>
                  <a:pt x="1681843" y="82853"/>
                </a:cubicBezTo>
                <a:cubicBezTo>
                  <a:pt x="1869621" y="110067"/>
                  <a:pt x="2061936" y="131839"/>
                  <a:pt x="2237014" y="175382"/>
                </a:cubicBezTo>
                <a:cubicBezTo>
                  <a:pt x="2412092" y="218925"/>
                  <a:pt x="2518228" y="290590"/>
                  <a:pt x="2732314" y="344111"/>
                </a:cubicBezTo>
                <a:cubicBezTo>
                  <a:pt x="2946400" y="397632"/>
                  <a:pt x="3279321" y="459318"/>
                  <a:pt x="3521528" y="496511"/>
                </a:cubicBezTo>
                <a:cubicBezTo>
                  <a:pt x="3763735" y="533704"/>
                  <a:pt x="3974646" y="550486"/>
                  <a:pt x="4185557" y="567268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6B172E-E0B8-417C-A1EE-5B7EA815E59C}"/>
              </a:ext>
            </a:extLst>
          </p:cNvPr>
          <p:cNvSpPr/>
          <p:nvPr/>
        </p:nvSpPr>
        <p:spPr>
          <a:xfrm>
            <a:off x="1770623" y="3782170"/>
            <a:ext cx="4130263" cy="1310336"/>
          </a:xfrm>
          <a:custGeom>
            <a:avLst/>
            <a:gdLst>
              <a:gd name="connsiteX0" fmla="*/ 0 w 4114800"/>
              <a:gd name="connsiteY0" fmla="*/ 82319 h 1345143"/>
              <a:gd name="connsiteX1" fmla="*/ 223157 w 4114800"/>
              <a:gd name="connsiteY1" fmla="*/ 27890 h 1345143"/>
              <a:gd name="connsiteX2" fmla="*/ 778328 w 4114800"/>
              <a:gd name="connsiteY2" fmla="*/ 468762 h 1345143"/>
              <a:gd name="connsiteX3" fmla="*/ 1143000 w 4114800"/>
              <a:gd name="connsiteY3" fmla="*/ 642933 h 1345143"/>
              <a:gd name="connsiteX4" fmla="*/ 2013857 w 4114800"/>
              <a:gd name="connsiteY4" fmla="*/ 1013047 h 1345143"/>
              <a:gd name="connsiteX5" fmla="*/ 3249385 w 4114800"/>
              <a:gd name="connsiteY5" fmla="*/ 1290633 h 1345143"/>
              <a:gd name="connsiteX6" fmla="*/ 4114800 w 4114800"/>
              <a:gd name="connsiteY6" fmla="*/ 1345062 h 1345143"/>
              <a:gd name="connsiteX0" fmla="*/ 0 w 4093029"/>
              <a:gd name="connsiteY0" fmla="*/ 64586 h 1354624"/>
              <a:gd name="connsiteX1" fmla="*/ 201386 w 4093029"/>
              <a:gd name="connsiteY1" fmla="*/ 37371 h 1354624"/>
              <a:gd name="connsiteX2" fmla="*/ 756557 w 4093029"/>
              <a:gd name="connsiteY2" fmla="*/ 478243 h 1354624"/>
              <a:gd name="connsiteX3" fmla="*/ 1121229 w 4093029"/>
              <a:gd name="connsiteY3" fmla="*/ 652414 h 1354624"/>
              <a:gd name="connsiteX4" fmla="*/ 1992086 w 4093029"/>
              <a:gd name="connsiteY4" fmla="*/ 1022528 h 1354624"/>
              <a:gd name="connsiteX5" fmla="*/ 3227614 w 4093029"/>
              <a:gd name="connsiteY5" fmla="*/ 1300114 h 1354624"/>
              <a:gd name="connsiteX6" fmla="*/ 4093029 w 4093029"/>
              <a:gd name="connsiteY6" fmla="*/ 1354543 h 1354624"/>
              <a:gd name="connsiteX0" fmla="*/ 0 w 4082638"/>
              <a:gd name="connsiteY0" fmla="*/ 90140 h 1342078"/>
              <a:gd name="connsiteX1" fmla="*/ 190995 w 4082638"/>
              <a:gd name="connsiteY1" fmla="*/ 24825 h 1342078"/>
              <a:gd name="connsiteX2" fmla="*/ 746166 w 4082638"/>
              <a:gd name="connsiteY2" fmla="*/ 465697 h 1342078"/>
              <a:gd name="connsiteX3" fmla="*/ 1110838 w 4082638"/>
              <a:gd name="connsiteY3" fmla="*/ 639868 h 1342078"/>
              <a:gd name="connsiteX4" fmla="*/ 1981695 w 4082638"/>
              <a:gd name="connsiteY4" fmla="*/ 1009982 h 1342078"/>
              <a:gd name="connsiteX5" fmla="*/ 3217223 w 4082638"/>
              <a:gd name="connsiteY5" fmla="*/ 1287568 h 1342078"/>
              <a:gd name="connsiteX6" fmla="*/ 4082638 w 4082638"/>
              <a:gd name="connsiteY6" fmla="*/ 1341997 h 1342078"/>
              <a:gd name="connsiteX0" fmla="*/ 0 w 4082638"/>
              <a:gd name="connsiteY0" fmla="*/ 86485 h 1338423"/>
              <a:gd name="connsiteX1" fmla="*/ 190995 w 4082638"/>
              <a:gd name="connsiteY1" fmla="*/ 21170 h 1338423"/>
              <a:gd name="connsiteX2" fmla="*/ 746166 w 4082638"/>
              <a:gd name="connsiteY2" fmla="*/ 462042 h 1338423"/>
              <a:gd name="connsiteX3" fmla="*/ 1110838 w 4082638"/>
              <a:gd name="connsiteY3" fmla="*/ 636213 h 1338423"/>
              <a:gd name="connsiteX4" fmla="*/ 1981695 w 4082638"/>
              <a:gd name="connsiteY4" fmla="*/ 1006327 h 1338423"/>
              <a:gd name="connsiteX5" fmla="*/ 3217223 w 4082638"/>
              <a:gd name="connsiteY5" fmla="*/ 1283913 h 1338423"/>
              <a:gd name="connsiteX6" fmla="*/ 4082638 w 4082638"/>
              <a:gd name="connsiteY6" fmla="*/ 1338342 h 1338423"/>
              <a:gd name="connsiteX0" fmla="*/ 0 w 4082638"/>
              <a:gd name="connsiteY0" fmla="*/ 58398 h 1310336"/>
              <a:gd name="connsiteX1" fmla="*/ 239485 w 4082638"/>
              <a:gd name="connsiteY1" fmla="*/ 27720 h 1310336"/>
              <a:gd name="connsiteX2" fmla="*/ 746166 w 4082638"/>
              <a:gd name="connsiteY2" fmla="*/ 433955 h 1310336"/>
              <a:gd name="connsiteX3" fmla="*/ 1110838 w 4082638"/>
              <a:gd name="connsiteY3" fmla="*/ 608126 h 1310336"/>
              <a:gd name="connsiteX4" fmla="*/ 1981695 w 4082638"/>
              <a:gd name="connsiteY4" fmla="*/ 978240 h 1310336"/>
              <a:gd name="connsiteX5" fmla="*/ 3217223 w 4082638"/>
              <a:gd name="connsiteY5" fmla="*/ 1255826 h 1310336"/>
              <a:gd name="connsiteX6" fmla="*/ 4082638 w 4082638"/>
              <a:gd name="connsiteY6" fmla="*/ 1310255 h 1310336"/>
              <a:gd name="connsiteX0" fmla="*/ 0 w 4130263"/>
              <a:gd name="connsiteY0" fmla="*/ 58398 h 1299450"/>
              <a:gd name="connsiteX1" fmla="*/ 239485 w 4130263"/>
              <a:gd name="connsiteY1" fmla="*/ 27720 h 1299450"/>
              <a:gd name="connsiteX2" fmla="*/ 746166 w 4130263"/>
              <a:gd name="connsiteY2" fmla="*/ 433955 h 1299450"/>
              <a:gd name="connsiteX3" fmla="*/ 1110838 w 4130263"/>
              <a:gd name="connsiteY3" fmla="*/ 608126 h 1299450"/>
              <a:gd name="connsiteX4" fmla="*/ 1981695 w 4130263"/>
              <a:gd name="connsiteY4" fmla="*/ 978240 h 1299450"/>
              <a:gd name="connsiteX5" fmla="*/ 3217223 w 4130263"/>
              <a:gd name="connsiteY5" fmla="*/ 1255826 h 1299450"/>
              <a:gd name="connsiteX6" fmla="*/ 4130263 w 4130263"/>
              <a:gd name="connsiteY6" fmla="*/ 1298349 h 1299450"/>
              <a:gd name="connsiteX0" fmla="*/ 0 w 4130263"/>
              <a:gd name="connsiteY0" fmla="*/ 58398 h 1310336"/>
              <a:gd name="connsiteX1" fmla="*/ 239485 w 4130263"/>
              <a:gd name="connsiteY1" fmla="*/ 27720 h 1310336"/>
              <a:gd name="connsiteX2" fmla="*/ 746166 w 4130263"/>
              <a:gd name="connsiteY2" fmla="*/ 433955 h 1310336"/>
              <a:gd name="connsiteX3" fmla="*/ 1110838 w 4130263"/>
              <a:gd name="connsiteY3" fmla="*/ 608126 h 1310336"/>
              <a:gd name="connsiteX4" fmla="*/ 1981695 w 4130263"/>
              <a:gd name="connsiteY4" fmla="*/ 978240 h 1310336"/>
              <a:gd name="connsiteX5" fmla="*/ 3217223 w 4130263"/>
              <a:gd name="connsiteY5" fmla="*/ 1255826 h 1310336"/>
              <a:gd name="connsiteX6" fmla="*/ 4130263 w 4130263"/>
              <a:gd name="connsiteY6" fmla="*/ 1310255 h 131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263" h="1310336">
                <a:moveTo>
                  <a:pt x="0" y="58398"/>
                </a:moveTo>
                <a:cubicBezTo>
                  <a:pt x="102136" y="23225"/>
                  <a:pt x="115124" y="-34873"/>
                  <a:pt x="239485" y="27720"/>
                </a:cubicBezTo>
                <a:cubicBezTo>
                  <a:pt x="363846" y="90313"/>
                  <a:pt x="600941" y="337221"/>
                  <a:pt x="746166" y="433955"/>
                </a:cubicBezTo>
                <a:cubicBezTo>
                  <a:pt x="891391" y="530689"/>
                  <a:pt x="904917" y="517412"/>
                  <a:pt x="1110838" y="608126"/>
                </a:cubicBezTo>
                <a:cubicBezTo>
                  <a:pt x="1316759" y="698840"/>
                  <a:pt x="1630631" y="870290"/>
                  <a:pt x="1981695" y="978240"/>
                </a:cubicBezTo>
                <a:cubicBezTo>
                  <a:pt x="2332759" y="1086190"/>
                  <a:pt x="2859128" y="1200490"/>
                  <a:pt x="3217223" y="1255826"/>
                </a:cubicBezTo>
                <a:cubicBezTo>
                  <a:pt x="3575318" y="1311162"/>
                  <a:pt x="3872634" y="1310708"/>
                  <a:pt x="4130263" y="1310255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2AC333-A047-4929-97DB-DB0F9981A35E}"/>
              </a:ext>
            </a:extLst>
          </p:cNvPr>
          <p:cNvSpPr/>
          <p:nvPr/>
        </p:nvSpPr>
        <p:spPr>
          <a:xfrm>
            <a:off x="1760231" y="3794758"/>
            <a:ext cx="4125686" cy="1444623"/>
          </a:xfrm>
          <a:custGeom>
            <a:avLst/>
            <a:gdLst>
              <a:gd name="connsiteX0" fmla="*/ 0 w 4125686"/>
              <a:gd name="connsiteY0" fmla="*/ 40366 h 1444623"/>
              <a:gd name="connsiteX1" fmla="*/ 223157 w 4125686"/>
              <a:gd name="connsiteY1" fmla="*/ 45808 h 1444623"/>
              <a:gd name="connsiteX2" fmla="*/ 560614 w 4125686"/>
              <a:gd name="connsiteY2" fmla="*/ 503008 h 1444623"/>
              <a:gd name="connsiteX3" fmla="*/ 859972 w 4125686"/>
              <a:gd name="connsiteY3" fmla="*/ 840466 h 1444623"/>
              <a:gd name="connsiteX4" fmla="*/ 1469572 w 4125686"/>
              <a:gd name="connsiteY4" fmla="*/ 1118051 h 1444623"/>
              <a:gd name="connsiteX5" fmla="*/ 2090057 w 4125686"/>
              <a:gd name="connsiteY5" fmla="*/ 1237794 h 1444623"/>
              <a:gd name="connsiteX6" fmla="*/ 2824843 w 4125686"/>
              <a:gd name="connsiteY6" fmla="*/ 1373866 h 1444623"/>
              <a:gd name="connsiteX7" fmla="*/ 3657600 w 4125686"/>
              <a:gd name="connsiteY7" fmla="*/ 1395637 h 1444623"/>
              <a:gd name="connsiteX8" fmla="*/ 3973286 w 4125686"/>
              <a:gd name="connsiteY8" fmla="*/ 1433737 h 1444623"/>
              <a:gd name="connsiteX9" fmla="*/ 4125686 w 4125686"/>
              <a:gd name="connsiteY9" fmla="*/ 1444623 h 14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5686" h="1444623">
                <a:moveTo>
                  <a:pt x="0" y="40366"/>
                </a:moveTo>
                <a:cubicBezTo>
                  <a:pt x="64860" y="4533"/>
                  <a:pt x="129721" y="-31299"/>
                  <a:pt x="223157" y="45808"/>
                </a:cubicBezTo>
                <a:cubicBezTo>
                  <a:pt x="316593" y="122915"/>
                  <a:pt x="454478" y="370565"/>
                  <a:pt x="560614" y="503008"/>
                </a:cubicBezTo>
                <a:cubicBezTo>
                  <a:pt x="666750" y="635451"/>
                  <a:pt x="708479" y="737959"/>
                  <a:pt x="859972" y="840466"/>
                </a:cubicBezTo>
                <a:cubicBezTo>
                  <a:pt x="1011465" y="942973"/>
                  <a:pt x="1264558" y="1051830"/>
                  <a:pt x="1469572" y="1118051"/>
                </a:cubicBezTo>
                <a:cubicBezTo>
                  <a:pt x="1674586" y="1184272"/>
                  <a:pt x="2090057" y="1237794"/>
                  <a:pt x="2090057" y="1237794"/>
                </a:cubicBezTo>
                <a:cubicBezTo>
                  <a:pt x="2315935" y="1280430"/>
                  <a:pt x="2563586" y="1347559"/>
                  <a:pt x="2824843" y="1373866"/>
                </a:cubicBezTo>
                <a:cubicBezTo>
                  <a:pt x="3086100" y="1400173"/>
                  <a:pt x="3466193" y="1385659"/>
                  <a:pt x="3657600" y="1395637"/>
                </a:cubicBezTo>
                <a:cubicBezTo>
                  <a:pt x="3849007" y="1405616"/>
                  <a:pt x="3895272" y="1425573"/>
                  <a:pt x="3973286" y="1433737"/>
                </a:cubicBezTo>
                <a:cubicBezTo>
                  <a:pt x="4051300" y="1441901"/>
                  <a:pt x="4088493" y="1443262"/>
                  <a:pt x="4125686" y="1444623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99602F-649B-4AEB-AEAD-427139E42CE3}"/>
              </a:ext>
            </a:extLst>
          </p:cNvPr>
          <p:cNvSpPr/>
          <p:nvPr/>
        </p:nvSpPr>
        <p:spPr>
          <a:xfrm>
            <a:off x="1760231" y="1585917"/>
            <a:ext cx="4139642" cy="2232878"/>
          </a:xfrm>
          <a:custGeom>
            <a:avLst/>
            <a:gdLst>
              <a:gd name="connsiteX0" fmla="*/ 0 w 4139642"/>
              <a:gd name="connsiteY0" fmla="*/ 2232878 h 2232878"/>
              <a:gd name="connsiteX1" fmla="*/ 1496786 w 4139642"/>
              <a:gd name="connsiteY1" fmla="*/ 1383792 h 2232878"/>
              <a:gd name="connsiteX2" fmla="*/ 3205843 w 4139642"/>
              <a:gd name="connsiteY2" fmla="*/ 431292 h 2232878"/>
              <a:gd name="connsiteX3" fmla="*/ 4005943 w 4139642"/>
              <a:gd name="connsiteY3" fmla="*/ 66621 h 2232878"/>
              <a:gd name="connsiteX4" fmla="*/ 4131129 w 4139642"/>
              <a:gd name="connsiteY4" fmla="*/ 1307 h 22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642" h="2232878">
                <a:moveTo>
                  <a:pt x="0" y="2232878"/>
                </a:moveTo>
                <a:lnTo>
                  <a:pt x="1496786" y="1383792"/>
                </a:lnTo>
                <a:cubicBezTo>
                  <a:pt x="2031093" y="1083528"/>
                  <a:pt x="2787650" y="650820"/>
                  <a:pt x="3205843" y="431292"/>
                </a:cubicBezTo>
                <a:cubicBezTo>
                  <a:pt x="3624036" y="211764"/>
                  <a:pt x="3851729" y="138285"/>
                  <a:pt x="4005943" y="66621"/>
                </a:cubicBezTo>
                <a:cubicBezTo>
                  <a:pt x="4160157" y="-5043"/>
                  <a:pt x="4145643" y="-1868"/>
                  <a:pt x="4131129" y="1307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E4FA656-25B2-4715-81BF-7C344A49DE77}"/>
              </a:ext>
            </a:extLst>
          </p:cNvPr>
          <p:cNvSpPr/>
          <p:nvPr/>
        </p:nvSpPr>
        <p:spPr>
          <a:xfrm>
            <a:off x="1441189" y="3856895"/>
            <a:ext cx="305435" cy="136525"/>
          </a:xfrm>
          <a:custGeom>
            <a:avLst/>
            <a:gdLst>
              <a:gd name="connsiteX0" fmla="*/ 0 w 244475"/>
              <a:gd name="connsiteY0" fmla="*/ 111125 h 111125"/>
              <a:gd name="connsiteX1" fmla="*/ 174625 w 244475"/>
              <a:gd name="connsiteY1" fmla="*/ 41275 h 111125"/>
              <a:gd name="connsiteX2" fmla="*/ 244475 w 244475"/>
              <a:gd name="connsiteY2" fmla="*/ 0 h 111125"/>
              <a:gd name="connsiteX0" fmla="*/ 0 w 305435"/>
              <a:gd name="connsiteY0" fmla="*/ 146685 h 146685"/>
              <a:gd name="connsiteX1" fmla="*/ 235585 w 305435"/>
              <a:gd name="connsiteY1" fmla="*/ 41275 h 146685"/>
              <a:gd name="connsiteX2" fmla="*/ 305435 w 305435"/>
              <a:gd name="connsiteY2" fmla="*/ 0 h 146685"/>
              <a:gd name="connsiteX0" fmla="*/ 0 w 305435"/>
              <a:gd name="connsiteY0" fmla="*/ 136525 h 136525"/>
              <a:gd name="connsiteX1" fmla="*/ 235585 w 305435"/>
              <a:gd name="connsiteY1" fmla="*/ 41275 h 136525"/>
              <a:gd name="connsiteX2" fmla="*/ 305435 w 305435"/>
              <a:gd name="connsiteY2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435" h="136525">
                <a:moveTo>
                  <a:pt x="0" y="136525"/>
                </a:moveTo>
                <a:cubicBezTo>
                  <a:pt x="66939" y="110860"/>
                  <a:pt x="184679" y="64029"/>
                  <a:pt x="235585" y="41275"/>
                </a:cubicBezTo>
                <a:cubicBezTo>
                  <a:pt x="286491" y="18521"/>
                  <a:pt x="290883" y="11377"/>
                  <a:pt x="30543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A1590-B2CB-403F-8E1B-5D3F4F880690}"/>
              </a:ext>
            </a:extLst>
          </p:cNvPr>
          <p:cNvSpPr txBox="1"/>
          <p:nvPr/>
        </p:nvSpPr>
        <p:spPr>
          <a:xfrm>
            <a:off x="518081" y="4179615"/>
            <a:ext cx="144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Historical Carbon Emissions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E17D2-134F-4DDD-9725-2C533EFFFE89}"/>
              </a:ext>
            </a:extLst>
          </p:cNvPr>
          <p:cNvSpPr txBox="1"/>
          <p:nvPr/>
        </p:nvSpPr>
        <p:spPr>
          <a:xfrm>
            <a:off x="5962116" y="1229075"/>
            <a:ext cx="1440000" cy="553998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No climate action policies – 4.1 to 4.8</a:t>
            </a:r>
            <a:r>
              <a:rPr lang="en-GB" sz="1000" dirty="0">
                <a:cs typeface="Arial" panose="020B0604020202020204" pitchFamily="34" charset="0"/>
              </a:rPr>
              <a:t>°C warmer</a:t>
            </a:r>
            <a:endParaRPr lang="en-GB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F2BB6A-745A-4D53-89D9-0A8420E5D58F}"/>
              </a:ext>
            </a:extLst>
          </p:cNvPr>
          <p:cNvSpPr txBox="1"/>
          <p:nvPr/>
        </p:nvSpPr>
        <p:spPr>
          <a:xfrm>
            <a:off x="5934409" y="4003247"/>
            <a:ext cx="1440000" cy="40011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Business as usual– 2.6 to 3.7</a:t>
            </a:r>
            <a:r>
              <a:rPr lang="en-GB" sz="1000" dirty="0">
                <a:cs typeface="Arial" panose="020B0604020202020204" pitchFamily="34" charset="0"/>
              </a:rPr>
              <a:t>°C warmer</a:t>
            </a:r>
            <a:endParaRPr lang="en-GB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C35EB7-C0AC-4D56-A9A4-67A13CAD4AD1}"/>
              </a:ext>
            </a:extLst>
          </p:cNvPr>
          <p:cNvSpPr txBox="1"/>
          <p:nvPr/>
        </p:nvSpPr>
        <p:spPr>
          <a:xfrm>
            <a:off x="5958126" y="4670659"/>
            <a:ext cx="1440000" cy="553998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en-GB" sz="1000" dirty="0">
                <a:solidFill>
                  <a:schemeClr val="bg1"/>
                </a:solidFill>
                <a:cs typeface="Arial" panose="020B0604020202020204" pitchFamily="34" charset="0"/>
              </a:rPr>
              <a:t>°C warmer than today – Upper end of Paris Agreement in 2015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793C43-38A1-4854-BB73-AB2A54E037A8}"/>
              </a:ext>
            </a:extLst>
          </p:cNvPr>
          <p:cNvSpPr txBox="1"/>
          <p:nvPr/>
        </p:nvSpPr>
        <p:spPr>
          <a:xfrm>
            <a:off x="5958126" y="5281154"/>
            <a:ext cx="1440000" cy="553998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cs typeface="Arial" panose="020B0604020202020204" pitchFamily="34" charset="0"/>
              </a:rPr>
              <a:t>1.5°C warmer than today – Goal of Paris Agreement in 2015</a:t>
            </a:r>
            <a:endParaRPr lang="en-GB" sz="1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C6930C-9D6B-4A4C-B443-CE1F7471A28A}"/>
              </a:ext>
            </a:extLst>
          </p:cNvPr>
          <p:cNvGrpSpPr/>
          <p:nvPr/>
        </p:nvGrpSpPr>
        <p:grpSpPr>
          <a:xfrm>
            <a:off x="564790" y="3110859"/>
            <a:ext cx="888271" cy="1083347"/>
            <a:chOff x="761266" y="3203664"/>
            <a:chExt cx="888271" cy="108334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2299E2-A533-488B-8C54-B870A1653E9F}"/>
                </a:ext>
              </a:extLst>
            </p:cNvPr>
            <p:cNvSpPr/>
            <p:nvPr/>
          </p:nvSpPr>
          <p:spPr>
            <a:xfrm>
              <a:off x="972551" y="4179011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9ADE30-3EA7-4173-A86D-9D4468FDC6EC}"/>
                </a:ext>
              </a:extLst>
            </p:cNvPr>
            <p:cNvSpPr txBox="1"/>
            <p:nvPr/>
          </p:nvSpPr>
          <p:spPr>
            <a:xfrm>
              <a:off x="761266" y="3203664"/>
              <a:ext cx="888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/>
                <a:t>Kyoto Climate conference 1997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C65F53D-7F38-4B47-BCC4-C72EFD2D37CA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51" y="3911550"/>
              <a:ext cx="0" cy="229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74AA8E-A4B7-426A-87CE-0A38C612592F}"/>
              </a:ext>
            </a:extLst>
          </p:cNvPr>
          <p:cNvGrpSpPr/>
          <p:nvPr/>
        </p:nvGrpSpPr>
        <p:grpSpPr>
          <a:xfrm>
            <a:off x="1451796" y="3013242"/>
            <a:ext cx="888271" cy="913503"/>
            <a:chOff x="1648272" y="3106047"/>
            <a:chExt cx="888271" cy="9135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891D717-A1B0-4AD3-BB07-C71ADCEDF32A}"/>
                </a:ext>
              </a:extLst>
            </p:cNvPr>
            <p:cNvSpPr/>
            <p:nvPr/>
          </p:nvSpPr>
          <p:spPr>
            <a:xfrm>
              <a:off x="1875766" y="3911550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BA1D75-904C-4CA8-B00E-A3F36BCE8B42}"/>
                </a:ext>
              </a:extLst>
            </p:cNvPr>
            <p:cNvSpPr txBox="1"/>
            <p:nvPr/>
          </p:nvSpPr>
          <p:spPr>
            <a:xfrm>
              <a:off x="1648272" y="3106047"/>
              <a:ext cx="888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/>
                <a:t>Paris Climate conference 2015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C3C9EE9-263A-42CF-9C41-26385BD6B016}"/>
                </a:ext>
              </a:extLst>
            </p:cNvPr>
            <p:cNvCxnSpPr>
              <a:cxnSpLocks/>
            </p:cNvCxnSpPr>
            <p:nvPr/>
          </p:nvCxnSpPr>
          <p:spPr>
            <a:xfrm>
              <a:off x="1933967" y="3619054"/>
              <a:ext cx="0" cy="229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rrow: Up 49">
            <a:extLst>
              <a:ext uri="{FF2B5EF4-FFF2-40B4-BE49-F238E27FC236}">
                <a16:creationId xmlns:a16="http://schemas.microsoft.com/office/drawing/2014/main" id="{1CCC6C3B-45DE-4E7B-9131-4B37B6572F31}"/>
              </a:ext>
            </a:extLst>
          </p:cNvPr>
          <p:cNvSpPr/>
          <p:nvPr/>
        </p:nvSpPr>
        <p:spPr>
          <a:xfrm>
            <a:off x="7374409" y="296913"/>
            <a:ext cx="1801164" cy="5432657"/>
          </a:xfrm>
          <a:custGeom>
            <a:avLst/>
            <a:gdLst>
              <a:gd name="connsiteX0" fmla="*/ 0 w 2552581"/>
              <a:gd name="connsiteY0" fmla="*/ 751327 h 5432657"/>
              <a:gd name="connsiteX1" fmla="*/ 1276291 w 2552581"/>
              <a:gd name="connsiteY1" fmla="*/ 0 h 5432657"/>
              <a:gd name="connsiteX2" fmla="*/ 2552581 w 2552581"/>
              <a:gd name="connsiteY2" fmla="*/ 751327 h 5432657"/>
              <a:gd name="connsiteX3" fmla="*/ 1914436 w 2552581"/>
              <a:gd name="connsiteY3" fmla="*/ 751327 h 5432657"/>
              <a:gd name="connsiteX4" fmla="*/ 1914436 w 2552581"/>
              <a:gd name="connsiteY4" fmla="*/ 5432657 h 5432657"/>
              <a:gd name="connsiteX5" fmla="*/ 638145 w 2552581"/>
              <a:gd name="connsiteY5" fmla="*/ 5432657 h 5432657"/>
              <a:gd name="connsiteX6" fmla="*/ 638145 w 2552581"/>
              <a:gd name="connsiteY6" fmla="*/ 751327 h 5432657"/>
              <a:gd name="connsiteX7" fmla="*/ 0 w 2552581"/>
              <a:gd name="connsiteY7" fmla="*/ 751327 h 5432657"/>
              <a:gd name="connsiteX0" fmla="*/ 0 w 2203331"/>
              <a:gd name="connsiteY0" fmla="*/ 751327 h 5432657"/>
              <a:gd name="connsiteX1" fmla="*/ 1276291 w 2203331"/>
              <a:gd name="connsiteY1" fmla="*/ 0 h 5432657"/>
              <a:gd name="connsiteX2" fmla="*/ 2203331 w 2203331"/>
              <a:gd name="connsiteY2" fmla="*/ 744977 h 5432657"/>
              <a:gd name="connsiteX3" fmla="*/ 1914436 w 2203331"/>
              <a:gd name="connsiteY3" fmla="*/ 751327 h 5432657"/>
              <a:gd name="connsiteX4" fmla="*/ 1914436 w 2203331"/>
              <a:gd name="connsiteY4" fmla="*/ 5432657 h 5432657"/>
              <a:gd name="connsiteX5" fmla="*/ 638145 w 2203331"/>
              <a:gd name="connsiteY5" fmla="*/ 5432657 h 5432657"/>
              <a:gd name="connsiteX6" fmla="*/ 638145 w 2203331"/>
              <a:gd name="connsiteY6" fmla="*/ 751327 h 5432657"/>
              <a:gd name="connsiteX7" fmla="*/ 0 w 2203331"/>
              <a:gd name="connsiteY7" fmla="*/ 751327 h 5432657"/>
              <a:gd name="connsiteX0" fmla="*/ 0 w 1790581"/>
              <a:gd name="connsiteY0" fmla="*/ 725927 h 5432657"/>
              <a:gd name="connsiteX1" fmla="*/ 863541 w 1790581"/>
              <a:gd name="connsiteY1" fmla="*/ 0 h 5432657"/>
              <a:gd name="connsiteX2" fmla="*/ 1790581 w 1790581"/>
              <a:gd name="connsiteY2" fmla="*/ 744977 h 5432657"/>
              <a:gd name="connsiteX3" fmla="*/ 1501686 w 1790581"/>
              <a:gd name="connsiteY3" fmla="*/ 751327 h 5432657"/>
              <a:gd name="connsiteX4" fmla="*/ 1501686 w 1790581"/>
              <a:gd name="connsiteY4" fmla="*/ 5432657 h 5432657"/>
              <a:gd name="connsiteX5" fmla="*/ 225395 w 1790581"/>
              <a:gd name="connsiteY5" fmla="*/ 5432657 h 5432657"/>
              <a:gd name="connsiteX6" fmla="*/ 225395 w 1790581"/>
              <a:gd name="connsiteY6" fmla="*/ 751327 h 5432657"/>
              <a:gd name="connsiteX7" fmla="*/ 0 w 1790581"/>
              <a:gd name="connsiteY7" fmla="*/ 725927 h 5432657"/>
              <a:gd name="connsiteX0" fmla="*/ 0 w 1796931"/>
              <a:gd name="connsiteY0" fmla="*/ 751327 h 5432657"/>
              <a:gd name="connsiteX1" fmla="*/ 869891 w 1796931"/>
              <a:gd name="connsiteY1" fmla="*/ 0 h 5432657"/>
              <a:gd name="connsiteX2" fmla="*/ 1796931 w 1796931"/>
              <a:gd name="connsiteY2" fmla="*/ 744977 h 5432657"/>
              <a:gd name="connsiteX3" fmla="*/ 1508036 w 1796931"/>
              <a:gd name="connsiteY3" fmla="*/ 751327 h 5432657"/>
              <a:gd name="connsiteX4" fmla="*/ 1508036 w 1796931"/>
              <a:gd name="connsiteY4" fmla="*/ 5432657 h 5432657"/>
              <a:gd name="connsiteX5" fmla="*/ 231745 w 1796931"/>
              <a:gd name="connsiteY5" fmla="*/ 5432657 h 5432657"/>
              <a:gd name="connsiteX6" fmla="*/ 231745 w 1796931"/>
              <a:gd name="connsiteY6" fmla="*/ 751327 h 5432657"/>
              <a:gd name="connsiteX7" fmla="*/ 0 w 1796931"/>
              <a:gd name="connsiteY7" fmla="*/ 751327 h 5432657"/>
              <a:gd name="connsiteX0" fmla="*/ 0 w 1837147"/>
              <a:gd name="connsiteY0" fmla="*/ 715344 h 5432657"/>
              <a:gd name="connsiteX1" fmla="*/ 910107 w 1837147"/>
              <a:gd name="connsiteY1" fmla="*/ 0 h 5432657"/>
              <a:gd name="connsiteX2" fmla="*/ 1837147 w 1837147"/>
              <a:gd name="connsiteY2" fmla="*/ 744977 h 5432657"/>
              <a:gd name="connsiteX3" fmla="*/ 1548252 w 1837147"/>
              <a:gd name="connsiteY3" fmla="*/ 751327 h 5432657"/>
              <a:gd name="connsiteX4" fmla="*/ 1548252 w 1837147"/>
              <a:gd name="connsiteY4" fmla="*/ 5432657 h 5432657"/>
              <a:gd name="connsiteX5" fmla="*/ 271961 w 1837147"/>
              <a:gd name="connsiteY5" fmla="*/ 5432657 h 5432657"/>
              <a:gd name="connsiteX6" fmla="*/ 271961 w 1837147"/>
              <a:gd name="connsiteY6" fmla="*/ 751327 h 5432657"/>
              <a:gd name="connsiteX7" fmla="*/ 0 w 1837147"/>
              <a:gd name="connsiteY7" fmla="*/ 715344 h 5432657"/>
              <a:gd name="connsiteX0" fmla="*/ 0 w 1839264"/>
              <a:gd name="connsiteY0" fmla="*/ 744977 h 5432657"/>
              <a:gd name="connsiteX1" fmla="*/ 912224 w 1839264"/>
              <a:gd name="connsiteY1" fmla="*/ 0 h 5432657"/>
              <a:gd name="connsiteX2" fmla="*/ 1839264 w 1839264"/>
              <a:gd name="connsiteY2" fmla="*/ 744977 h 5432657"/>
              <a:gd name="connsiteX3" fmla="*/ 1550369 w 1839264"/>
              <a:gd name="connsiteY3" fmla="*/ 751327 h 5432657"/>
              <a:gd name="connsiteX4" fmla="*/ 1550369 w 1839264"/>
              <a:gd name="connsiteY4" fmla="*/ 5432657 h 5432657"/>
              <a:gd name="connsiteX5" fmla="*/ 274078 w 1839264"/>
              <a:gd name="connsiteY5" fmla="*/ 5432657 h 5432657"/>
              <a:gd name="connsiteX6" fmla="*/ 274078 w 1839264"/>
              <a:gd name="connsiteY6" fmla="*/ 751327 h 5432657"/>
              <a:gd name="connsiteX7" fmla="*/ 0 w 1839264"/>
              <a:gd name="connsiteY7" fmla="*/ 744977 h 5432657"/>
              <a:gd name="connsiteX0" fmla="*/ 0 w 1801164"/>
              <a:gd name="connsiteY0" fmla="*/ 744977 h 5432657"/>
              <a:gd name="connsiteX1" fmla="*/ 912224 w 1801164"/>
              <a:gd name="connsiteY1" fmla="*/ 0 h 5432657"/>
              <a:gd name="connsiteX2" fmla="*/ 1801164 w 1801164"/>
              <a:gd name="connsiteY2" fmla="*/ 747094 h 5432657"/>
              <a:gd name="connsiteX3" fmla="*/ 1550369 w 1801164"/>
              <a:gd name="connsiteY3" fmla="*/ 751327 h 5432657"/>
              <a:gd name="connsiteX4" fmla="*/ 1550369 w 1801164"/>
              <a:gd name="connsiteY4" fmla="*/ 5432657 h 5432657"/>
              <a:gd name="connsiteX5" fmla="*/ 274078 w 1801164"/>
              <a:gd name="connsiteY5" fmla="*/ 5432657 h 5432657"/>
              <a:gd name="connsiteX6" fmla="*/ 274078 w 1801164"/>
              <a:gd name="connsiteY6" fmla="*/ 751327 h 5432657"/>
              <a:gd name="connsiteX7" fmla="*/ 0 w 1801164"/>
              <a:gd name="connsiteY7" fmla="*/ 744977 h 543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1164" h="5432657">
                <a:moveTo>
                  <a:pt x="0" y="744977"/>
                </a:moveTo>
                <a:lnTo>
                  <a:pt x="912224" y="0"/>
                </a:lnTo>
                <a:lnTo>
                  <a:pt x="1801164" y="747094"/>
                </a:lnTo>
                <a:lnTo>
                  <a:pt x="1550369" y="751327"/>
                </a:lnTo>
                <a:lnTo>
                  <a:pt x="1550369" y="5432657"/>
                </a:lnTo>
                <a:lnTo>
                  <a:pt x="274078" y="5432657"/>
                </a:lnTo>
                <a:lnTo>
                  <a:pt x="274078" y="751327"/>
                </a:lnTo>
                <a:lnTo>
                  <a:pt x="0" y="744977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Increasingly severe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impacts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FDD251-B540-49F1-AA6B-1B89E075E852}"/>
              </a:ext>
            </a:extLst>
          </p:cNvPr>
          <p:cNvSpPr txBox="1"/>
          <p:nvPr/>
        </p:nvSpPr>
        <p:spPr>
          <a:xfrm>
            <a:off x="7616665" y="5437374"/>
            <a:ext cx="137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Extreme heat waves with severe social impacts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8366B-8153-470B-AB5E-76819E2601C8}"/>
              </a:ext>
            </a:extLst>
          </p:cNvPr>
          <p:cNvSpPr txBox="1"/>
          <p:nvPr/>
        </p:nvSpPr>
        <p:spPr>
          <a:xfrm>
            <a:off x="7616665" y="5234657"/>
            <a:ext cx="1259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Food production losses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CE182-3E21-4A1C-866E-8A9568810F4F}"/>
              </a:ext>
            </a:extLst>
          </p:cNvPr>
          <p:cNvSpPr txBox="1"/>
          <p:nvPr/>
        </p:nvSpPr>
        <p:spPr>
          <a:xfrm>
            <a:off x="7599474" y="5016735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Major risk to most coral reefs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ABEBB-8BD0-4E3C-975B-27E55E261D69}"/>
              </a:ext>
            </a:extLst>
          </p:cNvPr>
          <p:cNvSpPr txBox="1"/>
          <p:nvPr/>
        </p:nvSpPr>
        <p:spPr>
          <a:xfrm>
            <a:off x="7599474" y="4690908"/>
            <a:ext cx="139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Millions at risk of losing homes due to sea level rise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DC373B-6A4E-4A80-8F2E-B4EC33CFC143}"/>
              </a:ext>
            </a:extLst>
          </p:cNvPr>
          <p:cNvSpPr txBox="1"/>
          <p:nvPr/>
        </p:nvSpPr>
        <p:spPr>
          <a:xfrm>
            <a:off x="7593518" y="4499300"/>
            <a:ext cx="1631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Major Amazon die back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B492CB-9859-4B50-BD52-C703DDB8DF49}"/>
              </a:ext>
            </a:extLst>
          </p:cNvPr>
          <p:cNvSpPr txBox="1"/>
          <p:nvPr/>
        </p:nvSpPr>
        <p:spPr>
          <a:xfrm>
            <a:off x="7593518" y="4188052"/>
            <a:ext cx="1282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Global crop decline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2115B-0676-4887-87A6-7EAEA4E0F2AC}"/>
              </a:ext>
            </a:extLst>
          </p:cNvPr>
          <p:cNvSpPr txBox="1"/>
          <p:nvPr/>
        </p:nvSpPr>
        <p:spPr>
          <a:xfrm>
            <a:off x="7593518" y="334128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20-30% increase in extreme rainfall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C58629-263C-4D4C-816D-7680736D152C}"/>
              </a:ext>
            </a:extLst>
          </p:cNvPr>
          <p:cNvSpPr txBox="1"/>
          <p:nvPr/>
        </p:nvSpPr>
        <p:spPr>
          <a:xfrm>
            <a:off x="7593518" y="1225087"/>
            <a:ext cx="1435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Unprecedented heat waves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C5EB6A-D706-4E2B-99B5-8C2CFBFC1A88}"/>
              </a:ext>
            </a:extLst>
          </p:cNvPr>
          <p:cNvSpPr txBox="1"/>
          <p:nvPr/>
        </p:nvSpPr>
        <p:spPr>
          <a:xfrm>
            <a:off x="7586332" y="3712730"/>
            <a:ext cx="143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Risk of global mass extinctions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0561DB-CC21-42EB-8D32-11F3E957AE4D}"/>
              </a:ext>
            </a:extLst>
          </p:cNvPr>
          <p:cNvSpPr txBox="1"/>
          <p:nvPr/>
        </p:nvSpPr>
        <p:spPr>
          <a:xfrm>
            <a:off x="0" y="0"/>
            <a:ext cx="193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7030A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492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8" grpId="0"/>
      <p:bldP spid="19" grpId="0" animBg="1"/>
      <p:bldP spid="25" grpId="0" animBg="1"/>
      <p:bldP spid="27" grpId="0" animBg="1"/>
      <p:bldP spid="28" grpId="0" animBg="1"/>
      <p:bldP spid="22" grpId="0" animBg="1"/>
      <p:bldP spid="23" grpId="0"/>
      <p:bldP spid="24" grpId="0"/>
      <p:bldP spid="26" grpId="0"/>
      <p:bldP spid="31" grpId="0"/>
      <p:bldP spid="34" grpId="0"/>
      <p:bldP spid="35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048FD-00E4-44AC-A702-CCC7CD658CE1}"/>
              </a:ext>
            </a:extLst>
          </p:cNvPr>
          <p:cNvSpPr txBox="1"/>
          <p:nvPr/>
        </p:nvSpPr>
        <p:spPr>
          <a:xfrm>
            <a:off x="-106878" y="58846"/>
            <a:ext cx="9250878" cy="6740307"/>
          </a:xfrm>
          <a:prstGeom prst="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en-GB" sz="2400" dirty="0"/>
              <a:t>Homework Questions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If there are no climate action policies how much warmer will our planet be in 2100?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If we stick with “current climate action policies” how much warmer will our planet be?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If we meet the goals of the Paris agreement what will happen to the temperature?</a:t>
            </a:r>
          </a:p>
          <a:p>
            <a:r>
              <a:rPr lang="en-GB" sz="2400" dirty="0"/>
              <a:t>The impacts arrow on the right of the diagram matches the climate action policies.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What possible impacts of climate change are there if the world follows “promised (pledged) policies”?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Even if we meet the goals of the Paris Agreement what impacts are there?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Consider these Geographical Futures, take some notes about;</a:t>
            </a:r>
          </a:p>
          <a:p>
            <a:pPr marL="609600" indent="-609600">
              <a:buFont typeface="+mj-lt"/>
              <a:buAutoNum type="alphaLcParenR"/>
              <a:defRPr/>
            </a:pPr>
            <a:r>
              <a:rPr lang="en-GB" sz="2400" b="1" dirty="0"/>
              <a:t>Probable futures </a:t>
            </a:r>
            <a:r>
              <a:rPr lang="en-GB" sz="2400" dirty="0"/>
              <a:t>– of the 4 lines on the graph what do you think  is most likely to happen?</a:t>
            </a:r>
          </a:p>
          <a:p>
            <a:pPr marL="609600" indent="-609600">
              <a:buFont typeface="+mj-lt"/>
              <a:buAutoNum type="alphaLcParenR"/>
              <a:defRPr/>
            </a:pPr>
            <a:r>
              <a:rPr lang="en-GB" sz="2400" b="1" dirty="0"/>
              <a:t>Preferable futures </a:t>
            </a:r>
            <a:r>
              <a:rPr lang="en-GB" sz="2400" dirty="0"/>
              <a:t>– what would you prefer to happen out of the 4 lines? Why?</a:t>
            </a:r>
          </a:p>
        </p:txBody>
      </p:sp>
    </p:spTree>
    <p:extLst>
      <p:ext uri="{BB962C8B-B14F-4D97-AF65-F5344CB8AC3E}">
        <p14:creationId xmlns:p14="http://schemas.microsoft.com/office/powerpoint/2010/main" val="19358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FE7D-206E-49E9-8771-D9C53144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Changing Climate-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3064-4B04-4BB1-9D7E-D45C5748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the major changes to temperature and 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over short and longer periods of time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400" dirty="0"/>
              <a:t>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xplain global warming and reasons why climate changes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pairs verbally explain both of the key learning points from today’s lesson.</a:t>
            </a:r>
          </a:p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>
                <a:hlinkClick r:id="rId2"/>
              </a:rPr>
              <a:t>https://quizlet.com/_8y58ao?x=1jqt&amp;i=38anvz</a:t>
            </a:r>
            <a:r>
              <a:rPr lang="en-GB" sz="2400"/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1603FA9F-D53A-4F88-8832-041E6887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9202" y="4062523"/>
            <a:ext cx="1653626" cy="1653626"/>
          </a:xfrm>
          <a:prstGeom prst="rect">
            <a:avLst/>
          </a:prstGeom>
        </p:spPr>
      </p:pic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BED53484-88FF-4B97-BDC9-C20DF57E4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4056" y="-311703"/>
            <a:ext cx="1919944" cy="19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snow, covered, holding&#10;&#10;Description automatically generated">
            <a:extLst>
              <a:ext uri="{FF2B5EF4-FFF2-40B4-BE49-F238E27FC236}">
                <a16:creationId xmlns:a16="http://schemas.microsoft.com/office/drawing/2014/main" id="{9231A8A4-E17A-45B1-A9C9-C3750387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7580045" cy="6051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6BF30-9A11-439D-933E-6835EE13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281" y="110356"/>
            <a:ext cx="1523572" cy="870891"/>
          </a:xfrm>
        </p:spPr>
        <p:txBody>
          <a:bodyPr>
            <a:noAutofit/>
          </a:bodyPr>
          <a:lstStyle/>
          <a:p>
            <a:r>
              <a:rPr lang="en-GB" sz="2400" u="sng" dirty="0" err="1"/>
              <a:t>Thunk</a:t>
            </a:r>
            <a:r>
              <a:rPr lang="en-GB" sz="2400" u="sng" dirty="0"/>
              <a:t>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B0D6E-F871-4610-84DC-5A19B990B146}"/>
              </a:ext>
            </a:extLst>
          </p:cNvPr>
          <p:cNvSpPr/>
          <p:nvPr/>
        </p:nvSpPr>
        <p:spPr>
          <a:xfrm>
            <a:off x="5723135" y="781192"/>
            <a:ext cx="295835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latin typeface="Berlin Sans FB" panose="020E0602020502020306" pitchFamily="34" charset="0"/>
              </a:rPr>
              <a:t>Is the sunlight ever yours? </a:t>
            </a:r>
            <a:endParaRPr lang="en-GB" sz="2000" b="1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curtain, shower, closed, filled&#10;&#10;Description automatically generated">
            <a:extLst>
              <a:ext uri="{FF2B5EF4-FFF2-40B4-BE49-F238E27FC236}">
                <a16:creationId xmlns:a16="http://schemas.microsoft.com/office/drawing/2014/main" id="{829FBB8B-ADA1-4FE8-8F7E-443E4E4EE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79929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56763C1-7BA0-4074-915A-104CC06C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40" y="69853"/>
            <a:ext cx="7631069" cy="380190"/>
          </a:xfrm>
          <a:solidFill>
            <a:srgbClr val="F2F7FC">
              <a:alpha val="8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Cl</a:t>
            </a: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</a:rPr>
              <a:t>i</a:t>
            </a:r>
            <a:r>
              <a:rPr lang="en-GB" sz="2400" b="1" u="sng" dirty="0">
                <a:solidFill>
                  <a:srgbClr val="00B0F0"/>
                </a:solidFill>
                <a:highlight>
                  <a:srgbClr val="FFFFFF"/>
                </a:highlight>
              </a:rPr>
              <a:t>m</a:t>
            </a:r>
            <a:r>
              <a:rPr lang="en-GB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t</a:t>
            </a:r>
            <a:r>
              <a:rPr lang="en-GB" sz="2400" b="1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e</a:t>
            </a:r>
            <a:r>
              <a:rPr lang="en-GB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c</a:t>
            </a:r>
            <a:r>
              <a:rPr lang="en-GB" sz="2400" b="1" u="sng" dirty="0">
                <a:solidFill>
                  <a:srgbClr val="FFC000"/>
                </a:solidFill>
                <a:highlight>
                  <a:srgbClr val="FFFFFF"/>
                </a:highlight>
              </a:rPr>
              <a:t>h</a:t>
            </a:r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sz="2400" b="1" u="sng" dirty="0">
                <a:solidFill>
                  <a:srgbClr val="FF0000"/>
                </a:solidFill>
                <a:highlight>
                  <a:srgbClr val="FFFFFF"/>
                </a:highlight>
              </a:rPr>
              <a:t>n</a:t>
            </a:r>
            <a:r>
              <a:rPr lang="en-GB" sz="2400" b="1" u="sng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g</a:t>
            </a:r>
            <a:r>
              <a:rPr lang="en-GB" sz="2400" b="1" u="sng" dirty="0">
                <a:solidFill>
                  <a:srgbClr val="C00000"/>
                </a:solidFill>
                <a:highlight>
                  <a:srgbClr val="FFFFFF"/>
                </a:highlight>
              </a:rPr>
              <a:t>e</a:t>
            </a:r>
            <a:r>
              <a:rPr lang="en-GB" sz="2400" b="1" u="sng" dirty="0">
                <a:solidFill>
                  <a:schemeClr val="tx1"/>
                </a:solidFill>
                <a:highlight>
                  <a:srgbClr val="FFFFFF"/>
                </a:highlight>
              </a:rPr>
              <a:t> reflection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CA69F-9B56-4CDA-88F3-19702365C78E}"/>
              </a:ext>
            </a:extLst>
          </p:cNvPr>
          <p:cNvSpPr txBox="1"/>
          <p:nvPr/>
        </p:nvSpPr>
        <p:spPr>
          <a:xfrm>
            <a:off x="-74318" y="56087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1850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D1297-C23B-4065-AFC6-9C9765237223}"/>
              </a:ext>
            </a:extLst>
          </p:cNvPr>
          <p:cNvSpPr txBox="1"/>
          <p:nvPr/>
        </p:nvSpPr>
        <p:spPr>
          <a:xfrm>
            <a:off x="8803122" y="577601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7A260-EEE2-4970-B19B-EE8BE401AF98}"/>
              </a:ext>
            </a:extLst>
          </p:cNvPr>
          <p:cNvSpPr txBox="1"/>
          <p:nvPr/>
        </p:nvSpPr>
        <p:spPr>
          <a:xfrm>
            <a:off x="2504111" y="569240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304D1-836C-4564-A96C-A38DCD1AAF98}"/>
              </a:ext>
            </a:extLst>
          </p:cNvPr>
          <p:cNvSpPr txBox="1"/>
          <p:nvPr/>
        </p:nvSpPr>
        <p:spPr>
          <a:xfrm>
            <a:off x="5033087" y="582467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black"/>
                </a:solidFill>
                <a:latin typeface="Calibri" panose="020F0502020204030204"/>
              </a:rPr>
              <a:t>1950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64892-7CA7-49A7-B856-B4DBFF7D0116}"/>
              </a:ext>
            </a:extLst>
          </p:cNvPr>
          <p:cNvSpPr txBox="1"/>
          <p:nvPr/>
        </p:nvSpPr>
        <p:spPr>
          <a:xfrm>
            <a:off x="7871325" y="57821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2000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3AF1831-D54B-4F63-9413-199F61E0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46" y="3782397"/>
            <a:ext cx="1472700" cy="14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FC5E23-FD34-481B-AFE6-A8BC79FD1EF6}"/>
              </a:ext>
            </a:extLst>
          </p:cNvPr>
          <p:cNvSpPr/>
          <p:nvPr/>
        </p:nvSpPr>
        <p:spPr>
          <a:xfrm>
            <a:off x="4415401" y="1244276"/>
            <a:ext cx="4387721" cy="2158871"/>
          </a:xfrm>
          <a:prstGeom prst="cloudCallout">
            <a:avLst>
              <a:gd name="adj1" fmla="val 25102"/>
              <a:gd name="adj2" fmla="val 82726"/>
            </a:avLst>
          </a:prstGeom>
          <a:solidFill>
            <a:srgbClr val="E5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00" dirty="0"/>
              <a:t>Compare these climate stripes for England, Egypt </a:t>
            </a:r>
            <a:r>
              <a:rPr lang="en-GB" sz="2100"/>
              <a:t>and Greenland</a:t>
            </a:r>
            <a:endParaRPr lang="en-GB" sz="2100" dirty="0"/>
          </a:p>
        </p:txBody>
      </p:sp>
      <p:pic>
        <p:nvPicPr>
          <p:cNvPr id="3" name="Picture 2" descr="A close up of a curtain&#10;&#10;Description automatically generated">
            <a:extLst>
              <a:ext uri="{FF2B5EF4-FFF2-40B4-BE49-F238E27FC236}">
                <a16:creationId xmlns:a16="http://schemas.microsoft.com/office/drawing/2014/main" id="{60FD5972-CF95-453D-AEC2-E33D107A9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1043969"/>
            <a:ext cx="3096000" cy="1548000"/>
          </a:xfrm>
          <a:prstGeom prst="rect">
            <a:avLst/>
          </a:prstGeom>
        </p:spPr>
      </p:pic>
      <p:pic>
        <p:nvPicPr>
          <p:cNvPr id="7" name="Picture 6" descr="A close up of a curtain&#10;&#10;Description automatically generated">
            <a:extLst>
              <a:ext uri="{FF2B5EF4-FFF2-40B4-BE49-F238E27FC236}">
                <a16:creationId xmlns:a16="http://schemas.microsoft.com/office/drawing/2014/main" id="{07ED3FA3-7168-4032-979A-00E5EE8C3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2866045"/>
            <a:ext cx="3096000" cy="1548000"/>
          </a:xfrm>
          <a:prstGeom prst="rect">
            <a:avLst/>
          </a:prstGeom>
        </p:spPr>
      </p:pic>
      <p:pic>
        <p:nvPicPr>
          <p:cNvPr id="9" name="Picture 8" descr="A close up of a curtain&#10;&#10;Description automatically generated">
            <a:extLst>
              <a:ext uri="{FF2B5EF4-FFF2-40B4-BE49-F238E27FC236}">
                <a16:creationId xmlns:a16="http://schemas.microsoft.com/office/drawing/2014/main" id="{07435118-59FF-49E8-9632-BB0F5B271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0" y="4688121"/>
            <a:ext cx="3095999" cy="15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D74C0A-34A2-4D5A-8C49-598233CAE463}"/>
              </a:ext>
            </a:extLst>
          </p:cNvPr>
          <p:cNvSpPr txBox="1"/>
          <p:nvPr/>
        </p:nvSpPr>
        <p:spPr>
          <a:xfrm>
            <a:off x="185493" y="738563"/>
            <a:ext cx="125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EC08DA-23F9-41E9-B165-3B13EBBA8161}"/>
              </a:ext>
            </a:extLst>
          </p:cNvPr>
          <p:cNvSpPr txBox="1"/>
          <p:nvPr/>
        </p:nvSpPr>
        <p:spPr>
          <a:xfrm>
            <a:off x="138975" y="4367645"/>
            <a:ext cx="13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Greenland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17836F-6D9F-45D8-A8EF-B3C857686AAF}"/>
              </a:ext>
            </a:extLst>
          </p:cNvPr>
          <p:cNvSpPr txBox="1"/>
          <p:nvPr/>
        </p:nvSpPr>
        <p:spPr>
          <a:xfrm>
            <a:off x="138975" y="2551227"/>
            <a:ext cx="8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Egypt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0062E7-BE3E-4808-9520-56794BA9DD16}"/>
              </a:ext>
            </a:extLst>
          </p:cNvPr>
          <p:cNvSpPr/>
          <p:nvPr/>
        </p:nvSpPr>
        <p:spPr>
          <a:xfrm>
            <a:off x="3342504" y="5255097"/>
            <a:ext cx="5727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Climate stripes </a:t>
            </a:r>
            <a:r>
              <a:rPr lang="en-GB" sz="1600" dirty="0"/>
              <a:t>are data graphics that use a series of coloured </a:t>
            </a:r>
            <a:r>
              <a:rPr lang="en-GB" sz="1600" b="1" dirty="0"/>
              <a:t>stripes</a:t>
            </a:r>
            <a:r>
              <a:rPr lang="en-GB" sz="1600" dirty="0"/>
              <a:t> chronologically ordered to show long-term </a:t>
            </a:r>
            <a:r>
              <a:rPr lang="en-GB" sz="1600" b="1" dirty="0"/>
              <a:t>temperature</a:t>
            </a:r>
            <a:r>
              <a:rPr lang="en-GB" sz="1600" dirty="0"/>
              <a:t> trends. Blue stripes indicate cooler years and red stripes warmer compared to the 1971-2000 period</a:t>
            </a:r>
          </a:p>
        </p:txBody>
      </p:sp>
    </p:spTree>
    <p:extLst>
      <p:ext uri="{BB962C8B-B14F-4D97-AF65-F5344CB8AC3E}">
        <p14:creationId xmlns:p14="http://schemas.microsoft.com/office/powerpoint/2010/main" val="12882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C5EC9-8DAD-4895-BA45-CB3741F14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/>
              <a:t>Changing climate</a:t>
            </a:r>
          </a:p>
        </p:txBody>
      </p:sp>
    </p:spTree>
    <p:extLst>
      <p:ext uri="{BB962C8B-B14F-4D97-AF65-F5344CB8AC3E}">
        <p14:creationId xmlns:p14="http://schemas.microsoft.com/office/powerpoint/2010/main" val="75527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7337" y="171251"/>
            <a:ext cx="6609737" cy="994172"/>
          </a:xfrm>
        </p:spPr>
        <p:txBody>
          <a:bodyPr>
            <a:normAutofit/>
          </a:bodyPr>
          <a:lstStyle/>
          <a:p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CHANGING CLIMATES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1183" y="1165423"/>
            <a:ext cx="3868340" cy="82391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1183" y="1989335"/>
            <a:ext cx="3868340" cy="3684588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be able to DESCRIBE the major changes to temperature and 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over short and longer periods of time.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be able to explain global warming and </a:t>
            </a:r>
            <a:r>
              <a:rPr lang="en-GB" sz="2400" dirty="0">
                <a:solidFill>
                  <a:srgbClr val="E5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reasons why climate changes.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EVALUATE what might happen to 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levels and temperature in the future.</a:t>
            </a:r>
          </a:p>
          <a:p>
            <a:pPr marL="257175" indent="-257175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0492" y="1165423"/>
            <a:ext cx="3887391" cy="82391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00492" y="1989335"/>
            <a:ext cx="3887391" cy="36845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paragraph describing the link between 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temperature since 1850.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Video notes and a diagram showing how global warming works and why climate changes because of </a:t>
            </a:r>
            <a:r>
              <a:rPr lang="en-GB" sz="2400" dirty="0">
                <a:solidFill>
                  <a:srgbClr val="E5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activity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ability to discuss verbally what might happen with extra global warming in the future.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59D5-2DB0-45C9-9361-A68C4F95D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latin typeface="+mn-lt"/>
              </a:rPr>
              <a:t>How is climate changing globally?</a:t>
            </a:r>
          </a:p>
        </p:txBody>
      </p:sp>
    </p:spTree>
    <p:extLst>
      <p:ext uri="{BB962C8B-B14F-4D97-AF65-F5344CB8AC3E}">
        <p14:creationId xmlns:p14="http://schemas.microsoft.com/office/powerpoint/2010/main" val="113201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627607" y="161469"/>
            <a:ext cx="2465070" cy="1492893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/>
              <a:t>Past GLOBAL climate change – RECENT HISTORY</a:t>
            </a:r>
            <a:endParaRPr lang="en-GB" altLang="en-US" sz="2400" b="1" u="sng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256912"/>
            <a:ext cx="5913464" cy="923330"/>
          </a:xfrm>
          <a:prstGeom prst="rect">
            <a:avLst/>
          </a:prstGeom>
          <a:solidFill>
            <a:srgbClr val="E5007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Good words to use – </a:t>
            </a:r>
            <a:r>
              <a:rPr lang="en-GB" altLang="en-US" sz="1800" b="1" dirty="0">
                <a:solidFill>
                  <a:schemeClr val="bg1"/>
                </a:solidFill>
              </a:rPr>
              <a:t>Fluctuating, rising, any figures and dates, Highest, lowest, Long term mean (average)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DCD21-3055-4B6E-89FA-6830B07CFF29}"/>
              </a:ext>
            </a:extLst>
          </p:cNvPr>
          <p:cNvSpPr txBox="1"/>
          <p:nvPr/>
        </p:nvSpPr>
        <p:spPr>
          <a:xfrm>
            <a:off x="6614160" y="1841500"/>
            <a:ext cx="2465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patterns on this GLOBAL graph. 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happens to the temperature over time?  What are the start and end values for temperature?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happens to the CO</a:t>
            </a:r>
            <a:r>
              <a:rPr lang="en-GB" baseline="-25000" dirty="0"/>
              <a:t>2</a:t>
            </a:r>
            <a:r>
              <a:rPr lang="en-GB" dirty="0"/>
              <a:t> over time?  What are the start and end values for CO</a:t>
            </a:r>
            <a:r>
              <a:rPr lang="en-GB" baseline="-25000" dirty="0"/>
              <a:t>2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CCD4CF0-9A6D-4902-9631-873089D98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68145"/>
              </p:ext>
            </p:extLst>
          </p:nvPr>
        </p:nvGraphicFramePr>
        <p:xfrm>
          <a:off x="0" y="-85538"/>
          <a:ext cx="6614160" cy="516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Line 6">
            <a:extLst>
              <a:ext uri="{FF2B5EF4-FFF2-40B4-BE49-F238E27FC236}">
                <a16:creationId xmlns:a16="http://schemas.microsoft.com/office/drawing/2014/main" id="{2288B4E4-3DE6-4904-A2D0-CE6CA8B7F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725" y="3122930"/>
            <a:ext cx="4678680" cy="1016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AB8425-7BA8-48FC-BD12-974EFEA66CE6}"/>
              </a:ext>
            </a:extLst>
          </p:cNvPr>
          <p:cNvSpPr/>
          <p:nvPr/>
        </p:nvSpPr>
        <p:spPr>
          <a:xfrm>
            <a:off x="1044388" y="537210"/>
            <a:ext cx="4433047" cy="3276600"/>
          </a:xfrm>
          <a:custGeom>
            <a:avLst/>
            <a:gdLst>
              <a:gd name="connsiteX0" fmla="*/ 0 w 4433047"/>
              <a:gd name="connsiteY0" fmla="*/ 2236694 h 2591002"/>
              <a:gd name="connsiteX1" fmla="*/ 85165 w 4433047"/>
              <a:gd name="connsiteY1" fmla="*/ 2200835 h 2591002"/>
              <a:gd name="connsiteX2" fmla="*/ 264459 w 4433047"/>
              <a:gd name="connsiteY2" fmla="*/ 2487706 h 2591002"/>
              <a:gd name="connsiteX3" fmla="*/ 533400 w 4433047"/>
              <a:gd name="connsiteY3" fmla="*/ 1954306 h 2591002"/>
              <a:gd name="connsiteX4" fmla="*/ 596153 w 4433047"/>
              <a:gd name="connsiteY4" fmla="*/ 2017059 h 2591002"/>
              <a:gd name="connsiteX5" fmla="*/ 672353 w 4433047"/>
              <a:gd name="connsiteY5" fmla="*/ 2021541 h 2591002"/>
              <a:gd name="connsiteX6" fmla="*/ 784412 w 4433047"/>
              <a:gd name="connsiteY6" fmla="*/ 1725706 h 2591002"/>
              <a:gd name="connsiteX7" fmla="*/ 838200 w 4433047"/>
              <a:gd name="connsiteY7" fmla="*/ 1716741 h 2591002"/>
              <a:gd name="connsiteX8" fmla="*/ 977153 w 4433047"/>
              <a:gd name="connsiteY8" fmla="*/ 2017059 h 2591002"/>
              <a:gd name="connsiteX9" fmla="*/ 1048871 w 4433047"/>
              <a:gd name="connsiteY9" fmla="*/ 2003612 h 2591002"/>
              <a:gd name="connsiteX10" fmla="*/ 1210236 w 4433047"/>
              <a:gd name="connsiteY10" fmla="*/ 2151529 h 2591002"/>
              <a:gd name="connsiteX11" fmla="*/ 1349188 w 4433047"/>
              <a:gd name="connsiteY11" fmla="*/ 1940859 h 2591002"/>
              <a:gd name="connsiteX12" fmla="*/ 1479177 w 4433047"/>
              <a:gd name="connsiteY12" fmla="*/ 2187388 h 2591002"/>
              <a:gd name="connsiteX13" fmla="*/ 1573306 w 4433047"/>
              <a:gd name="connsiteY13" fmla="*/ 2299447 h 2591002"/>
              <a:gd name="connsiteX14" fmla="*/ 1662953 w 4433047"/>
              <a:gd name="connsiteY14" fmla="*/ 2554941 h 2591002"/>
              <a:gd name="connsiteX15" fmla="*/ 1707777 w 4433047"/>
              <a:gd name="connsiteY15" fmla="*/ 2563906 h 2591002"/>
              <a:gd name="connsiteX16" fmla="*/ 1819836 w 4433047"/>
              <a:gd name="connsiteY16" fmla="*/ 2317376 h 2591002"/>
              <a:gd name="connsiteX17" fmla="*/ 1945341 w 4433047"/>
              <a:gd name="connsiteY17" fmla="*/ 2250141 h 2591002"/>
              <a:gd name="connsiteX18" fmla="*/ 2088777 w 4433047"/>
              <a:gd name="connsiteY18" fmla="*/ 2084294 h 2591002"/>
              <a:gd name="connsiteX19" fmla="*/ 2142565 w 4433047"/>
              <a:gd name="connsiteY19" fmla="*/ 1940859 h 2591002"/>
              <a:gd name="connsiteX20" fmla="*/ 2380130 w 4433047"/>
              <a:gd name="connsiteY20" fmla="*/ 1801906 h 2591002"/>
              <a:gd name="connsiteX21" fmla="*/ 2469777 w 4433047"/>
              <a:gd name="connsiteY21" fmla="*/ 1429871 h 2591002"/>
              <a:gd name="connsiteX22" fmla="*/ 2577353 w 4433047"/>
              <a:gd name="connsiteY22" fmla="*/ 1277471 h 2591002"/>
              <a:gd name="connsiteX23" fmla="*/ 2770094 w 4433047"/>
              <a:gd name="connsiteY23" fmla="*/ 1806388 h 2591002"/>
              <a:gd name="connsiteX24" fmla="*/ 2819400 w 4433047"/>
              <a:gd name="connsiteY24" fmla="*/ 1810871 h 2591002"/>
              <a:gd name="connsiteX25" fmla="*/ 2882153 w 4433047"/>
              <a:gd name="connsiteY25" fmla="*/ 1721224 h 2591002"/>
              <a:gd name="connsiteX26" fmla="*/ 2931459 w 4433047"/>
              <a:gd name="connsiteY26" fmla="*/ 1766047 h 2591002"/>
              <a:gd name="connsiteX27" fmla="*/ 3133165 w 4433047"/>
              <a:gd name="connsiteY27" fmla="*/ 1510553 h 2591002"/>
              <a:gd name="connsiteX28" fmla="*/ 3249706 w 4433047"/>
              <a:gd name="connsiteY28" fmla="*/ 1680882 h 2591002"/>
              <a:gd name="connsiteX29" fmla="*/ 3393141 w 4433047"/>
              <a:gd name="connsiteY29" fmla="*/ 1524000 h 2591002"/>
              <a:gd name="connsiteX30" fmla="*/ 3451412 w 4433047"/>
              <a:gd name="connsiteY30" fmla="*/ 1506071 h 2591002"/>
              <a:gd name="connsiteX31" fmla="*/ 3514165 w 4433047"/>
              <a:gd name="connsiteY31" fmla="*/ 1550894 h 2591002"/>
              <a:gd name="connsiteX32" fmla="*/ 3684494 w 4433047"/>
              <a:gd name="connsiteY32" fmla="*/ 1098176 h 2591002"/>
              <a:gd name="connsiteX33" fmla="*/ 3765177 w 4433047"/>
              <a:gd name="connsiteY33" fmla="*/ 1098176 h 2591002"/>
              <a:gd name="connsiteX34" fmla="*/ 3922059 w 4433047"/>
              <a:gd name="connsiteY34" fmla="*/ 963706 h 2591002"/>
              <a:gd name="connsiteX35" fmla="*/ 3939988 w 4433047"/>
              <a:gd name="connsiteY35" fmla="*/ 887506 h 2591002"/>
              <a:gd name="connsiteX36" fmla="*/ 4011706 w 4433047"/>
              <a:gd name="connsiteY36" fmla="*/ 891988 h 2591002"/>
              <a:gd name="connsiteX37" fmla="*/ 4128247 w 4433047"/>
              <a:gd name="connsiteY37" fmla="*/ 587188 h 2591002"/>
              <a:gd name="connsiteX38" fmla="*/ 4204447 w 4433047"/>
              <a:gd name="connsiteY38" fmla="*/ 363071 h 2591002"/>
              <a:gd name="connsiteX39" fmla="*/ 4334436 w 4433047"/>
              <a:gd name="connsiteY39" fmla="*/ 206188 h 2591002"/>
              <a:gd name="connsiteX40" fmla="*/ 4433047 w 4433047"/>
              <a:gd name="connsiteY40" fmla="*/ 0 h 25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433047" h="2591002">
                <a:moveTo>
                  <a:pt x="0" y="2236694"/>
                </a:moveTo>
                <a:cubicBezTo>
                  <a:pt x="20544" y="2197847"/>
                  <a:pt x="41088" y="2159000"/>
                  <a:pt x="85165" y="2200835"/>
                </a:cubicBezTo>
                <a:cubicBezTo>
                  <a:pt x="129242" y="2242670"/>
                  <a:pt x="189753" y="2528794"/>
                  <a:pt x="264459" y="2487706"/>
                </a:cubicBezTo>
                <a:cubicBezTo>
                  <a:pt x="339165" y="2446618"/>
                  <a:pt x="478118" y="2032747"/>
                  <a:pt x="533400" y="1954306"/>
                </a:cubicBezTo>
                <a:cubicBezTo>
                  <a:pt x="588682" y="1875865"/>
                  <a:pt x="572994" y="2005853"/>
                  <a:pt x="596153" y="2017059"/>
                </a:cubicBezTo>
                <a:cubicBezTo>
                  <a:pt x="619312" y="2028265"/>
                  <a:pt x="640977" y="2070100"/>
                  <a:pt x="672353" y="2021541"/>
                </a:cubicBezTo>
                <a:cubicBezTo>
                  <a:pt x="703730" y="1972982"/>
                  <a:pt x="756771" y="1776506"/>
                  <a:pt x="784412" y="1725706"/>
                </a:cubicBezTo>
                <a:cubicBezTo>
                  <a:pt x="812053" y="1674906"/>
                  <a:pt x="806077" y="1668182"/>
                  <a:pt x="838200" y="1716741"/>
                </a:cubicBezTo>
                <a:cubicBezTo>
                  <a:pt x="870323" y="1765300"/>
                  <a:pt x="942041" y="1969247"/>
                  <a:pt x="977153" y="2017059"/>
                </a:cubicBezTo>
                <a:cubicBezTo>
                  <a:pt x="1012265" y="2064871"/>
                  <a:pt x="1010024" y="1981200"/>
                  <a:pt x="1048871" y="2003612"/>
                </a:cubicBezTo>
                <a:cubicBezTo>
                  <a:pt x="1087718" y="2026024"/>
                  <a:pt x="1160183" y="2161988"/>
                  <a:pt x="1210236" y="2151529"/>
                </a:cubicBezTo>
                <a:cubicBezTo>
                  <a:pt x="1260289" y="2141070"/>
                  <a:pt x="1304365" y="1934883"/>
                  <a:pt x="1349188" y="1940859"/>
                </a:cubicBezTo>
                <a:cubicBezTo>
                  <a:pt x="1394011" y="1946835"/>
                  <a:pt x="1441824" y="2127623"/>
                  <a:pt x="1479177" y="2187388"/>
                </a:cubicBezTo>
                <a:cubicBezTo>
                  <a:pt x="1516530" y="2247153"/>
                  <a:pt x="1542677" y="2238188"/>
                  <a:pt x="1573306" y="2299447"/>
                </a:cubicBezTo>
                <a:cubicBezTo>
                  <a:pt x="1603935" y="2360706"/>
                  <a:pt x="1640541" y="2510865"/>
                  <a:pt x="1662953" y="2554941"/>
                </a:cubicBezTo>
                <a:cubicBezTo>
                  <a:pt x="1685365" y="2599017"/>
                  <a:pt x="1681630" y="2603500"/>
                  <a:pt x="1707777" y="2563906"/>
                </a:cubicBezTo>
                <a:cubicBezTo>
                  <a:pt x="1733924" y="2524312"/>
                  <a:pt x="1780242" y="2369670"/>
                  <a:pt x="1819836" y="2317376"/>
                </a:cubicBezTo>
                <a:cubicBezTo>
                  <a:pt x="1859430" y="2265082"/>
                  <a:pt x="1900518" y="2288988"/>
                  <a:pt x="1945341" y="2250141"/>
                </a:cubicBezTo>
                <a:cubicBezTo>
                  <a:pt x="1990164" y="2211294"/>
                  <a:pt x="2055906" y="2135841"/>
                  <a:pt x="2088777" y="2084294"/>
                </a:cubicBezTo>
                <a:cubicBezTo>
                  <a:pt x="2121648" y="2032747"/>
                  <a:pt x="2094006" y="1987924"/>
                  <a:pt x="2142565" y="1940859"/>
                </a:cubicBezTo>
                <a:cubicBezTo>
                  <a:pt x="2191124" y="1893794"/>
                  <a:pt x="2325595" y="1887071"/>
                  <a:pt x="2380130" y="1801906"/>
                </a:cubicBezTo>
                <a:cubicBezTo>
                  <a:pt x="2434665" y="1716741"/>
                  <a:pt x="2436907" y="1517277"/>
                  <a:pt x="2469777" y="1429871"/>
                </a:cubicBezTo>
                <a:cubicBezTo>
                  <a:pt x="2502647" y="1342465"/>
                  <a:pt x="2527300" y="1214718"/>
                  <a:pt x="2577353" y="1277471"/>
                </a:cubicBezTo>
                <a:cubicBezTo>
                  <a:pt x="2627406" y="1340224"/>
                  <a:pt x="2729753" y="1717488"/>
                  <a:pt x="2770094" y="1806388"/>
                </a:cubicBezTo>
                <a:cubicBezTo>
                  <a:pt x="2810435" y="1895288"/>
                  <a:pt x="2800724" y="1825065"/>
                  <a:pt x="2819400" y="1810871"/>
                </a:cubicBezTo>
                <a:cubicBezTo>
                  <a:pt x="2838076" y="1796677"/>
                  <a:pt x="2863477" y="1728695"/>
                  <a:pt x="2882153" y="1721224"/>
                </a:cubicBezTo>
                <a:cubicBezTo>
                  <a:pt x="2900829" y="1713753"/>
                  <a:pt x="2889624" y="1801159"/>
                  <a:pt x="2931459" y="1766047"/>
                </a:cubicBezTo>
                <a:cubicBezTo>
                  <a:pt x="2973294" y="1730935"/>
                  <a:pt x="3080124" y="1524747"/>
                  <a:pt x="3133165" y="1510553"/>
                </a:cubicBezTo>
                <a:cubicBezTo>
                  <a:pt x="3186206" y="1496359"/>
                  <a:pt x="3206377" y="1678641"/>
                  <a:pt x="3249706" y="1680882"/>
                </a:cubicBezTo>
                <a:cubicBezTo>
                  <a:pt x="3293035" y="1683123"/>
                  <a:pt x="3359523" y="1553135"/>
                  <a:pt x="3393141" y="1524000"/>
                </a:cubicBezTo>
                <a:cubicBezTo>
                  <a:pt x="3426759" y="1494865"/>
                  <a:pt x="3431241" y="1501589"/>
                  <a:pt x="3451412" y="1506071"/>
                </a:cubicBezTo>
                <a:cubicBezTo>
                  <a:pt x="3471583" y="1510553"/>
                  <a:pt x="3475318" y="1618876"/>
                  <a:pt x="3514165" y="1550894"/>
                </a:cubicBezTo>
                <a:cubicBezTo>
                  <a:pt x="3553012" y="1482911"/>
                  <a:pt x="3642659" y="1173629"/>
                  <a:pt x="3684494" y="1098176"/>
                </a:cubicBezTo>
                <a:cubicBezTo>
                  <a:pt x="3726329" y="1022723"/>
                  <a:pt x="3725583" y="1120588"/>
                  <a:pt x="3765177" y="1098176"/>
                </a:cubicBezTo>
                <a:cubicBezTo>
                  <a:pt x="3804771" y="1075764"/>
                  <a:pt x="3892924" y="998818"/>
                  <a:pt x="3922059" y="963706"/>
                </a:cubicBezTo>
                <a:cubicBezTo>
                  <a:pt x="3951194" y="928594"/>
                  <a:pt x="3925047" y="899459"/>
                  <a:pt x="3939988" y="887506"/>
                </a:cubicBezTo>
                <a:cubicBezTo>
                  <a:pt x="3954929" y="875553"/>
                  <a:pt x="3980329" y="942041"/>
                  <a:pt x="4011706" y="891988"/>
                </a:cubicBezTo>
                <a:cubicBezTo>
                  <a:pt x="4043083" y="841935"/>
                  <a:pt x="4096124" y="675341"/>
                  <a:pt x="4128247" y="587188"/>
                </a:cubicBezTo>
                <a:cubicBezTo>
                  <a:pt x="4160370" y="499035"/>
                  <a:pt x="4170082" y="426571"/>
                  <a:pt x="4204447" y="363071"/>
                </a:cubicBezTo>
                <a:cubicBezTo>
                  <a:pt x="4238812" y="299571"/>
                  <a:pt x="4296336" y="266700"/>
                  <a:pt x="4334436" y="206188"/>
                </a:cubicBezTo>
                <a:cubicBezTo>
                  <a:pt x="4372536" y="145676"/>
                  <a:pt x="4402791" y="72838"/>
                  <a:pt x="4433047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81D66F-23E0-4B57-A249-6F43460A723B}"/>
              </a:ext>
            </a:extLst>
          </p:cNvPr>
          <p:cNvSpPr/>
          <p:nvPr/>
        </p:nvSpPr>
        <p:spPr>
          <a:xfrm>
            <a:off x="1057835" y="1146810"/>
            <a:ext cx="4407587" cy="2846593"/>
          </a:xfrm>
          <a:custGeom>
            <a:avLst/>
            <a:gdLst>
              <a:gd name="connsiteX0" fmla="*/ 0 w 4407587"/>
              <a:gd name="connsiteY0" fmla="*/ 2684929 h 2684929"/>
              <a:gd name="connsiteX1" fmla="*/ 412377 w 4407587"/>
              <a:gd name="connsiteY1" fmla="*/ 2640105 h 2684929"/>
              <a:gd name="connsiteX2" fmla="*/ 1255059 w 4407587"/>
              <a:gd name="connsiteY2" fmla="*/ 2429435 h 2684929"/>
              <a:gd name="connsiteX3" fmla="*/ 2218765 w 4407587"/>
              <a:gd name="connsiteY3" fmla="*/ 2133600 h 2684929"/>
              <a:gd name="connsiteX4" fmla="*/ 2469777 w 4407587"/>
              <a:gd name="connsiteY4" fmla="*/ 2048435 h 2684929"/>
              <a:gd name="connsiteX5" fmla="*/ 2962836 w 4407587"/>
              <a:gd name="connsiteY5" fmla="*/ 1909482 h 2684929"/>
              <a:gd name="connsiteX6" fmla="*/ 3379694 w 4407587"/>
              <a:gd name="connsiteY6" fmla="*/ 1586752 h 2684929"/>
              <a:gd name="connsiteX7" fmla="*/ 3671047 w 4407587"/>
              <a:gd name="connsiteY7" fmla="*/ 1268505 h 2684929"/>
              <a:gd name="connsiteX8" fmla="*/ 3917577 w 4407587"/>
              <a:gd name="connsiteY8" fmla="*/ 811305 h 2684929"/>
              <a:gd name="connsiteX9" fmla="*/ 4110318 w 4407587"/>
              <a:gd name="connsiteY9" fmla="*/ 627529 h 2684929"/>
              <a:gd name="connsiteX10" fmla="*/ 4213412 w 4407587"/>
              <a:gd name="connsiteY10" fmla="*/ 389964 h 2684929"/>
              <a:gd name="connsiteX11" fmla="*/ 4379259 w 4407587"/>
              <a:gd name="connsiteY11" fmla="*/ 89647 h 2684929"/>
              <a:gd name="connsiteX12" fmla="*/ 4406153 w 4407587"/>
              <a:gd name="connsiteY12" fmla="*/ 0 h 268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7587" h="2684929">
                <a:moveTo>
                  <a:pt x="0" y="2684929"/>
                </a:moveTo>
                <a:cubicBezTo>
                  <a:pt x="101600" y="2683808"/>
                  <a:pt x="203201" y="2682687"/>
                  <a:pt x="412377" y="2640105"/>
                </a:cubicBezTo>
                <a:cubicBezTo>
                  <a:pt x="621553" y="2597523"/>
                  <a:pt x="953994" y="2513852"/>
                  <a:pt x="1255059" y="2429435"/>
                </a:cubicBezTo>
                <a:cubicBezTo>
                  <a:pt x="1556124" y="2345018"/>
                  <a:pt x="2016312" y="2197100"/>
                  <a:pt x="2218765" y="2133600"/>
                </a:cubicBezTo>
                <a:cubicBezTo>
                  <a:pt x="2421218" y="2070100"/>
                  <a:pt x="2345765" y="2085788"/>
                  <a:pt x="2469777" y="2048435"/>
                </a:cubicBezTo>
                <a:cubicBezTo>
                  <a:pt x="2593789" y="2011082"/>
                  <a:pt x="2811183" y="1986429"/>
                  <a:pt x="2962836" y="1909482"/>
                </a:cubicBezTo>
                <a:cubicBezTo>
                  <a:pt x="3114489" y="1832535"/>
                  <a:pt x="3261659" y="1693581"/>
                  <a:pt x="3379694" y="1586752"/>
                </a:cubicBezTo>
                <a:cubicBezTo>
                  <a:pt x="3497729" y="1479923"/>
                  <a:pt x="3581400" y="1397746"/>
                  <a:pt x="3671047" y="1268505"/>
                </a:cubicBezTo>
                <a:cubicBezTo>
                  <a:pt x="3760694" y="1139264"/>
                  <a:pt x="3844365" y="918134"/>
                  <a:pt x="3917577" y="811305"/>
                </a:cubicBezTo>
                <a:cubicBezTo>
                  <a:pt x="3990789" y="704476"/>
                  <a:pt x="4061012" y="697752"/>
                  <a:pt x="4110318" y="627529"/>
                </a:cubicBezTo>
                <a:cubicBezTo>
                  <a:pt x="4159624" y="557306"/>
                  <a:pt x="4168589" y="479611"/>
                  <a:pt x="4213412" y="389964"/>
                </a:cubicBezTo>
                <a:cubicBezTo>
                  <a:pt x="4258235" y="300317"/>
                  <a:pt x="4347135" y="154641"/>
                  <a:pt x="4379259" y="89647"/>
                </a:cubicBezTo>
                <a:cubicBezTo>
                  <a:pt x="4411383" y="24653"/>
                  <a:pt x="4408768" y="12326"/>
                  <a:pt x="4406153" y="0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81DA52-3705-4FBF-A9DD-24FCA96174F4}"/>
              </a:ext>
            </a:extLst>
          </p:cNvPr>
          <p:cNvSpPr txBox="1"/>
          <p:nvPr/>
        </p:nvSpPr>
        <p:spPr>
          <a:xfrm>
            <a:off x="4294214" y="2922875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Average Temperature between 1850 and 1900</a:t>
            </a:r>
          </a:p>
        </p:txBody>
      </p:sp>
    </p:spTree>
    <p:extLst>
      <p:ext uri="{BB962C8B-B14F-4D97-AF65-F5344CB8AC3E}">
        <p14:creationId xmlns:p14="http://schemas.microsoft.com/office/powerpoint/2010/main" val="30718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7058-6595-43B5-84D5-0D5C8DEFA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Why does Climate Change? </a:t>
            </a:r>
            <a:r>
              <a:rPr lang="en-GB" sz="4000" dirty="0"/>
              <a:t>The HUMAN causes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01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" y="98901"/>
            <a:ext cx="7886700" cy="1325563"/>
          </a:xfrm>
        </p:spPr>
        <p:txBody>
          <a:bodyPr>
            <a:noAutofit/>
          </a:bodyPr>
          <a:lstStyle/>
          <a:p>
            <a:r>
              <a:rPr lang="en-GB" sz="2400" b="1" dirty="0"/>
              <a:t>The Greenhouse Effect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B9DE73-8079-4208-BDC7-FC344C66BF36}"/>
              </a:ext>
            </a:extLst>
          </p:cNvPr>
          <p:cNvSpPr/>
          <p:nvPr/>
        </p:nvSpPr>
        <p:spPr>
          <a:xfrm>
            <a:off x="0" y="5749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https://youtu.be/lrPS2HiYVp8</a:t>
            </a:r>
            <a:r>
              <a:rPr lang="en-GB" dirty="0"/>
              <a:t> </a:t>
            </a:r>
          </a:p>
        </p:txBody>
      </p:sp>
      <p:pic>
        <p:nvPicPr>
          <p:cNvPr id="17" name="Online Media 16" title="How does the climate system work?">
            <a:hlinkClick r:id="" action="ppaction://media"/>
            <a:extLst>
              <a:ext uri="{FF2B5EF4-FFF2-40B4-BE49-F238E27FC236}">
                <a16:creationId xmlns:a16="http://schemas.microsoft.com/office/drawing/2014/main" id="{F1C6224C-3A61-4167-81F6-7E77E5F673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390" y="1450340"/>
            <a:ext cx="5829300" cy="436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4D9A9D-87B6-4B51-AD25-E374F5A91226}"/>
              </a:ext>
            </a:extLst>
          </p:cNvPr>
          <p:cNvSpPr txBox="1"/>
          <p:nvPr/>
        </p:nvSpPr>
        <p:spPr>
          <a:xfrm>
            <a:off x="6400800" y="434340"/>
            <a:ext cx="2331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video: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drives the Earth’s climate system?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happens to the Sun’s energy when it reaches our atmosphere?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happens to the Earth’s heat?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Without the Greenhouse gases would we be able to live on Earth?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Finish labelling the  copy of the diagram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7404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4C1737-DC81-4B90-98A1-BA6191592906}"/>
              </a:ext>
            </a:extLst>
          </p:cNvPr>
          <p:cNvSpPr/>
          <p:nvPr/>
        </p:nvSpPr>
        <p:spPr>
          <a:xfrm>
            <a:off x="0" y="2241549"/>
            <a:ext cx="9144000" cy="2627313"/>
          </a:xfrm>
          <a:custGeom>
            <a:avLst/>
            <a:gdLst>
              <a:gd name="connsiteX0" fmla="*/ 0 w 9169400"/>
              <a:gd name="connsiteY0" fmla="*/ 101600 h 4826000"/>
              <a:gd name="connsiteX1" fmla="*/ 990600 w 9169400"/>
              <a:gd name="connsiteY1" fmla="*/ 19050 h 4826000"/>
              <a:gd name="connsiteX2" fmla="*/ 2317750 w 9169400"/>
              <a:gd name="connsiteY2" fmla="*/ 0 h 4826000"/>
              <a:gd name="connsiteX3" fmla="*/ 4032250 w 9169400"/>
              <a:gd name="connsiteY3" fmla="*/ 76200 h 4826000"/>
              <a:gd name="connsiteX4" fmla="*/ 5416550 w 9169400"/>
              <a:gd name="connsiteY4" fmla="*/ 292100 h 4826000"/>
              <a:gd name="connsiteX5" fmla="*/ 6375400 w 9169400"/>
              <a:gd name="connsiteY5" fmla="*/ 533400 h 4826000"/>
              <a:gd name="connsiteX6" fmla="*/ 9169400 w 9169400"/>
              <a:gd name="connsiteY6" fmla="*/ 1555750 h 4826000"/>
              <a:gd name="connsiteX7" fmla="*/ 9144000 w 9169400"/>
              <a:gd name="connsiteY7" fmla="*/ 4768850 h 4826000"/>
              <a:gd name="connsiteX8" fmla="*/ 9150350 w 9169400"/>
              <a:gd name="connsiteY8" fmla="*/ 4813300 h 4826000"/>
              <a:gd name="connsiteX9" fmla="*/ 31750 w 9169400"/>
              <a:gd name="connsiteY9" fmla="*/ 4826000 h 4826000"/>
              <a:gd name="connsiteX10" fmla="*/ 0 w 9169400"/>
              <a:gd name="connsiteY10" fmla="*/ 101600 h 4826000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50350 w 9169400"/>
              <a:gd name="connsiteY8" fmla="*/ 4813300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63086 w 9169400"/>
              <a:gd name="connsiteY8" fmla="*/ 4773587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56735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9400" h="4816072">
                <a:moveTo>
                  <a:pt x="0" y="101600"/>
                </a:moveTo>
                <a:lnTo>
                  <a:pt x="990600" y="19050"/>
                </a:lnTo>
                <a:lnTo>
                  <a:pt x="2317750" y="0"/>
                </a:lnTo>
                <a:lnTo>
                  <a:pt x="4032250" y="76200"/>
                </a:lnTo>
                <a:lnTo>
                  <a:pt x="5416550" y="292100"/>
                </a:lnTo>
                <a:lnTo>
                  <a:pt x="6375400" y="533400"/>
                </a:lnTo>
                <a:lnTo>
                  <a:pt x="9169400" y="1555750"/>
                </a:lnTo>
                <a:cubicBezTo>
                  <a:pt x="9165178" y="2626783"/>
                  <a:pt x="9160957" y="3697817"/>
                  <a:pt x="9156735" y="4768850"/>
                </a:cubicBezTo>
                <a:lnTo>
                  <a:pt x="6350" y="4816072"/>
                </a:lnTo>
                <a:cubicBezTo>
                  <a:pt x="4233" y="3244581"/>
                  <a:pt x="2117" y="1673091"/>
                  <a:pt x="0" y="1016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ED3B9B-B5B3-4A6C-934F-B45B73534E54}"/>
              </a:ext>
            </a:extLst>
          </p:cNvPr>
          <p:cNvSpPr/>
          <p:nvPr/>
        </p:nvSpPr>
        <p:spPr>
          <a:xfrm>
            <a:off x="0" y="4054087"/>
            <a:ext cx="9144000" cy="2297450"/>
          </a:xfrm>
          <a:custGeom>
            <a:avLst/>
            <a:gdLst>
              <a:gd name="connsiteX0" fmla="*/ 0 w 9169400"/>
              <a:gd name="connsiteY0" fmla="*/ 101600 h 4826000"/>
              <a:gd name="connsiteX1" fmla="*/ 990600 w 9169400"/>
              <a:gd name="connsiteY1" fmla="*/ 19050 h 4826000"/>
              <a:gd name="connsiteX2" fmla="*/ 2317750 w 9169400"/>
              <a:gd name="connsiteY2" fmla="*/ 0 h 4826000"/>
              <a:gd name="connsiteX3" fmla="*/ 4032250 w 9169400"/>
              <a:gd name="connsiteY3" fmla="*/ 76200 h 4826000"/>
              <a:gd name="connsiteX4" fmla="*/ 5416550 w 9169400"/>
              <a:gd name="connsiteY4" fmla="*/ 292100 h 4826000"/>
              <a:gd name="connsiteX5" fmla="*/ 6375400 w 9169400"/>
              <a:gd name="connsiteY5" fmla="*/ 533400 h 4826000"/>
              <a:gd name="connsiteX6" fmla="*/ 9169400 w 9169400"/>
              <a:gd name="connsiteY6" fmla="*/ 1555750 h 4826000"/>
              <a:gd name="connsiteX7" fmla="*/ 9144000 w 9169400"/>
              <a:gd name="connsiteY7" fmla="*/ 4768850 h 4826000"/>
              <a:gd name="connsiteX8" fmla="*/ 9150350 w 9169400"/>
              <a:gd name="connsiteY8" fmla="*/ 4813300 h 4826000"/>
              <a:gd name="connsiteX9" fmla="*/ 31750 w 9169400"/>
              <a:gd name="connsiteY9" fmla="*/ 4826000 h 4826000"/>
              <a:gd name="connsiteX10" fmla="*/ 0 w 9169400"/>
              <a:gd name="connsiteY10" fmla="*/ 101600 h 4826000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50350 w 9169400"/>
              <a:gd name="connsiteY8" fmla="*/ 4813300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63086 w 9169400"/>
              <a:gd name="connsiteY8" fmla="*/ 4773587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56735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9400" h="4816072">
                <a:moveTo>
                  <a:pt x="0" y="101600"/>
                </a:moveTo>
                <a:lnTo>
                  <a:pt x="990600" y="19050"/>
                </a:lnTo>
                <a:lnTo>
                  <a:pt x="2317750" y="0"/>
                </a:lnTo>
                <a:lnTo>
                  <a:pt x="4032250" y="76200"/>
                </a:lnTo>
                <a:lnTo>
                  <a:pt x="5416550" y="292100"/>
                </a:lnTo>
                <a:lnTo>
                  <a:pt x="6375400" y="533400"/>
                </a:lnTo>
                <a:lnTo>
                  <a:pt x="9169400" y="1555750"/>
                </a:lnTo>
                <a:cubicBezTo>
                  <a:pt x="9165178" y="2626783"/>
                  <a:pt x="9160957" y="3697817"/>
                  <a:pt x="9156735" y="4768850"/>
                </a:cubicBezTo>
                <a:lnTo>
                  <a:pt x="6350" y="4816072"/>
                </a:lnTo>
                <a:cubicBezTo>
                  <a:pt x="4233" y="3244581"/>
                  <a:pt x="2117" y="1673091"/>
                  <a:pt x="0" y="10160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62" name="Picture 2" descr="290px-The_Sun_by_the_Atmospheric_Imaging_Assembly_of_NASA's_Solar_Dynamics_Observatory_-_20100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059113" y="0"/>
            <a:ext cx="6084887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sng" dirty="0">
                <a:solidFill>
                  <a:prstClr val="black"/>
                </a:solidFill>
              </a:rPr>
              <a:t>How the Greenhouse Effect works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9388" y="2276475"/>
            <a:ext cx="1655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1. The Sun sends its energy to Earth as  INSOLATION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903110" y="677406"/>
            <a:ext cx="1584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rgbClr val="FFFF00"/>
                </a:solidFill>
              </a:rPr>
              <a:t>2. Some of this energy is reflected directly back out to space from dust and clouds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745782" y="5495363"/>
            <a:ext cx="3887789" cy="5847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rgbClr val="FF0000"/>
                </a:solidFill>
              </a:rPr>
              <a:t>3. The light is converted to HEAT at the Earth’s surface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808834" y="3307344"/>
            <a:ext cx="1128614" cy="830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rgbClr val="FF0000"/>
                </a:solidFill>
              </a:rPr>
              <a:t>4. Heat rises through the Earth’s atmosphere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4949031" y="2915986"/>
            <a:ext cx="230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5. This heat energy is trapped by carbon dioxide, methane and water vapour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148263" y="170021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6.Some heat energy escapes to space</a:t>
            </a:r>
          </a:p>
        </p:txBody>
      </p:sp>
      <p:pic>
        <p:nvPicPr>
          <p:cNvPr id="40983" name="Picture 23" descr="smokestac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471">
            <a:off x="6311899" y="3857285"/>
            <a:ext cx="1130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83983" y="4691797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The Earth</a:t>
            </a:r>
          </a:p>
        </p:txBody>
      </p:sp>
      <p:pic>
        <p:nvPicPr>
          <p:cNvPr id="40985" name="Picture 25" descr="pollution_148410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967">
            <a:off x="7275636" y="4177992"/>
            <a:ext cx="13319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070260" y="3185599"/>
            <a:ext cx="2107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7. Human activity adds extra gasses causing EXTRA ANTHROPOGENIC warming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1236663" y="2951657"/>
            <a:ext cx="2628007" cy="411163"/>
          </a:xfrm>
          <a:prstGeom prst="cloudCallout">
            <a:avLst>
              <a:gd name="adj1" fmla="val -17980"/>
              <a:gd name="adj2" fmla="val 47162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11709" y="2865387"/>
            <a:ext cx="1065613" cy="49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, H</a:t>
            </a:r>
            <a:r>
              <a:rPr lang="en-GB" sz="1400" baseline="-25000" dirty="0"/>
              <a:t>2</a:t>
            </a:r>
            <a:r>
              <a:rPr lang="en-GB" sz="1400" dirty="0"/>
              <a:t>O, CH</a:t>
            </a:r>
            <a:r>
              <a:rPr lang="en-GB" sz="1400" baseline="-25000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7D2ED-4C6D-4598-94FC-57E812CF293A}"/>
              </a:ext>
            </a:extLst>
          </p:cNvPr>
          <p:cNvSpPr txBox="1"/>
          <p:nvPr/>
        </p:nvSpPr>
        <p:spPr>
          <a:xfrm>
            <a:off x="140676" y="3292719"/>
            <a:ext cx="1529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atmosphere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12502A6-030E-D086-94BF-8A0EE5883D7F}"/>
              </a:ext>
            </a:extLst>
          </p:cNvPr>
          <p:cNvSpPr>
            <a:spLocks/>
          </p:cNvSpPr>
          <p:nvPr/>
        </p:nvSpPr>
        <p:spPr bwMode="auto">
          <a:xfrm>
            <a:off x="1258888" y="1700213"/>
            <a:ext cx="542177" cy="1247584"/>
          </a:xfrm>
          <a:custGeom>
            <a:avLst/>
            <a:gdLst>
              <a:gd name="T0" fmla="*/ 144463 w 1044"/>
              <a:gd name="T1" fmla="*/ 0 h 2087"/>
              <a:gd name="T2" fmla="*/ 0 w 1044"/>
              <a:gd name="T3" fmla="*/ 576262 h 2087"/>
              <a:gd name="T4" fmla="*/ 144463 w 1044"/>
              <a:gd name="T5" fmla="*/ 649287 h 2087"/>
              <a:gd name="T6" fmla="*/ 576263 w 1044"/>
              <a:gd name="T7" fmla="*/ 649287 h 2087"/>
              <a:gd name="T8" fmla="*/ 360363 w 1044"/>
              <a:gd name="T9" fmla="*/ 1223962 h 2087"/>
              <a:gd name="T10" fmla="*/ 792163 w 1044"/>
              <a:gd name="T11" fmla="*/ 1296987 h 2087"/>
              <a:gd name="T12" fmla="*/ 576263 w 1044"/>
              <a:gd name="T13" fmla="*/ 1800225 h 2087"/>
              <a:gd name="T14" fmla="*/ 1152525 w 1044"/>
              <a:gd name="T15" fmla="*/ 1944687 h 2087"/>
              <a:gd name="T16" fmla="*/ 936625 w 1044"/>
              <a:gd name="T17" fmla="*/ 2449512 h 2087"/>
              <a:gd name="T18" fmla="*/ 1441450 w 1044"/>
              <a:gd name="T19" fmla="*/ 2592387 h 2087"/>
              <a:gd name="T20" fmla="*/ 1225550 w 1044"/>
              <a:gd name="T21" fmla="*/ 3024187 h 2087"/>
              <a:gd name="T22" fmla="*/ 1657350 w 1044"/>
              <a:gd name="T23" fmla="*/ 3313112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2B3C9C90-7C91-8F76-0BD4-6906AB4AA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923" y="4568139"/>
            <a:ext cx="288925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DC7A38A-63FE-9795-4C35-B685FE8B0A39}"/>
              </a:ext>
            </a:extLst>
          </p:cNvPr>
          <p:cNvSpPr>
            <a:spLocks/>
          </p:cNvSpPr>
          <p:nvPr/>
        </p:nvSpPr>
        <p:spPr bwMode="auto">
          <a:xfrm rot="2665088">
            <a:off x="3563938" y="3500438"/>
            <a:ext cx="649287" cy="1512887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433F10C-A244-4BEE-9631-D5AE73EE9353}"/>
              </a:ext>
            </a:extLst>
          </p:cNvPr>
          <p:cNvSpPr>
            <a:spLocks/>
          </p:cNvSpPr>
          <p:nvPr/>
        </p:nvSpPr>
        <p:spPr bwMode="auto">
          <a:xfrm rot="318983">
            <a:off x="4427538" y="3500438"/>
            <a:ext cx="649287" cy="1512887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0AAC6B37-743F-FD32-6030-D82E22C8A02C}"/>
              </a:ext>
            </a:extLst>
          </p:cNvPr>
          <p:cNvSpPr>
            <a:spLocks/>
          </p:cNvSpPr>
          <p:nvPr/>
        </p:nvSpPr>
        <p:spPr bwMode="auto">
          <a:xfrm rot="2843001">
            <a:off x="4461518" y="1324305"/>
            <a:ext cx="649287" cy="1619001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0299384-38DA-6328-B6D9-A675C52BF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2963" y="1727655"/>
            <a:ext cx="287337" cy="142875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                                   </a:t>
            </a:r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53E74585-77CE-50B1-83CB-576979C6B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7322" y="1304925"/>
            <a:ext cx="360362" cy="215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F3ADE380-22DF-35C8-AF5D-14A02CD73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941888"/>
            <a:ext cx="217487" cy="1428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F2A8107-4029-E1BF-BE26-18DA26E00E51}"/>
              </a:ext>
            </a:extLst>
          </p:cNvPr>
          <p:cNvSpPr>
            <a:spLocks/>
          </p:cNvSpPr>
          <p:nvPr/>
        </p:nvSpPr>
        <p:spPr bwMode="auto">
          <a:xfrm>
            <a:off x="1940238" y="3339304"/>
            <a:ext cx="542177" cy="1247584"/>
          </a:xfrm>
          <a:custGeom>
            <a:avLst/>
            <a:gdLst>
              <a:gd name="T0" fmla="*/ 144463 w 1044"/>
              <a:gd name="T1" fmla="*/ 0 h 2087"/>
              <a:gd name="T2" fmla="*/ 0 w 1044"/>
              <a:gd name="T3" fmla="*/ 576262 h 2087"/>
              <a:gd name="T4" fmla="*/ 144463 w 1044"/>
              <a:gd name="T5" fmla="*/ 649287 h 2087"/>
              <a:gd name="T6" fmla="*/ 576263 w 1044"/>
              <a:gd name="T7" fmla="*/ 649287 h 2087"/>
              <a:gd name="T8" fmla="*/ 360363 w 1044"/>
              <a:gd name="T9" fmla="*/ 1223962 h 2087"/>
              <a:gd name="T10" fmla="*/ 792163 w 1044"/>
              <a:gd name="T11" fmla="*/ 1296987 h 2087"/>
              <a:gd name="T12" fmla="*/ 576263 w 1044"/>
              <a:gd name="T13" fmla="*/ 1800225 h 2087"/>
              <a:gd name="T14" fmla="*/ 1152525 w 1044"/>
              <a:gd name="T15" fmla="*/ 1944687 h 2087"/>
              <a:gd name="T16" fmla="*/ 936625 w 1044"/>
              <a:gd name="T17" fmla="*/ 2449512 h 2087"/>
              <a:gd name="T18" fmla="*/ 1441450 w 1044"/>
              <a:gd name="T19" fmla="*/ 2592387 h 2087"/>
              <a:gd name="T20" fmla="*/ 1225550 w 1044"/>
              <a:gd name="T21" fmla="*/ 3024187 h 2087"/>
              <a:gd name="T22" fmla="*/ 1657350 w 1044"/>
              <a:gd name="T23" fmla="*/ 3313112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93BB35A-483D-5CE8-20E1-6FF0D0DFC561}"/>
              </a:ext>
            </a:extLst>
          </p:cNvPr>
          <p:cNvSpPr>
            <a:spLocks/>
          </p:cNvSpPr>
          <p:nvPr/>
        </p:nvSpPr>
        <p:spPr bwMode="auto">
          <a:xfrm>
            <a:off x="2100108" y="1880850"/>
            <a:ext cx="542177" cy="683328"/>
          </a:xfrm>
          <a:custGeom>
            <a:avLst/>
            <a:gdLst>
              <a:gd name="T0" fmla="*/ 204788 w 809"/>
              <a:gd name="T1" fmla="*/ 1584325 h 998"/>
              <a:gd name="T2" fmla="*/ 60325 w 809"/>
              <a:gd name="T3" fmla="*/ 1368425 h 998"/>
              <a:gd name="T4" fmla="*/ 565150 w 809"/>
              <a:gd name="T5" fmla="*/ 1223963 h 998"/>
              <a:gd name="T6" fmla="*/ 420688 w 809"/>
              <a:gd name="T7" fmla="*/ 720725 h 998"/>
              <a:gd name="T8" fmla="*/ 923925 w 809"/>
              <a:gd name="T9" fmla="*/ 720725 h 998"/>
              <a:gd name="T10" fmla="*/ 781050 w 809"/>
              <a:gd name="T11" fmla="*/ 288925 h 998"/>
              <a:gd name="T12" fmla="*/ 1284288 w 809"/>
              <a:gd name="T13" fmla="*/ 0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9" h="998">
                <a:moveTo>
                  <a:pt x="129" y="998"/>
                </a:moveTo>
                <a:cubicBezTo>
                  <a:pt x="64" y="949"/>
                  <a:pt x="0" y="900"/>
                  <a:pt x="38" y="862"/>
                </a:cubicBezTo>
                <a:cubicBezTo>
                  <a:pt x="76" y="824"/>
                  <a:pt x="318" y="839"/>
                  <a:pt x="356" y="771"/>
                </a:cubicBezTo>
                <a:cubicBezTo>
                  <a:pt x="394" y="703"/>
                  <a:pt x="227" y="507"/>
                  <a:pt x="265" y="454"/>
                </a:cubicBezTo>
                <a:cubicBezTo>
                  <a:pt x="303" y="401"/>
                  <a:pt x="544" y="499"/>
                  <a:pt x="582" y="454"/>
                </a:cubicBezTo>
                <a:cubicBezTo>
                  <a:pt x="620" y="409"/>
                  <a:pt x="454" y="257"/>
                  <a:pt x="492" y="182"/>
                </a:cubicBezTo>
                <a:cubicBezTo>
                  <a:pt x="530" y="107"/>
                  <a:pt x="669" y="53"/>
                  <a:pt x="809" y="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F2CFB551-5E1A-3390-6B5A-9ED4CAA15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3500438"/>
            <a:ext cx="217488" cy="1444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/>
      <p:bldP spid="40978" grpId="0"/>
      <p:bldP spid="40979" grpId="0" animBg="1"/>
      <p:bldP spid="40980" grpId="0" animBg="1"/>
      <p:bldP spid="40981" grpId="0"/>
      <p:bldP spid="40982" grpId="0"/>
      <p:bldP spid="40984" grpId="0"/>
      <p:bldP spid="40986" grpId="0"/>
      <p:bldP spid="26" grpId="0" animBg="1"/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ED3B9B-B5B3-4A6C-934F-B45B73534E54}"/>
              </a:ext>
            </a:extLst>
          </p:cNvPr>
          <p:cNvSpPr/>
          <p:nvPr/>
        </p:nvSpPr>
        <p:spPr>
          <a:xfrm>
            <a:off x="0" y="4434939"/>
            <a:ext cx="9144000" cy="1916598"/>
          </a:xfrm>
          <a:custGeom>
            <a:avLst/>
            <a:gdLst>
              <a:gd name="connsiteX0" fmla="*/ 0 w 9169400"/>
              <a:gd name="connsiteY0" fmla="*/ 101600 h 4826000"/>
              <a:gd name="connsiteX1" fmla="*/ 990600 w 9169400"/>
              <a:gd name="connsiteY1" fmla="*/ 19050 h 4826000"/>
              <a:gd name="connsiteX2" fmla="*/ 2317750 w 9169400"/>
              <a:gd name="connsiteY2" fmla="*/ 0 h 4826000"/>
              <a:gd name="connsiteX3" fmla="*/ 4032250 w 9169400"/>
              <a:gd name="connsiteY3" fmla="*/ 76200 h 4826000"/>
              <a:gd name="connsiteX4" fmla="*/ 5416550 w 9169400"/>
              <a:gd name="connsiteY4" fmla="*/ 292100 h 4826000"/>
              <a:gd name="connsiteX5" fmla="*/ 6375400 w 9169400"/>
              <a:gd name="connsiteY5" fmla="*/ 533400 h 4826000"/>
              <a:gd name="connsiteX6" fmla="*/ 9169400 w 9169400"/>
              <a:gd name="connsiteY6" fmla="*/ 1555750 h 4826000"/>
              <a:gd name="connsiteX7" fmla="*/ 9144000 w 9169400"/>
              <a:gd name="connsiteY7" fmla="*/ 4768850 h 4826000"/>
              <a:gd name="connsiteX8" fmla="*/ 9150350 w 9169400"/>
              <a:gd name="connsiteY8" fmla="*/ 4813300 h 4826000"/>
              <a:gd name="connsiteX9" fmla="*/ 31750 w 9169400"/>
              <a:gd name="connsiteY9" fmla="*/ 4826000 h 4826000"/>
              <a:gd name="connsiteX10" fmla="*/ 0 w 9169400"/>
              <a:gd name="connsiteY10" fmla="*/ 101600 h 4826000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50350 w 9169400"/>
              <a:gd name="connsiteY8" fmla="*/ 4813300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9163086 w 9169400"/>
              <a:gd name="connsiteY8" fmla="*/ 4773587 h 4816072"/>
              <a:gd name="connsiteX9" fmla="*/ 6350 w 9169400"/>
              <a:gd name="connsiteY9" fmla="*/ 4816072 h 4816072"/>
              <a:gd name="connsiteX10" fmla="*/ 0 w 9169400"/>
              <a:gd name="connsiteY10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44000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  <a:gd name="connsiteX0" fmla="*/ 0 w 9169400"/>
              <a:gd name="connsiteY0" fmla="*/ 101600 h 4816072"/>
              <a:gd name="connsiteX1" fmla="*/ 990600 w 9169400"/>
              <a:gd name="connsiteY1" fmla="*/ 19050 h 4816072"/>
              <a:gd name="connsiteX2" fmla="*/ 2317750 w 9169400"/>
              <a:gd name="connsiteY2" fmla="*/ 0 h 4816072"/>
              <a:gd name="connsiteX3" fmla="*/ 4032250 w 9169400"/>
              <a:gd name="connsiteY3" fmla="*/ 76200 h 4816072"/>
              <a:gd name="connsiteX4" fmla="*/ 5416550 w 9169400"/>
              <a:gd name="connsiteY4" fmla="*/ 292100 h 4816072"/>
              <a:gd name="connsiteX5" fmla="*/ 6375400 w 9169400"/>
              <a:gd name="connsiteY5" fmla="*/ 533400 h 4816072"/>
              <a:gd name="connsiteX6" fmla="*/ 9169400 w 9169400"/>
              <a:gd name="connsiteY6" fmla="*/ 1555750 h 4816072"/>
              <a:gd name="connsiteX7" fmla="*/ 9156735 w 9169400"/>
              <a:gd name="connsiteY7" fmla="*/ 4768850 h 4816072"/>
              <a:gd name="connsiteX8" fmla="*/ 6350 w 9169400"/>
              <a:gd name="connsiteY8" fmla="*/ 4816072 h 4816072"/>
              <a:gd name="connsiteX9" fmla="*/ 0 w 9169400"/>
              <a:gd name="connsiteY9" fmla="*/ 101600 h 48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9400" h="4816072">
                <a:moveTo>
                  <a:pt x="0" y="101600"/>
                </a:moveTo>
                <a:lnTo>
                  <a:pt x="990600" y="19050"/>
                </a:lnTo>
                <a:lnTo>
                  <a:pt x="2317750" y="0"/>
                </a:lnTo>
                <a:lnTo>
                  <a:pt x="4032250" y="76200"/>
                </a:lnTo>
                <a:lnTo>
                  <a:pt x="5416550" y="292100"/>
                </a:lnTo>
                <a:lnTo>
                  <a:pt x="6375400" y="533400"/>
                </a:lnTo>
                <a:lnTo>
                  <a:pt x="9169400" y="1555750"/>
                </a:lnTo>
                <a:cubicBezTo>
                  <a:pt x="9165178" y="2626783"/>
                  <a:pt x="9160957" y="3697817"/>
                  <a:pt x="9156735" y="4768850"/>
                </a:cubicBezTo>
                <a:lnTo>
                  <a:pt x="6350" y="4816072"/>
                </a:lnTo>
                <a:cubicBezTo>
                  <a:pt x="4233" y="3244581"/>
                  <a:pt x="2117" y="1673091"/>
                  <a:pt x="0" y="10160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489419" y="52152"/>
            <a:ext cx="608488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sng" dirty="0">
                <a:solidFill>
                  <a:prstClr val="black"/>
                </a:solidFill>
              </a:rPr>
              <a:t>Title										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54769" y="2281512"/>
            <a:ext cx="1655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1. </a:t>
            </a:r>
            <a:r>
              <a:rPr lang="en-GB" altLang="en-US" sz="1200" b="1"/>
              <a:t>The Sun </a:t>
            </a:r>
            <a:r>
              <a:rPr lang="en-GB" altLang="en-US" sz="1200" b="1" dirty="0"/>
              <a:t>sends its energy to Earth as</a:t>
            </a:r>
            <a:r>
              <a:rPr lang="en-GB" altLang="en-US" sz="1200" b="1" u="sng" dirty="0"/>
              <a:t>				</a:t>
            </a:r>
            <a:endParaRPr lang="en-GB" altLang="en-US" sz="1200" b="1" dirty="0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752577" y="456108"/>
            <a:ext cx="230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2. Some of this energy is </a:t>
            </a:r>
            <a:r>
              <a:rPr lang="en-GB" altLang="en-US" sz="1200" b="1" u="sng" dirty="0"/>
              <a:t>			</a:t>
            </a:r>
            <a:r>
              <a:rPr lang="en-GB" altLang="en-US" sz="1200" b="1" dirty="0"/>
              <a:t>directly back out to space from dust and clouds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970636" y="5230406"/>
            <a:ext cx="3609759" cy="10772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3. The light energy is converted to </a:t>
            </a:r>
            <a:r>
              <a:rPr lang="en-GB" altLang="en-US" sz="1600" b="1" u="sng" dirty="0"/>
              <a:t>						</a:t>
            </a:r>
            <a:r>
              <a:rPr lang="en-GB" altLang="en-US" sz="1600" b="1" dirty="0"/>
              <a:t>in the atmosphere and at the Earth’s surface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736057" y="3665795"/>
            <a:ext cx="1128614" cy="830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4. Heat rises through the Earth’s atmosphere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4949031" y="2915986"/>
            <a:ext cx="230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5. This heat energy is trapped by</a:t>
            </a:r>
            <a:r>
              <a:rPr lang="en-GB" altLang="en-US" sz="1200" b="1" u="sng" dirty="0"/>
              <a:t>			</a:t>
            </a:r>
            <a:r>
              <a:rPr lang="en-GB" altLang="en-US" sz="1200" b="1" dirty="0"/>
              <a:t>, Methane and water vapour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148263" y="1700213"/>
            <a:ext cx="3265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/>
              <a:t>6.Some heat energy</a:t>
            </a:r>
            <a:r>
              <a:rPr lang="en-GB" altLang="en-US" sz="1200" b="1" u="sng" dirty="0"/>
              <a:t>						</a:t>
            </a:r>
            <a:endParaRPr lang="en-GB" altLang="en-US" sz="1200" b="1" dirty="0"/>
          </a:p>
        </p:txBody>
      </p:sp>
      <p:pic>
        <p:nvPicPr>
          <p:cNvPr id="40983" name="Picture 23" descr="smokestac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471">
            <a:off x="6311899" y="3857285"/>
            <a:ext cx="1130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83983" y="4691797"/>
            <a:ext cx="20161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FF0000"/>
                </a:solidFill>
              </a:rPr>
              <a:t>The Earth</a:t>
            </a:r>
          </a:p>
        </p:txBody>
      </p:sp>
      <p:pic>
        <p:nvPicPr>
          <p:cNvPr id="40985" name="Picture 25" descr="pollution_148410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967">
            <a:off x="7275636" y="4177992"/>
            <a:ext cx="13319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070260" y="3185599"/>
            <a:ext cx="2107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 b="1" dirty="0"/>
              <a:t>7. </a:t>
            </a:r>
            <a:r>
              <a:rPr lang="en-GB" altLang="en-US" sz="1200" b="1" u="sng" dirty="0"/>
              <a:t>			</a:t>
            </a:r>
            <a:r>
              <a:rPr lang="en-GB" altLang="en-US" sz="1200" b="1" dirty="0"/>
              <a:t>adds extra gasses causing EXTRA HUMAN CREATED warming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1236663" y="2951657"/>
            <a:ext cx="2628007" cy="411163"/>
          </a:xfrm>
          <a:prstGeom prst="cloudCallout">
            <a:avLst>
              <a:gd name="adj1" fmla="val -17980"/>
              <a:gd name="adj2" fmla="val 47162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11709" y="2865387"/>
            <a:ext cx="1065613" cy="49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, H</a:t>
            </a:r>
            <a:r>
              <a:rPr lang="en-GB" sz="1400" baseline="-25000" dirty="0"/>
              <a:t>2</a:t>
            </a:r>
            <a:r>
              <a:rPr lang="en-GB" sz="1400" dirty="0"/>
              <a:t>O, CH</a:t>
            </a:r>
            <a:r>
              <a:rPr lang="en-GB" sz="1400" baseline="-25000" dirty="0"/>
              <a:t>4</a:t>
            </a:r>
          </a:p>
        </p:txBody>
      </p:sp>
      <p:pic>
        <p:nvPicPr>
          <p:cNvPr id="4" name="Graphic 3" descr="Sun">
            <a:extLst>
              <a:ext uri="{FF2B5EF4-FFF2-40B4-BE49-F238E27FC236}">
                <a16:creationId xmlns:a16="http://schemas.microsoft.com/office/drawing/2014/main" id="{769FE03C-5D13-4758-9B5D-F47A5AF61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89" y="125923"/>
            <a:ext cx="1394902" cy="1394902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9DABF9A8-A229-5EEE-8889-31B5027660BF}"/>
              </a:ext>
            </a:extLst>
          </p:cNvPr>
          <p:cNvSpPr>
            <a:spLocks/>
          </p:cNvSpPr>
          <p:nvPr/>
        </p:nvSpPr>
        <p:spPr bwMode="auto">
          <a:xfrm>
            <a:off x="1258888" y="1700213"/>
            <a:ext cx="542177" cy="1247584"/>
          </a:xfrm>
          <a:custGeom>
            <a:avLst/>
            <a:gdLst>
              <a:gd name="T0" fmla="*/ 144463 w 1044"/>
              <a:gd name="T1" fmla="*/ 0 h 2087"/>
              <a:gd name="T2" fmla="*/ 0 w 1044"/>
              <a:gd name="T3" fmla="*/ 576262 h 2087"/>
              <a:gd name="T4" fmla="*/ 144463 w 1044"/>
              <a:gd name="T5" fmla="*/ 649287 h 2087"/>
              <a:gd name="T6" fmla="*/ 576263 w 1044"/>
              <a:gd name="T7" fmla="*/ 649287 h 2087"/>
              <a:gd name="T8" fmla="*/ 360363 w 1044"/>
              <a:gd name="T9" fmla="*/ 1223962 h 2087"/>
              <a:gd name="T10" fmla="*/ 792163 w 1044"/>
              <a:gd name="T11" fmla="*/ 1296987 h 2087"/>
              <a:gd name="T12" fmla="*/ 576263 w 1044"/>
              <a:gd name="T13" fmla="*/ 1800225 h 2087"/>
              <a:gd name="T14" fmla="*/ 1152525 w 1044"/>
              <a:gd name="T15" fmla="*/ 1944687 h 2087"/>
              <a:gd name="T16" fmla="*/ 936625 w 1044"/>
              <a:gd name="T17" fmla="*/ 2449512 h 2087"/>
              <a:gd name="T18" fmla="*/ 1441450 w 1044"/>
              <a:gd name="T19" fmla="*/ 2592387 h 2087"/>
              <a:gd name="T20" fmla="*/ 1225550 w 1044"/>
              <a:gd name="T21" fmla="*/ 3024187 h 2087"/>
              <a:gd name="T22" fmla="*/ 1657350 w 1044"/>
              <a:gd name="T23" fmla="*/ 3313112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57A0F61-FE36-89B5-1E76-F2B9F8F1F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923" y="4568139"/>
            <a:ext cx="288925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C0D7B1D-EFA8-261C-964D-BEACAC65FEDE}"/>
              </a:ext>
            </a:extLst>
          </p:cNvPr>
          <p:cNvSpPr>
            <a:spLocks/>
          </p:cNvSpPr>
          <p:nvPr/>
        </p:nvSpPr>
        <p:spPr bwMode="auto">
          <a:xfrm rot="2665088">
            <a:off x="3563938" y="3500438"/>
            <a:ext cx="649287" cy="1512887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1AD6530-D8A4-F6C7-CB83-382C2697C3DD}"/>
              </a:ext>
            </a:extLst>
          </p:cNvPr>
          <p:cNvSpPr>
            <a:spLocks/>
          </p:cNvSpPr>
          <p:nvPr/>
        </p:nvSpPr>
        <p:spPr bwMode="auto">
          <a:xfrm rot="318983">
            <a:off x="4427538" y="3500438"/>
            <a:ext cx="649287" cy="1512887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F3A1C004-1EAE-4D0F-79DE-1CE479C6FE29}"/>
              </a:ext>
            </a:extLst>
          </p:cNvPr>
          <p:cNvSpPr>
            <a:spLocks/>
          </p:cNvSpPr>
          <p:nvPr/>
        </p:nvSpPr>
        <p:spPr bwMode="auto">
          <a:xfrm rot="2843001">
            <a:off x="4461518" y="1324305"/>
            <a:ext cx="649287" cy="1619001"/>
          </a:xfrm>
          <a:custGeom>
            <a:avLst/>
            <a:gdLst>
              <a:gd name="T0" fmla="*/ 56595 w 1044"/>
              <a:gd name="T1" fmla="*/ 0 h 2087"/>
              <a:gd name="T2" fmla="*/ 0 w 1044"/>
              <a:gd name="T3" fmla="*/ 263142 h 2087"/>
              <a:gd name="T4" fmla="*/ 56595 w 1044"/>
              <a:gd name="T5" fmla="*/ 296488 h 2087"/>
              <a:gd name="T6" fmla="*/ 225758 w 1044"/>
              <a:gd name="T7" fmla="*/ 296488 h 2087"/>
              <a:gd name="T8" fmla="*/ 141176 w 1044"/>
              <a:gd name="T9" fmla="*/ 558906 h 2087"/>
              <a:gd name="T10" fmla="*/ 310339 w 1044"/>
              <a:gd name="T11" fmla="*/ 592251 h 2087"/>
              <a:gd name="T12" fmla="*/ 225758 w 1044"/>
              <a:gd name="T13" fmla="*/ 822048 h 2087"/>
              <a:gd name="T14" fmla="*/ 451516 w 1044"/>
              <a:gd name="T15" fmla="*/ 888015 h 2087"/>
              <a:gd name="T16" fmla="*/ 366934 w 1044"/>
              <a:gd name="T17" fmla="*/ 1118536 h 2087"/>
              <a:gd name="T18" fmla="*/ 564706 w 1044"/>
              <a:gd name="T19" fmla="*/ 1183778 h 2087"/>
              <a:gd name="T20" fmla="*/ 480124 w 1044"/>
              <a:gd name="T21" fmla="*/ 1380953 h 2087"/>
              <a:gd name="T22" fmla="*/ 649287 w 1044"/>
              <a:gd name="T23" fmla="*/ 1512887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DE7A1E09-E2F2-B551-B63F-317CD6AC0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2963" y="1727655"/>
            <a:ext cx="287337" cy="142875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                                   </a:t>
            </a:r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C0C9F296-4BA3-1FBF-CFF2-3A8AFE4FC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7322" y="1304925"/>
            <a:ext cx="360362" cy="215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8CBD38C6-E1E8-ACF0-B2FB-C99A45AA2284}"/>
              </a:ext>
            </a:extLst>
          </p:cNvPr>
          <p:cNvSpPr>
            <a:spLocks/>
          </p:cNvSpPr>
          <p:nvPr/>
        </p:nvSpPr>
        <p:spPr bwMode="auto">
          <a:xfrm>
            <a:off x="1940238" y="3339304"/>
            <a:ext cx="542177" cy="1247584"/>
          </a:xfrm>
          <a:custGeom>
            <a:avLst/>
            <a:gdLst>
              <a:gd name="T0" fmla="*/ 144463 w 1044"/>
              <a:gd name="T1" fmla="*/ 0 h 2087"/>
              <a:gd name="T2" fmla="*/ 0 w 1044"/>
              <a:gd name="T3" fmla="*/ 576262 h 2087"/>
              <a:gd name="T4" fmla="*/ 144463 w 1044"/>
              <a:gd name="T5" fmla="*/ 649287 h 2087"/>
              <a:gd name="T6" fmla="*/ 576263 w 1044"/>
              <a:gd name="T7" fmla="*/ 649287 h 2087"/>
              <a:gd name="T8" fmla="*/ 360363 w 1044"/>
              <a:gd name="T9" fmla="*/ 1223962 h 2087"/>
              <a:gd name="T10" fmla="*/ 792163 w 1044"/>
              <a:gd name="T11" fmla="*/ 1296987 h 2087"/>
              <a:gd name="T12" fmla="*/ 576263 w 1044"/>
              <a:gd name="T13" fmla="*/ 1800225 h 2087"/>
              <a:gd name="T14" fmla="*/ 1152525 w 1044"/>
              <a:gd name="T15" fmla="*/ 1944687 h 2087"/>
              <a:gd name="T16" fmla="*/ 936625 w 1044"/>
              <a:gd name="T17" fmla="*/ 2449512 h 2087"/>
              <a:gd name="T18" fmla="*/ 1441450 w 1044"/>
              <a:gd name="T19" fmla="*/ 2592387 h 2087"/>
              <a:gd name="T20" fmla="*/ 1225550 w 1044"/>
              <a:gd name="T21" fmla="*/ 3024187 h 2087"/>
              <a:gd name="T22" fmla="*/ 1657350 w 1044"/>
              <a:gd name="T23" fmla="*/ 3313112 h 20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4" h="2087">
                <a:moveTo>
                  <a:pt x="91" y="0"/>
                </a:moveTo>
                <a:cubicBezTo>
                  <a:pt x="45" y="147"/>
                  <a:pt x="0" y="295"/>
                  <a:pt x="0" y="363"/>
                </a:cubicBezTo>
                <a:cubicBezTo>
                  <a:pt x="0" y="431"/>
                  <a:pt x="31" y="401"/>
                  <a:pt x="91" y="409"/>
                </a:cubicBezTo>
                <a:cubicBezTo>
                  <a:pt x="151" y="417"/>
                  <a:pt x="340" y="349"/>
                  <a:pt x="363" y="409"/>
                </a:cubicBezTo>
                <a:cubicBezTo>
                  <a:pt x="386" y="469"/>
                  <a:pt x="204" y="703"/>
                  <a:pt x="227" y="771"/>
                </a:cubicBezTo>
                <a:cubicBezTo>
                  <a:pt x="250" y="839"/>
                  <a:pt x="476" y="757"/>
                  <a:pt x="499" y="817"/>
                </a:cubicBezTo>
                <a:cubicBezTo>
                  <a:pt x="522" y="877"/>
                  <a:pt x="325" y="1066"/>
                  <a:pt x="363" y="1134"/>
                </a:cubicBezTo>
                <a:cubicBezTo>
                  <a:pt x="401" y="1202"/>
                  <a:pt x="688" y="1157"/>
                  <a:pt x="726" y="1225"/>
                </a:cubicBezTo>
                <a:cubicBezTo>
                  <a:pt x="764" y="1293"/>
                  <a:pt x="560" y="1475"/>
                  <a:pt x="590" y="1543"/>
                </a:cubicBezTo>
                <a:cubicBezTo>
                  <a:pt x="620" y="1611"/>
                  <a:pt x="878" y="1573"/>
                  <a:pt x="908" y="1633"/>
                </a:cubicBezTo>
                <a:cubicBezTo>
                  <a:pt x="938" y="1693"/>
                  <a:pt x="749" y="1829"/>
                  <a:pt x="772" y="1905"/>
                </a:cubicBezTo>
                <a:cubicBezTo>
                  <a:pt x="795" y="1981"/>
                  <a:pt x="919" y="2034"/>
                  <a:pt x="1044" y="2087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ADDB760-92EC-222D-77A6-E3D09FEA0FA7}"/>
              </a:ext>
            </a:extLst>
          </p:cNvPr>
          <p:cNvSpPr>
            <a:spLocks/>
          </p:cNvSpPr>
          <p:nvPr/>
        </p:nvSpPr>
        <p:spPr bwMode="auto">
          <a:xfrm>
            <a:off x="2100108" y="1880850"/>
            <a:ext cx="542177" cy="683328"/>
          </a:xfrm>
          <a:custGeom>
            <a:avLst/>
            <a:gdLst>
              <a:gd name="T0" fmla="*/ 204788 w 809"/>
              <a:gd name="T1" fmla="*/ 1584325 h 998"/>
              <a:gd name="T2" fmla="*/ 60325 w 809"/>
              <a:gd name="T3" fmla="*/ 1368425 h 998"/>
              <a:gd name="T4" fmla="*/ 565150 w 809"/>
              <a:gd name="T5" fmla="*/ 1223963 h 998"/>
              <a:gd name="T6" fmla="*/ 420688 w 809"/>
              <a:gd name="T7" fmla="*/ 720725 h 998"/>
              <a:gd name="T8" fmla="*/ 923925 w 809"/>
              <a:gd name="T9" fmla="*/ 720725 h 998"/>
              <a:gd name="T10" fmla="*/ 781050 w 809"/>
              <a:gd name="T11" fmla="*/ 288925 h 998"/>
              <a:gd name="T12" fmla="*/ 1284288 w 809"/>
              <a:gd name="T13" fmla="*/ 0 h 9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9" h="998">
                <a:moveTo>
                  <a:pt x="129" y="998"/>
                </a:moveTo>
                <a:cubicBezTo>
                  <a:pt x="64" y="949"/>
                  <a:pt x="0" y="900"/>
                  <a:pt x="38" y="862"/>
                </a:cubicBezTo>
                <a:cubicBezTo>
                  <a:pt x="76" y="824"/>
                  <a:pt x="318" y="839"/>
                  <a:pt x="356" y="771"/>
                </a:cubicBezTo>
                <a:cubicBezTo>
                  <a:pt x="394" y="703"/>
                  <a:pt x="227" y="507"/>
                  <a:pt x="265" y="454"/>
                </a:cubicBezTo>
                <a:cubicBezTo>
                  <a:pt x="303" y="401"/>
                  <a:pt x="544" y="499"/>
                  <a:pt x="582" y="454"/>
                </a:cubicBezTo>
                <a:cubicBezTo>
                  <a:pt x="620" y="409"/>
                  <a:pt x="454" y="257"/>
                  <a:pt x="492" y="182"/>
                </a:cubicBezTo>
                <a:cubicBezTo>
                  <a:pt x="530" y="107"/>
                  <a:pt x="669" y="53"/>
                  <a:pt x="809" y="0"/>
                </a:cubicBezTo>
              </a:path>
            </a:pathLst>
          </a:cu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C42C9D9-24D2-089D-56BA-AF067662DF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3500438"/>
            <a:ext cx="217488" cy="1444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B92C3F90-E68F-8D28-7D72-4C9559423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941888"/>
            <a:ext cx="217487" cy="1428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/>
      <p:bldP spid="40978" grpId="0"/>
      <p:bldP spid="40979" grpId="0" animBg="1"/>
      <p:bldP spid="40980" grpId="0" animBg="1"/>
      <p:bldP spid="40981" grpId="0"/>
      <p:bldP spid="40982" grpId="0"/>
      <p:bldP spid="40984" grpId="0"/>
      <p:bldP spid="40986" grpId="0"/>
      <p:bldP spid="26" grpId="0" animBg="1"/>
      <p:bldP spid="27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Mets PPT Template 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RMets PPT Template AW</Template>
  <TotalTime>537</TotalTime>
  <Words>1004</Words>
  <Application>Microsoft Office PowerPoint</Application>
  <PresentationFormat>On-screen Show (4:3)</PresentationFormat>
  <Paragraphs>123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Times New Roman</vt:lpstr>
      <vt:lpstr>RMets PPT Template AW</vt:lpstr>
      <vt:lpstr>Connect your learning– Past Climate Change</vt:lpstr>
      <vt:lpstr>Changing climate</vt:lpstr>
      <vt:lpstr>CHANGING CLIMATES</vt:lpstr>
      <vt:lpstr>How is climate changing globally?</vt:lpstr>
      <vt:lpstr>Past GLOBAL climate change – RECENT HISTORY</vt:lpstr>
      <vt:lpstr>Why does Climate Change? The HUMAN causes</vt:lpstr>
      <vt:lpstr>The Greenhouse Effect</vt:lpstr>
      <vt:lpstr>PowerPoint Presentation</vt:lpstr>
      <vt:lpstr>PowerPoint Presentation</vt:lpstr>
      <vt:lpstr>The causes of climate change</vt:lpstr>
      <vt:lpstr>PowerPoint Presentation</vt:lpstr>
      <vt:lpstr>PowerPoint Presentation</vt:lpstr>
      <vt:lpstr>Changing Climate- Review</vt:lpstr>
      <vt:lpstr>Thunk Question</vt:lpstr>
      <vt:lpstr>Climate change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Gamesby</dc:creator>
  <cp:lastModifiedBy>Sylvia Knight</cp:lastModifiedBy>
  <cp:revision>82</cp:revision>
  <dcterms:created xsi:type="dcterms:W3CDTF">2020-02-17T16:45:05Z</dcterms:created>
  <dcterms:modified xsi:type="dcterms:W3CDTF">2023-05-04T07:50:52Z</dcterms:modified>
</cp:coreProperties>
</file>