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66" r:id="rId2"/>
    <p:sldId id="282" r:id="rId3"/>
    <p:sldId id="256" r:id="rId4"/>
    <p:sldId id="262" r:id="rId5"/>
    <p:sldId id="293" r:id="rId6"/>
    <p:sldId id="257" r:id="rId7"/>
    <p:sldId id="292" r:id="rId8"/>
    <p:sldId id="289" r:id="rId9"/>
    <p:sldId id="288" r:id="rId10"/>
    <p:sldId id="291" r:id="rId11"/>
    <p:sldId id="287" r:id="rId12"/>
    <p:sldId id="265" r:id="rId13"/>
    <p:sldId id="264" r:id="rId14"/>
    <p:sldId id="278" r:id="rId15"/>
    <p:sldId id="269" r:id="rId16"/>
    <p:sldId id="286" r:id="rId17"/>
    <p:sldId id="294" r:id="rId18"/>
    <p:sldId id="279" r:id="rId19"/>
    <p:sldId id="285" r:id="rId20"/>
    <p:sldId id="295" r:id="rId21"/>
    <p:sldId id="261" r:id="rId22"/>
    <p:sldId id="290" r:id="rId23"/>
    <p:sldId id="260" r:id="rId24"/>
    <p:sldId id="284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5AFF83C-C959-4E0C-A384-C6FCB9943E61}">
          <p14:sldIdLst>
            <p14:sldId id="266"/>
            <p14:sldId id="282"/>
            <p14:sldId id="256"/>
            <p14:sldId id="262"/>
            <p14:sldId id="293"/>
            <p14:sldId id="257"/>
            <p14:sldId id="292"/>
            <p14:sldId id="289"/>
            <p14:sldId id="288"/>
            <p14:sldId id="291"/>
            <p14:sldId id="287"/>
            <p14:sldId id="265"/>
            <p14:sldId id="264"/>
            <p14:sldId id="278"/>
            <p14:sldId id="269"/>
            <p14:sldId id="286"/>
            <p14:sldId id="294"/>
            <p14:sldId id="279"/>
            <p14:sldId id="285"/>
            <p14:sldId id="295"/>
            <p14:sldId id="261"/>
            <p14:sldId id="290"/>
            <p14:sldId id="260"/>
            <p14:sldId id="28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ylvia Knight" initials="SK" lastIdx="1" clrIdx="0">
    <p:extLst>
      <p:ext uri="{19B8F6BF-5375-455C-9EA6-DF929625EA0E}">
        <p15:presenceInfo xmlns:p15="http://schemas.microsoft.com/office/powerpoint/2012/main" userId="Sylvia Knigh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5" autoAdjust="0"/>
    <p:restoredTop sz="94681" autoAdjust="0"/>
  </p:normalViewPr>
  <p:slideViewPr>
    <p:cSldViewPr snapToGrid="0">
      <p:cViewPr varScale="1">
        <p:scale>
          <a:sx n="98" d="100"/>
          <a:sy n="98" d="100"/>
        </p:scale>
        <p:origin x="78" y="2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9D0F3C-A64F-42E0-B98C-41BD316F873D}" type="doc">
      <dgm:prSet loTypeId="urn:microsoft.com/office/officeart/2018/2/layout/IconVerticalSolidList" loCatId="icon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C1ADF5F-CBC3-48AB-BFF6-5A827B33ADB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000" i="1" dirty="0"/>
            <a:t>Air temperature is a measure of how hot or cold the air is. </a:t>
          </a:r>
          <a:endParaRPr lang="en-US" sz="2000" dirty="0"/>
        </a:p>
      </dgm:t>
    </dgm:pt>
    <dgm:pt modelId="{994DFE59-61D4-4495-BF5B-CBD935FB3F96}" type="parTrans" cxnId="{C7584B10-7F60-4358-92AD-F42BA97B1BF2}">
      <dgm:prSet/>
      <dgm:spPr/>
      <dgm:t>
        <a:bodyPr/>
        <a:lstStyle/>
        <a:p>
          <a:endParaRPr lang="en-US" sz="2000"/>
        </a:p>
      </dgm:t>
    </dgm:pt>
    <dgm:pt modelId="{8CBE4BFD-B567-4651-A2EA-614FBAA21C50}" type="sibTrans" cxnId="{C7584B10-7F60-4358-92AD-F42BA97B1BF2}">
      <dgm:prSet/>
      <dgm:spPr/>
      <dgm:t>
        <a:bodyPr/>
        <a:lstStyle/>
        <a:p>
          <a:endParaRPr lang="en-US" sz="2000"/>
        </a:p>
      </dgm:t>
    </dgm:pt>
    <dgm:pt modelId="{7B4363B5-48F2-45BF-952F-F7740DA7B26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000" i="1" dirty="0"/>
            <a:t>Precipitation is any form of water that falls under gravity from clouds such as drizzle, rain, sleet and snow.</a:t>
          </a:r>
          <a:endParaRPr lang="en-US" sz="2000" dirty="0"/>
        </a:p>
      </dgm:t>
    </dgm:pt>
    <dgm:pt modelId="{3C1988C1-42A6-456B-B4FB-287889C5CD62}" type="parTrans" cxnId="{E617066E-FC94-4B03-A623-C5D08FDD3DCA}">
      <dgm:prSet/>
      <dgm:spPr/>
      <dgm:t>
        <a:bodyPr/>
        <a:lstStyle/>
        <a:p>
          <a:endParaRPr lang="en-US" sz="2000"/>
        </a:p>
      </dgm:t>
    </dgm:pt>
    <dgm:pt modelId="{8EAD2A11-4CD2-4FFE-88AE-3B8197F71967}" type="sibTrans" cxnId="{E617066E-FC94-4B03-A623-C5D08FDD3DCA}">
      <dgm:prSet/>
      <dgm:spPr/>
      <dgm:t>
        <a:bodyPr/>
        <a:lstStyle/>
        <a:p>
          <a:endParaRPr lang="en-US" sz="2000"/>
        </a:p>
      </dgm:t>
    </dgm:pt>
    <dgm:pt modelId="{C7C50D5D-5664-4175-B5FC-E61D3370E03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000" i="1"/>
            <a:t>Wind is the natural movement of the air, especially in the form of a current of air blowing from a particular direction.</a:t>
          </a:r>
          <a:endParaRPr lang="en-US" sz="2000" dirty="0"/>
        </a:p>
      </dgm:t>
    </dgm:pt>
    <dgm:pt modelId="{AA05E883-EC55-4A96-8186-BA9B3CBFC7E0}" type="parTrans" cxnId="{B6436545-AB16-4142-90E7-F3371C51A7F2}">
      <dgm:prSet/>
      <dgm:spPr/>
      <dgm:t>
        <a:bodyPr/>
        <a:lstStyle/>
        <a:p>
          <a:endParaRPr lang="en-US" sz="2000"/>
        </a:p>
      </dgm:t>
    </dgm:pt>
    <dgm:pt modelId="{629DADD4-9681-455B-B4FD-9BBA58013419}" type="sibTrans" cxnId="{B6436545-AB16-4142-90E7-F3371C51A7F2}">
      <dgm:prSet/>
      <dgm:spPr/>
      <dgm:t>
        <a:bodyPr/>
        <a:lstStyle/>
        <a:p>
          <a:endParaRPr lang="en-US" sz="2000"/>
        </a:p>
      </dgm:t>
    </dgm:pt>
    <dgm:pt modelId="{4CDF606A-01CC-4C3D-9E2F-8FF42DD6DEB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000" i="1" dirty="0"/>
            <a:t>Cloud cover is the fraction of the sky obscured by clouds when observed from a particular location.</a:t>
          </a:r>
          <a:endParaRPr lang="en-US" sz="2000" dirty="0"/>
        </a:p>
      </dgm:t>
    </dgm:pt>
    <dgm:pt modelId="{C220A015-C2D9-475E-8BD1-32AA9E9E789D}" type="parTrans" cxnId="{A4D90E9E-BAD0-4370-BDB8-3A41538A9945}">
      <dgm:prSet/>
      <dgm:spPr/>
      <dgm:t>
        <a:bodyPr/>
        <a:lstStyle/>
        <a:p>
          <a:endParaRPr lang="en-US" sz="2000"/>
        </a:p>
      </dgm:t>
    </dgm:pt>
    <dgm:pt modelId="{2C9BB819-BF63-4C32-AB7B-1D7513299242}" type="sibTrans" cxnId="{A4D90E9E-BAD0-4370-BDB8-3A41538A9945}">
      <dgm:prSet/>
      <dgm:spPr/>
      <dgm:t>
        <a:bodyPr/>
        <a:lstStyle/>
        <a:p>
          <a:endParaRPr lang="en-US" sz="2000"/>
        </a:p>
      </dgm:t>
    </dgm:pt>
    <dgm:pt modelId="{AA5C6BB7-9217-492E-8334-585B5C881D4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000" dirty="0"/>
            <a:t>Air Pressure is the force exerted by </a:t>
          </a:r>
          <a:r>
            <a:rPr lang="en-GB" sz="2000" i="1" dirty="0"/>
            <a:t>air</a:t>
          </a:r>
          <a:r>
            <a:rPr lang="en-GB" sz="2000" dirty="0"/>
            <a:t> on any surface in contact with it.</a:t>
          </a:r>
        </a:p>
      </dgm:t>
    </dgm:pt>
    <dgm:pt modelId="{D6B445EB-7F86-409F-AAC1-BC891CFE1469}" type="parTrans" cxnId="{A85153C0-9C45-452E-8110-964894022CEC}">
      <dgm:prSet/>
      <dgm:spPr/>
      <dgm:t>
        <a:bodyPr/>
        <a:lstStyle/>
        <a:p>
          <a:endParaRPr lang="en-GB" sz="2000"/>
        </a:p>
      </dgm:t>
    </dgm:pt>
    <dgm:pt modelId="{91D44F0E-EFDA-4C3F-B5AF-6BB008243B17}" type="sibTrans" cxnId="{A85153C0-9C45-452E-8110-964894022CEC}">
      <dgm:prSet/>
      <dgm:spPr/>
      <dgm:t>
        <a:bodyPr/>
        <a:lstStyle/>
        <a:p>
          <a:endParaRPr lang="en-GB" sz="2000"/>
        </a:p>
      </dgm:t>
    </dgm:pt>
    <dgm:pt modelId="{6829E603-71F8-4F44-8C93-AB52891A55A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000" dirty="0"/>
            <a:t>Wind direction is the way the wind is blowing, reported by the </a:t>
          </a:r>
          <a:r>
            <a:rPr lang="en-GB" sz="2000" i="1" dirty="0"/>
            <a:t>direction</a:t>
          </a:r>
          <a:r>
            <a:rPr lang="en-GB" sz="2000" dirty="0"/>
            <a:t> from which it originates</a:t>
          </a:r>
        </a:p>
      </dgm:t>
    </dgm:pt>
    <dgm:pt modelId="{3B99C573-69E7-4BCF-BCD3-F13FB8A3FCD6}" type="parTrans" cxnId="{7F8B7622-2CC3-4DA4-BB05-902E23FD9B97}">
      <dgm:prSet/>
      <dgm:spPr/>
      <dgm:t>
        <a:bodyPr/>
        <a:lstStyle/>
        <a:p>
          <a:endParaRPr lang="en-GB" sz="2000"/>
        </a:p>
      </dgm:t>
    </dgm:pt>
    <dgm:pt modelId="{3DC4E9CF-6FF5-4DCB-9278-9150A471F952}" type="sibTrans" cxnId="{7F8B7622-2CC3-4DA4-BB05-902E23FD9B97}">
      <dgm:prSet/>
      <dgm:spPr/>
      <dgm:t>
        <a:bodyPr/>
        <a:lstStyle/>
        <a:p>
          <a:endParaRPr lang="en-GB" sz="2000"/>
        </a:p>
      </dgm:t>
    </dgm:pt>
    <dgm:pt modelId="{B267F130-5BFF-4AB3-A64D-02A4F0E1CB31}" type="pres">
      <dgm:prSet presAssocID="{EF9D0F3C-A64F-42E0-B98C-41BD316F873D}" presName="root" presStyleCnt="0">
        <dgm:presLayoutVars>
          <dgm:dir/>
          <dgm:resizeHandles val="exact"/>
        </dgm:presLayoutVars>
      </dgm:prSet>
      <dgm:spPr/>
    </dgm:pt>
    <dgm:pt modelId="{62C4A4DD-2EDB-4F3F-81B4-5ED23EA89CD0}" type="pres">
      <dgm:prSet presAssocID="{9C1ADF5F-CBC3-48AB-BFF6-5A827B33ADBD}" presName="compNode" presStyleCnt="0"/>
      <dgm:spPr/>
    </dgm:pt>
    <dgm:pt modelId="{33D4739C-91B0-46C2-A5AE-EF0FFF1D23CC}" type="pres">
      <dgm:prSet presAssocID="{9C1ADF5F-CBC3-48AB-BFF6-5A827B33ADBD}" presName="bgRect" presStyleLbl="bgShp" presStyleIdx="0" presStyleCnt="6"/>
      <dgm:spPr/>
    </dgm:pt>
    <dgm:pt modelId="{39172E40-56F9-4D39-B172-CD052E956F8E}" type="pres">
      <dgm:prSet presAssocID="{9C1ADF5F-CBC3-48AB-BFF6-5A827B33ADBD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hermometer"/>
        </a:ext>
      </dgm:extLst>
    </dgm:pt>
    <dgm:pt modelId="{14172B7D-09A0-4B16-8607-88569B4B4F7B}" type="pres">
      <dgm:prSet presAssocID="{9C1ADF5F-CBC3-48AB-BFF6-5A827B33ADBD}" presName="spaceRect" presStyleCnt="0"/>
      <dgm:spPr/>
    </dgm:pt>
    <dgm:pt modelId="{40939D8C-0917-443A-9A0E-BACC32E3899B}" type="pres">
      <dgm:prSet presAssocID="{9C1ADF5F-CBC3-48AB-BFF6-5A827B33ADBD}" presName="parTx" presStyleLbl="revTx" presStyleIdx="0" presStyleCnt="6">
        <dgm:presLayoutVars>
          <dgm:chMax val="0"/>
          <dgm:chPref val="0"/>
        </dgm:presLayoutVars>
      </dgm:prSet>
      <dgm:spPr/>
    </dgm:pt>
    <dgm:pt modelId="{F44077ED-A03C-4649-9F64-064928B4125C}" type="pres">
      <dgm:prSet presAssocID="{8CBE4BFD-B567-4651-A2EA-614FBAA21C50}" presName="sibTrans" presStyleCnt="0"/>
      <dgm:spPr/>
    </dgm:pt>
    <dgm:pt modelId="{097A9582-38EF-4264-BF32-780A801CDDCC}" type="pres">
      <dgm:prSet presAssocID="{7B4363B5-48F2-45BF-952F-F7740DA7B26C}" presName="compNode" presStyleCnt="0"/>
      <dgm:spPr/>
    </dgm:pt>
    <dgm:pt modelId="{83720CE5-7B7B-4E4B-BBBA-CE39FE8AD9AE}" type="pres">
      <dgm:prSet presAssocID="{7B4363B5-48F2-45BF-952F-F7740DA7B26C}" presName="bgRect" presStyleLbl="bgShp" presStyleIdx="1" presStyleCnt="6"/>
      <dgm:spPr/>
    </dgm:pt>
    <dgm:pt modelId="{BF1765B3-0669-46C1-8001-749A6B85E279}" type="pres">
      <dgm:prSet presAssocID="{7B4363B5-48F2-45BF-952F-F7740DA7B26C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iny scene"/>
        </a:ext>
      </dgm:extLst>
    </dgm:pt>
    <dgm:pt modelId="{F8E97C08-B8FB-4FDF-AC30-7F3B4A3C2BF7}" type="pres">
      <dgm:prSet presAssocID="{7B4363B5-48F2-45BF-952F-F7740DA7B26C}" presName="spaceRect" presStyleCnt="0"/>
      <dgm:spPr/>
    </dgm:pt>
    <dgm:pt modelId="{8349B260-E3FB-40A9-951E-7D066B658885}" type="pres">
      <dgm:prSet presAssocID="{7B4363B5-48F2-45BF-952F-F7740DA7B26C}" presName="parTx" presStyleLbl="revTx" presStyleIdx="1" presStyleCnt="6">
        <dgm:presLayoutVars>
          <dgm:chMax val="0"/>
          <dgm:chPref val="0"/>
        </dgm:presLayoutVars>
      </dgm:prSet>
      <dgm:spPr/>
    </dgm:pt>
    <dgm:pt modelId="{69E1444F-EE12-4DE6-8EE9-472780A1DB9E}" type="pres">
      <dgm:prSet presAssocID="{8EAD2A11-4CD2-4FFE-88AE-3B8197F71967}" presName="sibTrans" presStyleCnt="0"/>
      <dgm:spPr/>
    </dgm:pt>
    <dgm:pt modelId="{3184EDE0-EAF5-478E-8578-06AABB6A109E}" type="pres">
      <dgm:prSet presAssocID="{C7C50D5D-5664-4175-B5FC-E61D3370E035}" presName="compNode" presStyleCnt="0"/>
      <dgm:spPr/>
    </dgm:pt>
    <dgm:pt modelId="{0DE2EE4B-5BED-4DF4-B6BC-CC8F364E5D9B}" type="pres">
      <dgm:prSet presAssocID="{C7C50D5D-5664-4175-B5FC-E61D3370E035}" presName="bgRect" presStyleLbl="bgShp" presStyleIdx="2" presStyleCnt="6"/>
      <dgm:spPr/>
    </dgm:pt>
    <dgm:pt modelId="{C8B0A670-312C-4E53-BC28-5EED86B68A5B}" type="pres">
      <dgm:prSet presAssocID="{C7C50D5D-5664-4175-B5FC-E61D3370E035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indmill"/>
        </a:ext>
      </dgm:extLst>
    </dgm:pt>
    <dgm:pt modelId="{D1C9F696-BC2E-4F95-9D51-E8E1550C40D7}" type="pres">
      <dgm:prSet presAssocID="{C7C50D5D-5664-4175-B5FC-E61D3370E035}" presName="spaceRect" presStyleCnt="0"/>
      <dgm:spPr/>
    </dgm:pt>
    <dgm:pt modelId="{9C60E56A-DBDA-4B91-83D4-288D13591386}" type="pres">
      <dgm:prSet presAssocID="{C7C50D5D-5664-4175-B5FC-E61D3370E035}" presName="parTx" presStyleLbl="revTx" presStyleIdx="2" presStyleCnt="6">
        <dgm:presLayoutVars>
          <dgm:chMax val="0"/>
          <dgm:chPref val="0"/>
        </dgm:presLayoutVars>
      </dgm:prSet>
      <dgm:spPr/>
    </dgm:pt>
    <dgm:pt modelId="{60731B5C-4811-46CE-99E4-4864A94949E6}" type="pres">
      <dgm:prSet presAssocID="{629DADD4-9681-455B-B4FD-9BBA58013419}" presName="sibTrans" presStyleCnt="0"/>
      <dgm:spPr/>
    </dgm:pt>
    <dgm:pt modelId="{98F723A4-32D9-406B-BDC2-10D8B6BA4BFF}" type="pres">
      <dgm:prSet presAssocID="{4CDF606A-01CC-4C3D-9E2F-8FF42DD6DEB7}" presName="compNode" presStyleCnt="0"/>
      <dgm:spPr/>
    </dgm:pt>
    <dgm:pt modelId="{D1826313-8DA4-431C-8342-A362E499413D}" type="pres">
      <dgm:prSet presAssocID="{4CDF606A-01CC-4C3D-9E2F-8FF42DD6DEB7}" presName="bgRect" presStyleLbl="bgShp" presStyleIdx="3" presStyleCnt="6"/>
      <dgm:spPr/>
    </dgm:pt>
    <dgm:pt modelId="{007F6FF7-C748-4DBB-A8EB-51801CBADA53}" type="pres">
      <dgm:prSet presAssocID="{4CDF606A-01CC-4C3D-9E2F-8FF42DD6DEB7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rtial Sun"/>
        </a:ext>
      </dgm:extLst>
    </dgm:pt>
    <dgm:pt modelId="{E67AA646-4504-433A-9C79-C86D48E7F9F6}" type="pres">
      <dgm:prSet presAssocID="{4CDF606A-01CC-4C3D-9E2F-8FF42DD6DEB7}" presName="spaceRect" presStyleCnt="0"/>
      <dgm:spPr/>
    </dgm:pt>
    <dgm:pt modelId="{66E1208D-D01E-43B5-8061-6795B507E66C}" type="pres">
      <dgm:prSet presAssocID="{4CDF606A-01CC-4C3D-9E2F-8FF42DD6DEB7}" presName="parTx" presStyleLbl="revTx" presStyleIdx="3" presStyleCnt="6">
        <dgm:presLayoutVars>
          <dgm:chMax val="0"/>
          <dgm:chPref val="0"/>
        </dgm:presLayoutVars>
      </dgm:prSet>
      <dgm:spPr/>
    </dgm:pt>
    <dgm:pt modelId="{0B32FC8D-A8E4-4A83-A9ED-77C90CB7C1AA}" type="pres">
      <dgm:prSet presAssocID="{2C9BB819-BF63-4C32-AB7B-1D7513299242}" presName="sibTrans" presStyleCnt="0"/>
      <dgm:spPr/>
    </dgm:pt>
    <dgm:pt modelId="{5DF4B8D4-5A1D-48FC-8E89-F4832C4818CE}" type="pres">
      <dgm:prSet presAssocID="{AA5C6BB7-9217-492E-8334-585B5C881D45}" presName="compNode" presStyleCnt="0"/>
      <dgm:spPr/>
    </dgm:pt>
    <dgm:pt modelId="{2435895E-5132-4EA1-B291-FD9056DE93CA}" type="pres">
      <dgm:prSet presAssocID="{AA5C6BB7-9217-492E-8334-585B5C881D45}" presName="bgRect" presStyleLbl="bgShp" presStyleIdx="4" presStyleCnt="6"/>
      <dgm:spPr>
        <a:solidFill>
          <a:schemeClr val="accent2">
            <a:lumMod val="60000"/>
            <a:lumOff val="40000"/>
          </a:schemeClr>
        </a:solidFill>
      </dgm:spPr>
    </dgm:pt>
    <dgm:pt modelId="{D1A8060C-D215-4C3E-9D5F-7CBCB68B3350}" type="pres">
      <dgm:prSet presAssocID="{AA5C6BB7-9217-492E-8334-585B5C881D45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hermometer"/>
        </a:ext>
      </dgm:extLst>
    </dgm:pt>
    <dgm:pt modelId="{3B6D8480-F125-4803-86EC-178F488967F7}" type="pres">
      <dgm:prSet presAssocID="{AA5C6BB7-9217-492E-8334-585B5C881D45}" presName="spaceRect" presStyleCnt="0"/>
      <dgm:spPr/>
    </dgm:pt>
    <dgm:pt modelId="{E7D31A71-7A89-4CAB-9248-194966FBD408}" type="pres">
      <dgm:prSet presAssocID="{AA5C6BB7-9217-492E-8334-585B5C881D45}" presName="parTx" presStyleLbl="revTx" presStyleIdx="4" presStyleCnt="6">
        <dgm:presLayoutVars>
          <dgm:chMax val="0"/>
          <dgm:chPref val="0"/>
        </dgm:presLayoutVars>
      </dgm:prSet>
      <dgm:spPr/>
    </dgm:pt>
    <dgm:pt modelId="{3B834646-0F3D-4D50-86D4-5671A68D6807}" type="pres">
      <dgm:prSet presAssocID="{91D44F0E-EFDA-4C3F-B5AF-6BB008243B17}" presName="sibTrans" presStyleCnt="0"/>
      <dgm:spPr/>
    </dgm:pt>
    <dgm:pt modelId="{DE8452AD-D104-4701-BB30-BA333A4FCD8E}" type="pres">
      <dgm:prSet presAssocID="{6829E603-71F8-4F44-8C93-AB52891A55A5}" presName="compNode" presStyleCnt="0"/>
      <dgm:spPr/>
    </dgm:pt>
    <dgm:pt modelId="{32B773C3-0778-4C0C-95C1-54299296ECC7}" type="pres">
      <dgm:prSet presAssocID="{6829E603-71F8-4F44-8C93-AB52891A55A5}" presName="bgRect" presStyleLbl="bgShp" presStyleIdx="5" presStyleCnt="6"/>
      <dgm:spPr>
        <a:solidFill>
          <a:schemeClr val="accent2">
            <a:lumMod val="60000"/>
            <a:lumOff val="40000"/>
          </a:schemeClr>
        </a:solidFill>
      </dgm:spPr>
    </dgm:pt>
    <dgm:pt modelId="{9613C471-8943-4410-9FE7-D25EC003635A}" type="pres">
      <dgm:prSet presAssocID="{6829E603-71F8-4F44-8C93-AB52891A55A5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p compass"/>
        </a:ext>
      </dgm:extLst>
    </dgm:pt>
    <dgm:pt modelId="{829ED493-C1D6-4ED7-B3EE-855979FCED98}" type="pres">
      <dgm:prSet presAssocID="{6829E603-71F8-4F44-8C93-AB52891A55A5}" presName="spaceRect" presStyleCnt="0"/>
      <dgm:spPr/>
    </dgm:pt>
    <dgm:pt modelId="{56C6B3DA-A666-4AD3-ACF5-ED90CF61F2FA}" type="pres">
      <dgm:prSet presAssocID="{6829E603-71F8-4F44-8C93-AB52891A55A5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C7584B10-7F60-4358-92AD-F42BA97B1BF2}" srcId="{EF9D0F3C-A64F-42E0-B98C-41BD316F873D}" destId="{9C1ADF5F-CBC3-48AB-BFF6-5A827B33ADBD}" srcOrd="0" destOrd="0" parTransId="{994DFE59-61D4-4495-BF5B-CBD935FB3F96}" sibTransId="{8CBE4BFD-B567-4651-A2EA-614FBAA21C50}"/>
    <dgm:cxn modelId="{7F8B7622-2CC3-4DA4-BB05-902E23FD9B97}" srcId="{EF9D0F3C-A64F-42E0-B98C-41BD316F873D}" destId="{6829E603-71F8-4F44-8C93-AB52891A55A5}" srcOrd="5" destOrd="0" parTransId="{3B99C573-69E7-4BCF-BCD3-F13FB8A3FCD6}" sibTransId="{3DC4E9CF-6FF5-4DCB-9278-9150A471F952}"/>
    <dgm:cxn modelId="{CA7A9E22-3A70-4A8C-879D-1AB29BDFF74E}" type="presOf" srcId="{EF9D0F3C-A64F-42E0-B98C-41BD316F873D}" destId="{B267F130-5BFF-4AB3-A64D-02A4F0E1CB31}" srcOrd="0" destOrd="0" presId="urn:microsoft.com/office/officeart/2018/2/layout/IconVerticalSolidList"/>
    <dgm:cxn modelId="{B6436545-AB16-4142-90E7-F3371C51A7F2}" srcId="{EF9D0F3C-A64F-42E0-B98C-41BD316F873D}" destId="{C7C50D5D-5664-4175-B5FC-E61D3370E035}" srcOrd="2" destOrd="0" parTransId="{AA05E883-EC55-4A96-8186-BA9B3CBFC7E0}" sibTransId="{629DADD4-9681-455B-B4FD-9BBA58013419}"/>
    <dgm:cxn modelId="{E617066E-FC94-4B03-A623-C5D08FDD3DCA}" srcId="{EF9D0F3C-A64F-42E0-B98C-41BD316F873D}" destId="{7B4363B5-48F2-45BF-952F-F7740DA7B26C}" srcOrd="1" destOrd="0" parTransId="{3C1988C1-42A6-456B-B4FB-287889C5CD62}" sibTransId="{8EAD2A11-4CD2-4FFE-88AE-3B8197F71967}"/>
    <dgm:cxn modelId="{2C87584F-F6D0-4012-86CD-00D0CCA5C5E2}" type="presOf" srcId="{4CDF606A-01CC-4C3D-9E2F-8FF42DD6DEB7}" destId="{66E1208D-D01E-43B5-8061-6795B507E66C}" srcOrd="0" destOrd="0" presId="urn:microsoft.com/office/officeart/2018/2/layout/IconVerticalSolidList"/>
    <dgm:cxn modelId="{A1347D81-C399-4D33-A27C-9F6C5B87689D}" type="presOf" srcId="{9C1ADF5F-CBC3-48AB-BFF6-5A827B33ADBD}" destId="{40939D8C-0917-443A-9A0E-BACC32E3899B}" srcOrd="0" destOrd="0" presId="urn:microsoft.com/office/officeart/2018/2/layout/IconVerticalSolidList"/>
    <dgm:cxn modelId="{022A3D9D-D6E7-49E7-806A-5B53C74DC056}" type="presOf" srcId="{AA5C6BB7-9217-492E-8334-585B5C881D45}" destId="{E7D31A71-7A89-4CAB-9248-194966FBD408}" srcOrd="0" destOrd="0" presId="urn:microsoft.com/office/officeart/2018/2/layout/IconVerticalSolidList"/>
    <dgm:cxn modelId="{A4D90E9E-BAD0-4370-BDB8-3A41538A9945}" srcId="{EF9D0F3C-A64F-42E0-B98C-41BD316F873D}" destId="{4CDF606A-01CC-4C3D-9E2F-8FF42DD6DEB7}" srcOrd="3" destOrd="0" parTransId="{C220A015-C2D9-475E-8BD1-32AA9E9E789D}" sibTransId="{2C9BB819-BF63-4C32-AB7B-1D7513299242}"/>
    <dgm:cxn modelId="{DC3C8D9E-B16D-4D02-B4CD-960432BEBBB5}" type="presOf" srcId="{C7C50D5D-5664-4175-B5FC-E61D3370E035}" destId="{9C60E56A-DBDA-4B91-83D4-288D13591386}" srcOrd="0" destOrd="0" presId="urn:microsoft.com/office/officeart/2018/2/layout/IconVerticalSolidList"/>
    <dgm:cxn modelId="{A85153C0-9C45-452E-8110-964894022CEC}" srcId="{EF9D0F3C-A64F-42E0-B98C-41BD316F873D}" destId="{AA5C6BB7-9217-492E-8334-585B5C881D45}" srcOrd="4" destOrd="0" parTransId="{D6B445EB-7F86-409F-AAC1-BC891CFE1469}" sibTransId="{91D44F0E-EFDA-4C3F-B5AF-6BB008243B17}"/>
    <dgm:cxn modelId="{250CF5D0-BB7D-4CA6-BC34-F55011D8C346}" type="presOf" srcId="{6829E603-71F8-4F44-8C93-AB52891A55A5}" destId="{56C6B3DA-A666-4AD3-ACF5-ED90CF61F2FA}" srcOrd="0" destOrd="0" presId="urn:microsoft.com/office/officeart/2018/2/layout/IconVerticalSolidList"/>
    <dgm:cxn modelId="{C9BA96E1-03AD-4462-B458-DEB80BF5402C}" type="presOf" srcId="{7B4363B5-48F2-45BF-952F-F7740DA7B26C}" destId="{8349B260-E3FB-40A9-951E-7D066B658885}" srcOrd="0" destOrd="0" presId="urn:microsoft.com/office/officeart/2018/2/layout/IconVerticalSolidList"/>
    <dgm:cxn modelId="{0CC2BA15-0C08-4318-960E-F31B337581A6}" type="presParOf" srcId="{B267F130-5BFF-4AB3-A64D-02A4F0E1CB31}" destId="{62C4A4DD-2EDB-4F3F-81B4-5ED23EA89CD0}" srcOrd="0" destOrd="0" presId="urn:microsoft.com/office/officeart/2018/2/layout/IconVerticalSolidList"/>
    <dgm:cxn modelId="{C8B79C62-CB9B-48A1-A41C-E43EAC627F0C}" type="presParOf" srcId="{62C4A4DD-2EDB-4F3F-81B4-5ED23EA89CD0}" destId="{33D4739C-91B0-46C2-A5AE-EF0FFF1D23CC}" srcOrd="0" destOrd="0" presId="urn:microsoft.com/office/officeart/2018/2/layout/IconVerticalSolidList"/>
    <dgm:cxn modelId="{D7051BF5-BB53-4DF7-B549-7960AF677C58}" type="presParOf" srcId="{62C4A4DD-2EDB-4F3F-81B4-5ED23EA89CD0}" destId="{39172E40-56F9-4D39-B172-CD052E956F8E}" srcOrd="1" destOrd="0" presId="urn:microsoft.com/office/officeart/2018/2/layout/IconVerticalSolidList"/>
    <dgm:cxn modelId="{8D3FC90C-9EB5-403B-AE24-DF6376A6106F}" type="presParOf" srcId="{62C4A4DD-2EDB-4F3F-81B4-5ED23EA89CD0}" destId="{14172B7D-09A0-4B16-8607-88569B4B4F7B}" srcOrd="2" destOrd="0" presId="urn:microsoft.com/office/officeart/2018/2/layout/IconVerticalSolidList"/>
    <dgm:cxn modelId="{557E9317-8822-472A-A8CD-FF2BC3357157}" type="presParOf" srcId="{62C4A4DD-2EDB-4F3F-81B4-5ED23EA89CD0}" destId="{40939D8C-0917-443A-9A0E-BACC32E3899B}" srcOrd="3" destOrd="0" presId="urn:microsoft.com/office/officeart/2018/2/layout/IconVerticalSolidList"/>
    <dgm:cxn modelId="{60BA567C-866F-4C10-BEDA-D306BDB3B93E}" type="presParOf" srcId="{B267F130-5BFF-4AB3-A64D-02A4F0E1CB31}" destId="{F44077ED-A03C-4649-9F64-064928B4125C}" srcOrd="1" destOrd="0" presId="urn:microsoft.com/office/officeart/2018/2/layout/IconVerticalSolidList"/>
    <dgm:cxn modelId="{20DD1F0E-0C2B-42E1-9A26-808BBC8B6D83}" type="presParOf" srcId="{B267F130-5BFF-4AB3-A64D-02A4F0E1CB31}" destId="{097A9582-38EF-4264-BF32-780A801CDDCC}" srcOrd="2" destOrd="0" presId="urn:microsoft.com/office/officeart/2018/2/layout/IconVerticalSolidList"/>
    <dgm:cxn modelId="{8AA32911-458C-41A2-B0E0-32A4F944B140}" type="presParOf" srcId="{097A9582-38EF-4264-BF32-780A801CDDCC}" destId="{83720CE5-7B7B-4E4B-BBBA-CE39FE8AD9AE}" srcOrd="0" destOrd="0" presId="urn:microsoft.com/office/officeart/2018/2/layout/IconVerticalSolidList"/>
    <dgm:cxn modelId="{B2F8A007-7737-424A-AE6C-5334E37F84A4}" type="presParOf" srcId="{097A9582-38EF-4264-BF32-780A801CDDCC}" destId="{BF1765B3-0669-46C1-8001-749A6B85E279}" srcOrd="1" destOrd="0" presId="urn:microsoft.com/office/officeart/2018/2/layout/IconVerticalSolidList"/>
    <dgm:cxn modelId="{FB712CAC-BFB3-4100-B115-9500D48B1728}" type="presParOf" srcId="{097A9582-38EF-4264-BF32-780A801CDDCC}" destId="{F8E97C08-B8FB-4FDF-AC30-7F3B4A3C2BF7}" srcOrd="2" destOrd="0" presId="urn:microsoft.com/office/officeart/2018/2/layout/IconVerticalSolidList"/>
    <dgm:cxn modelId="{E96AAFF3-5041-4507-B5E1-4123C5EC7855}" type="presParOf" srcId="{097A9582-38EF-4264-BF32-780A801CDDCC}" destId="{8349B260-E3FB-40A9-951E-7D066B658885}" srcOrd="3" destOrd="0" presId="urn:microsoft.com/office/officeart/2018/2/layout/IconVerticalSolidList"/>
    <dgm:cxn modelId="{117484B8-CFB5-4224-A10B-2E2541132882}" type="presParOf" srcId="{B267F130-5BFF-4AB3-A64D-02A4F0E1CB31}" destId="{69E1444F-EE12-4DE6-8EE9-472780A1DB9E}" srcOrd="3" destOrd="0" presId="urn:microsoft.com/office/officeart/2018/2/layout/IconVerticalSolidList"/>
    <dgm:cxn modelId="{8350C6A4-05ED-4914-A0A8-CF31811CFC3B}" type="presParOf" srcId="{B267F130-5BFF-4AB3-A64D-02A4F0E1CB31}" destId="{3184EDE0-EAF5-478E-8578-06AABB6A109E}" srcOrd="4" destOrd="0" presId="urn:microsoft.com/office/officeart/2018/2/layout/IconVerticalSolidList"/>
    <dgm:cxn modelId="{A0CA71ED-2543-4A97-B0BD-2D81DCFFB542}" type="presParOf" srcId="{3184EDE0-EAF5-478E-8578-06AABB6A109E}" destId="{0DE2EE4B-5BED-4DF4-B6BC-CC8F364E5D9B}" srcOrd="0" destOrd="0" presId="urn:microsoft.com/office/officeart/2018/2/layout/IconVerticalSolidList"/>
    <dgm:cxn modelId="{48918DFB-D907-4B4B-B181-A61D4D204E62}" type="presParOf" srcId="{3184EDE0-EAF5-478E-8578-06AABB6A109E}" destId="{C8B0A670-312C-4E53-BC28-5EED86B68A5B}" srcOrd="1" destOrd="0" presId="urn:microsoft.com/office/officeart/2018/2/layout/IconVerticalSolidList"/>
    <dgm:cxn modelId="{422ECE83-D52F-45CD-9DE4-51BD54FCFBC0}" type="presParOf" srcId="{3184EDE0-EAF5-478E-8578-06AABB6A109E}" destId="{D1C9F696-BC2E-4F95-9D51-E8E1550C40D7}" srcOrd="2" destOrd="0" presId="urn:microsoft.com/office/officeart/2018/2/layout/IconVerticalSolidList"/>
    <dgm:cxn modelId="{0CE7569A-CD6E-48FD-8964-D0E3D62A1CEC}" type="presParOf" srcId="{3184EDE0-EAF5-478E-8578-06AABB6A109E}" destId="{9C60E56A-DBDA-4B91-83D4-288D13591386}" srcOrd="3" destOrd="0" presId="urn:microsoft.com/office/officeart/2018/2/layout/IconVerticalSolidList"/>
    <dgm:cxn modelId="{F0B66D40-44B6-4CEA-8A62-B55FC501FE21}" type="presParOf" srcId="{B267F130-5BFF-4AB3-A64D-02A4F0E1CB31}" destId="{60731B5C-4811-46CE-99E4-4864A94949E6}" srcOrd="5" destOrd="0" presId="urn:microsoft.com/office/officeart/2018/2/layout/IconVerticalSolidList"/>
    <dgm:cxn modelId="{266A7A74-8238-4438-A269-03BFC51ABC85}" type="presParOf" srcId="{B267F130-5BFF-4AB3-A64D-02A4F0E1CB31}" destId="{98F723A4-32D9-406B-BDC2-10D8B6BA4BFF}" srcOrd="6" destOrd="0" presId="urn:microsoft.com/office/officeart/2018/2/layout/IconVerticalSolidList"/>
    <dgm:cxn modelId="{B8B64B85-59AB-4CCD-8E15-41924B6FBBEE}" type="presParOf" srcId="{98F723A4-32D9-406B-BDC2-10D8B6BA4BFF}" destId="{D1826313-8DA4-431C-8342-A362E499413D}" srcOrd="0" destOrd="0" presId="urn:microsoft.com/office/officeart/2018/2/layout/IconVerticalSolidList"/>
    <dgm:cxn modelId="{262178FE-C385-48C7-9771-397F022877B6}" type="presParOf" srcId="{98F723A4-32D9-406B-BDC2-10D8B6BA4BFF}" destId="{007F6FF7-C748-4DBB-A8EB-51801CBADA53}" srcOrd="1" destOrd="0" presId="urn:microsoft.com/office/officeart/2018/2/layout/IconVerticalSolidList"/>
    <dgm:cxn modelId="{18D95AF3-618F-4409-BF51-67149F76B766}" type="presParOf" srcId="{98F723A4-32D9-406B-BDC2-10D8B6BA4BFF}" destId="{E67AA646-4504-433A-9C79-C86D48E7F9F6}" srcOrd="2" destOrd="0" presId="urn:microsoft.com/office/officeart/2018/2/layout/IconVerticalSolidList"/>
    <dgm:cxn modelId="{31C7DF9F-03BB-4E3E-BD8F-F752F9B0AFD8}" type="presParOf" srcId="{98F723A4-32D9-406B-BDC2-10D8B6BA4BFF}" destId="{66E1208D-D01E-43B5-8061-6795B507E66C}" srcOrd="3" destOrd="0" presId="urn:microsoft.com/office/officeart/2018/2/layout/IconVerticalSolidList"/>
    <dgm:cxn modelId="{F0D557AE-4379-4135-BDA0-8DBD51004DDD}" type="presParOf" srcId="{B267F130-5BFF-4AB3-A64D-02A4F0E1CB31}" destId="{0B32FC8D-A8E4-4A83-A9ED-77C90CB7C1AA}" srcOrd="7" destOrd="0" presId="urn:microsoft.com/office/officeart/2018/2/layout/IconVerticalSolidList"/>
    <dgm:cxn modelId="{D1831B94-C87E-4382-A530-C63F7E0C918E}" type="presParOf" srcId="{B267F130-5BFF-4AB3-A64D-02A4F0E1CB31}" destId="{5DF4B8D4-5A1D-48FC-8E89-F4832C4818CE}" srcOrd="8" destOrd="0" presId="urn:microsoft.com/office/officeart/2018/2/layout/IconVerticalSolidList"/>
    <dgm:cxn modelId="{FBBAC260-3CCF-4901-B0E6-89153401041E}" type="presParOf" srcId="{5DF4B8D4-5A1D-48FC-8E89-F4832C4818CE}" destId="{2435895E-5132-4EA1-B291-FD9056DE93CA}" srcOrd="0" destOrd="0" presId="urn:microsoft.com/office/officeart/2018/2/layout/IconVerticalSolidList"/>
    <dgm:cxn modelId="{FDD64CDD-DCC0-4A35-8A3D-E079B1D3B77C}" type="presParOf" srcId="{5DF4B8D4-5A1D-48FC-8E89-F4832C4818CE}" destId="{D1A8060C-D215-4C3E-9D5F-7CBCB68B3350}" srcOrd="1" destOrd="0" presId="urn:microsoft.com/office/officeart/2018/2/layout/IconVerticalSolidList"/>
    <dgm:cxn modelId="{6ACDBEAB-07A9-446D-98A9-C454287ED9B4}" type="presParOf" srcId="{5DF4B8D4-5A1D-48FC-8E89-F4832C4818CE}" destId="{3B6D8480-F125-4803-86EC-178F488967F7}" srcOrd="2" destOrd="0" presId="urn:microsoft.com/office/officeart/2018/2/layout/IconVerticalSolidList"/>
    <dgm:cxn modelId="{E3046C18-59AF-4BCF-B6BC-5980965B6EB6}" type="presParOf" srcId="{5DF4B8D4-5A1D-48FC-8E89-F4832C4818CE}" destId="{E7D31A71-7A89-4CAB-9248-194966FBD408}" srcOrd="3" destOrd="0" presId="urn:microsoft.com/office/officeart/2018/2/layout/IconVerticalSolidList"/>
    <dgm:cxn modelId="{B11C00BD-5149-4F5E-8176-1E250DA79672}" type="presParOf" srcId="{B267F130-5BFF-4AB3-A64D-02A4F0E1CB31}" destId="{3B834646-0F3D-4D50-86D4-5671A68D6807}" srcOrd="9" destOrd="0" presId="urn:microsoft.com/office/officeart/2018/2/layout/IconVerticalSolidList"/>
    <dgm:cxn modelId="{346535B0-B97D-477E-8C74-28C8D578126D}" type="presParOf" srcId="{B267F130-5BFF-4AB3-A64D-02A4F0E1CB31}" destId="{DE8452AD-D104-4701-BB30-BA333A4FCD8E}" srcOrd="10" destOrd="0" presId="urn:microsoft.com/office/officeart/2018/2/layout/IconVerticalSolidList"/>
    <dgm:cxn modelId="{795A473F-7793-4C5B-B347-841356169543}" type="presParOf" srcId="{DE8452AD-D104-4701-BB30-BA333A4FCD8E}" destId="{32B773C3-0778-4C0C-95C1-54299296ECC7}" srcOrd="0" destOrd="0" presId="urn:microsoft.com/office/officeart/2018/2/layout/IconVerticalSolidList"/>
    <dgm:cxn modelId="{D6082131-9D56-48EE-983D-E59900F57947}" type="presParOf" srcId="{DE8452AD-D104-4701-BB30-BA333A4FCD8E}" destId="{9613C471-8943-4410-9FE7-D25EC003635A}" srcOrd="1" destOrd="0" presId="urn:microsoft.com/office/officeart/2018/2/layout/IconVerticalSolidList"/>
    <dgm:cxn modelId="{3137B009-C464-42D0-924E-9040AAEB5960}" type="presParOf" srcId="{DE8452AD-D104-4701-BB30-BA333A4FCD8E}" destId="{829ED493-C1D6-4ED7-B3EE-855979FCED98}" srcOrd="2" destOrd="0" presId="urn:microsoft.com/office/officeart/2018/2/layout/IconVerticalSolidList"/>
    <dgm:cxn modelId="{CFB8B2B0-6B75-4F24-8323-558F7458C6CF}" type="presParOf" srcId="{DE8452AD-D104-4701-BB30-BA333A4FCD8E}" destId="{56C6B3DA-A666-4AD3-ACF5-ED90CF61F2F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D4739C-91B0-46C2-A5AE-EF0FFF1D23CC}">
      <dsp:nvSpPr>
        <dsp:cNvPr id="0" name=""/>
        <dsp:cNvSpPr/>
      </dsp:nvSpPr>
      <dsp:spPr>
        <a:xfrm>
          <a:off x="0" y="4510"/>
          <a:ext cx="11994263" cy="74225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172E40-56F9-4D39-B172-CD052E956F8E}">
      <dsp:nvSpPr>
        <dsp:cNvPr id="0" name=""/>
        <dsp:cNvSpPr/>
      </dsp:nvSpPr>
      <dsp:spPr>
        <a:xfrm>
          <a:off x="224531" y="171517"/>
          <a:ext cx="408639" cy="4082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939D8C-0917-443A-9A0E-BACC32E3899B}">
      <dsp:nvSpPr>
        <dsp:cNvPr id="0" name=""/>
        <dsp:cNvSpPr/>
      </dsp:nvSpPr>
      <dsp:spPr>
        <a:xfrm>
          <a:off x="857702" y="4510"/>
          <a:ext cx="11123351" cy="765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010" tIns="81010" rIns="81010" bIns="8101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i="1" kern="1200" dirty="0"/>
            <a:t>Air temperature is a measure of how hot or cold the air is. </a:t>
          </a:r>
          <a:endParaRPr lang="en-US" sz="2000" kern="1200" dirty="0"/>
        </a:p>
      </dsp:txBody>
      <dsp:txXfrm>
        <a:off x="857702" y="4510"/>
        <a:ext cx="11123351" cy="765449"/>
      </dsp:txXfrm>
    </dsp:sp>
    <dsp:sp modelId="{83720CE5-7B7B-4E4B-BBBA-CE39FE8AD9AE}">
      <dsp:nvSpPr>
        <dsp:cNvPr id="0" name=""/>
        <dsp:cNvSpPr/>
      </dsp:nvSpPr>
      <dsp:spPr>
        <a:xfrm>
          <a:off x="0" y="961322"/>
          <a:ext cx="11994263" cy="74225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1765B3-0669-46C1-8001-749A6B85E279}">
      <dsp:nvSpPr>
        <dsp:cNvPr id="0" name=""/>
        <dsp:cNvSpPr/>
      </dsp:nvSpPr>
      <dsp:spPr>
        <a:xfrm>
          <a:off x="224531" y="1128330"/>
          <a:ext cx="408639" cy="40823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49B260-E3FB-40A9-951E-7D066B658885}">
      <dsp:nvSpPr>
        <dsp:cNvPr id="0" name=""/>
        <dsp:cNvSpPr/>
      </dsp:nvSpPr>
      <dsp:spPr>
        <a:xfrm>
          <a:off x="857702" y="961322"/>
          <a:ext cx="11123351" cy="765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010" tIns="81010" rIns="81010" bIns="8101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i="1" kern="1200" dirty="0"/>
            <a:t>Precipitation is any form of water that falls under gravity from clouds such as drizzle, rain, sleet and snow.</a:t>
          </a:r>
          <a:endParaRPr lang="en-US" sz="2000" kern="1200" dirty="0"/>
        </a:p>
      </dsp:txBody>
      <dsp:txXfrm>
        <a:off x="857702" y="961322"/>
        <a:ext cx="11123351" cy="765449"/>
      </dsp:txXfrm>
    </dsp:sp>
    <dsp:sp modelId="{0DE2EE4B-5BED-4DF4-B6BC-CC8F364E5D9B}">
      <dsp:nvSpPr>
        <dsp:cNvPr id="0" name=""/>
        <dsp:cNvSpPr/>
      </dsp:nvSpPr>
      <dsp:spPr>
        <a:xfrm>
          <a:off x="0" y="1918135"/>
          <a:ext cx="11994263" cy="74225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B0A670-312C-4E53-BC28-5EED86B68A5B}">
      <dsp:nvSpPr>
        <dsp:cNvPr id="0" name=""/>
        <dsp:cNvSpPr/>
      </dsp:nvSpPr>
      <dsp:spPr>
        <a:xfrm>
          <a:off x="224531" y="2085142"/>
          <a:ext cx="408639" cy="40823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60E56A-DBDA-4B91-83D4-288D13591386}">
      <dsp:nvSpPr>
        <dsp:cNvPr id="0" name=""/>
        <dsp:cNvSpPr/>
      </dsp:nvSpPr>
      <dsp:spPr>
        <a:xfrm>
          <a:off x="857702" y="1918135"/>
          <a:ext cx="11123351" cy="765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010" tIns="81010" rIns="81010" bIns="8101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i="1" kern="1200"/>
            <a:t>Wind is the natural movement of the air, especially in the form of a current of air blowing from a particular direction.</a:t>
          </a:r>
          <a:endParaRPr lang="en-US" sz="2000" kern="1200" dirty="0"/>
        </a:p>
      </dsp:txBody>
      <dsp:txXfrm>
        <a:off x="857702" y="1918135"/>
        <a:ext cx="11123351" cy="765449"/>
      </dsp:txXfrm>
    </dsp:sp>
    <dsp:sp modelId="{D1826313-8DA4-431C-8342-A362E499413D}">
      <dsp:nvSpPr>
        <dsp:cNvPr id="0" name=""/>
        <dsp:cNvSpPr/>
      </dsp:nvSpPr>
      <dsp:spPr>
        <a:xfrm>
          <a:off x="0" y="2874947"/>
          <a:ext cx="11994263" cy="74225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7F6FF7-C748-4DBB-A8EB-51801CBADA53}">
      <dsp:nvSpPr>
        <dsp:cNvPr id="0" name=""/>
        <dsp:cNvSpPr/>
      </dsp:nvSpPr>
      <dsp:spPr>
        <a:xfrm>
          <a:off x="224531" y="3041955"/>
          <a:ext cx="408639" cy="40823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E1208D-D01E-43B5-8061-6795B507E66C}">
      <dsp:nvSpPr>
        <dsp:cNvPr id="0" name=""/>
        <dsp:cNvSpPr/>
      </dsp:nvSpPr>
      <dsp:spPr>
        <a:xfrm>
          <a:off x="857702" y="2874947"/>
          <a:ext cx="11123351" cy="765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010" tIns="81010" rIns="81010" bIns="8101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i="1" kern="1200" dirty="0"/>
            <a:t>Cloud cover is the fraction of the sky obscured by clouds when observed from a particular location.</a:t>
          </a:r>
          <a:endParaRPr lang="en-US" sz="2000" kern="1200" dirty="0"/>
        </a:p>
      </dsp:txBody>
      <dsp:txXfrm>
        <a:off x="857702" y="2874947"/>
        <a:ext cx="11123351" cy="765449"/>
      </dsp:txXfrm>
    </dsp:sp>
    <dsp:sp modelId="{2435895E-5132-4EA1-B291-FD9056DE93CA}">
      <dsp:nvSpPr>
        <dsp:cNvPr id="0" name=""/>
        <dsp:cNvSpPr/>
      </dsp:nvSpPr>
      <dsp:spPr>
        <a:xfrm>
          <a:off x="0" y="3831760"/>
          <a:ext cx="11994263" cy="742254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A8060C-D215-4C3E-9D5F-7CBCB68B3350}">
      <dsp:nvSpPr>
        <dsp:cNvPr id="0" name=""/>
        <dsp:cNvSpPr/>
      </dsp:nvSpPr>
      <dsp:spPr>
        <a:xfrm>
          <a:off x="224531" y="3998767"/>
          <a:ext cx="408639" cy="40823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D31A71-7A89-4CAB-9248-194966FBD408}">
      <dsp:nvSpPr>
        <dsp:cNvPr id="0" name=""/>
        <dsp:cNvSpPr/>
      </dsp:nvSpPr>
      <dsp:spPr>
        <a:xfrm>
          <a:off x="857702" y="3831760"/>
          <a:ext cx="11123351" cy="765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010" tIns="81010" rIns="81010" bIns="8101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Air Pressure is the force exerted by </a:t>
          </a:r>
          <a:r>
            <a:rPr lang="en-GB" sz="2000" i="1" kern="1200" dirty="0"/>
            <a:t>air</a:t>
          </a:r>
          <a:r>
            <a:rPr lang="en-GB" sz="2000" kern="1200" dirty="0"/>
            <a:t> on any surface in contact with it.</a:t>
          </a:r>
        </a:p>
      </dsp:txBody>
      <dsp:txXfrm>
        <a:off x="857702" y="3831760"/>
        <a:ext cx="11123351" cy="765449"/>
      </dsp:txXfrm>
    </dsp:sp>
    <dsp:sp modelId="{32B773C3-0778-4C0C-95C1-54299296ECC7}">
      <dsp:nvSpPr>
        <dsp:cNvPr id="0" name=""/>
        <dsp:cNvSpPr/>
      </dsp:nvSpPr>
      <dsp:spPr>
        <a:xfrm>
          <a:off x="0" y="4788572"/>
          <a:ext cx="11994263" cy="742254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13C471-8943-4410-9FE7-D25EC003635A}">
      <dsp:nvSpPr>
        <dsp:cNvPr id="0" name=""/>
        <dsp:cNvSpPr/>
      </dsp:nvSpPr>
      <dsp:spPr>
        <a:xfrm>
          <a:off x="224531" y="4955579"/>
          <a:ext cx="408639" cy="40823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C6B3DA-A666-4AD3-ACF5-ED90CF61F2FA}">
      <dsp:nvSpPr>
        <dsp:cNvPr id="0" name=""/>
        <dsp:cNvSpPr/>
      </dsp:nvSpPr>
      <dsp:spPr>
        <a:xfrm>
          <a:off x="857702" y="4788572"/>
          <a:ext cx="11123351" cy="765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010" tIns="81010" rIns="81010" bIns="8101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Wind direction is the way the wind is blowing, reported by the </a:t>
          </a:r>
          <a:r>
            <a:rPr lang="en-GB" sz="2000" i="1" kern="1200" dirty="0"/>
            <a:t>direction</a:t>
          </a:r>
          <a:r>
            <a:rPr lang="en-GB" sz="2000" kern="1200" dirty="0"/>
            <a:t> from which it originates</a:t>
          </a:r>
        </a:p>
      </dsp:txBody>
      <dsp:txXfrm>
        <a:off x="857702" y="4788572"/>
        <a:ext cx="11123351" cy="7654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2C1D56-FDDD-44DA-BF87-F4701FDF31F1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5CBDD-F593-4C22-94EC-3DF374FD3A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56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Frasmacon</a:t>
            </a:r>
            <a:r>
              <a:rPr lang="en-GB" dirty="0"/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 BY-SA</a:t>
            </a:r>
            <a:r>
              <a:rPr lang="en-GB" dirty="0"/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Valentin de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Bruyn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Coton</a:t>
            </a:r>
            <a:r>
              <a:rPr lang="en-GB" dirty="0"/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 BY-SA</a:t>
            </a:r>
            <a:r>
              <a:rPr lang="en-GB" dirty="0"/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Rolf Gebhardt</a:t>
            </a:r>
            <a:r>
              <a:rPr lang="en-GB" dirty="0"/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 BY-SA 3.0</a:t>
            </a:r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5CBDD-F593-4C22-94EC-3DF374FD3A1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5380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5CBDD-F593-4C22-94EC-3DF374FD3A1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865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 copyright Andrew McGrath/ Airborne Research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5CBDD-F593-4C22-94EC-3DF374FD3A1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79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 copyright Lindsay Bennett/ </a:t>
            </a:r>
            <a:r>
              <a:rPr lang="en-GB" dirty="0" err="1"/>
              <a:t>Meteogroup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5CBDD-F593-4C22-94EC-3DF374FD3A1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2137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 copyright Helen Johnson/ British Antarctic Survey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5CBDD-F593-4C22-94EC-3DF374FD3A1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359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 copyright NASA and ECMWF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5CBDD-F593-4C22-94EC-3DF374FD3A1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476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 source: Google Maps with CNES / Airbus, </a:t>
            </a:r>
            <a:r>
              <a:rPr lang="en-GB" dirty="0" err="1"/>
              <a:t>Getmapping</a:t>
            </a:r>
            <a:r>
              <a:rPr lang="en-GB" dirty="0"/>
              <a:t> pls, </a:t>
            </a:r>
            <a:r>
              <a:rPr lang="en-GB" dirty="0" err="1"/>
              <a:t>Infoterra</a:t>
            </a:r>
            <a:r>
              <a:rPr lang="en-GB" dirty="0"/>
              <a:t> Ltd &amp; </a:t>
            </a:r>
            <a:r>
              <a:rPr lang="en-GB" dirty="0" err="1"/>
              <a:t>Bluesky</a:t>
            </a:r>
            <a:r>
              <a:rPr lang="en-GB" dirty="0"/>
              <a:t>, Landsat / Copernicus, Maxar Technologies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5CBDD-F593-4C22-94EC-3DF374FD3A1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358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Image source: Google Maps with CNES / Airbus, </a:t>
            </a:r>
            <a:r>
              <a:rPr lang="en-GB" dirty="0" err="1"/>
              <a:t>Getmapping</a:t>
            </a:r>
            <a:r>
              <a:rPr lang="en-GB" dirty="0"/>
              <a:t> pls, </a:t>
            </a:r>
            <a:r>
              <a:rPr lang="en-GB" dirty="0" err="1"/>
              <a:t>Infoterra</a:t>
            </a:r>
            <a:r>
              <a:rPr lang="en-GB" dirty="0"/>
              <a:t> Ltd &amp; </a:t>
            </a:r>
            <a:r>
              <a:rPr lang="en-GB" dirty="0" err="1"/>
              <a:t>Bluesky</a:t>
            </a:r>
            <a:r>
              <a:rPr lang="en-GB" dirty="0"/>
              <a:t>, Landsat / Copernicus, Maxar Technologies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5CBDD-F593-4C22-94EC-3DF374FD3A1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112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weather data collected is input into computer models, which generate both the maps of current weather and the forecasts of future weather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5CBDD-F593-4C22-94EC-3DF374FD3A1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842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098861-ED96-8540-8B53-CDD731A4F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252" y="1952237"/>
            <a:ext cx="11170024" cy="3293396"/>
          </a:xfrm>
        </p:spPr>
        <p:txBody>
          <a:bodyPr anchor="ctr">
            <a:normAutofit/>
          </a:bodyPr>
          <a:lstStyle>
            <a:lvl1pPr algn="l"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635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226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828637"/>
            <a:ext cx="10515600" cy="2852737"/>
          </a:xfrm>
        </p:spPr>
        <p:txBody>
          <a:bodyPr anchor="b">
            <a:norm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370836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220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614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E3027D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E3027D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08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526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8533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4844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47FAD-BFAB-4F01-AF77-C04B8B7748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5651B8-460D-4116-9C33-D1E768530B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8D6BD-742C-4C10-9FFD-0F9ECA0EF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1B3FA-2CF3-4FD6-83E2-E2998718621E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3A0E3-9F77-43BB-8E76-F8657438B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B2637-366C-4E4A-B1CE-61064F395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DDE8F-21E3-4143-A88B-744CB6B9ED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903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14E547B-16B9-5744-A1F0-04B6844C4AC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2037" r="14454"/>
          <a:stretch/>
        </p:blipFill>
        <p:spPr>
          <a:xfrm>
            <a:off x="0" y="6311901"/>
            <a:ext cx="10429795" cy="5460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4E6D20-4788-1849-AF09-167481258DC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219" t="92037" r="1093" b="1102"/>
          <a:stretch/>
        </p:blipFill>
        <p:spPr>
          <a:xfrm>
            <a:off x="10542494" y="6346479"/>
            <a:ext cx="1547053" cy="47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393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582C8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Clr>
          <a:srgbClr val="582C83"/>
        </a:buClr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582C83"/>
        </a:buClr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582C8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582C83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582C83"/>
        </a:buClr>
        <a:buFont typeface="Arial" panose="020B0604020202020204" pitchFamily="34" charset="0"/>
        <a:buChar char="•"/>
        <a:defRPr sz="106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dependentthinking.co.uk/thunks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etoffice.gov.uk/weather/learn-about/how-forecasts-are-made/observations/weather-stations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metoffice.gov.uk/weather/learn-about/how-forecasts-are-made/observations/weather-station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quizlet.com/_8y56zy?x=1jqt&amp;i=38anvz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quizlet.com/_8y575t?x=1jqt&amp;i=38anvz" TargetMode="External"/><Relationship Id="rId2" Type="http://schemas.openxmlformats.org/officeDocument/2006/relationships/hyperlink" Target="https://www.netweather.tv/live-weather/radar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oleObject" Target="../embeddings/oleObject3.bin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cid:ff9ac9fa-3924-47d0-925f-fb5bf7ef0b67@GBRP123.PROD.OUTLOOK.COM" TargetMode="External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1.jpeg"/><Relationship Id="rId4" Type="http://schemas.openxmlformats.org/officeDocument/2006/relationships/image" Target="../media/image17.pn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6DEF4602-825F-4188-BB4D-7704E1A0A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562" y="53767"/>
            <a:ext cx="8330028" cy="62475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36BF30-9A11-439D-933E-6835EE13DC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69681" y="414779"/>
            <a:ext cx="3688244" cy="1123950"/>
          </a:xfrm>
        </p:spPr>
        <p:txBody>
          <a:bodyPr>
            <a:normAutofit fontScale="90000"/>
          </a:bodyPr>
          <a:lstStyle/>
          <a:p>
            <a:r>
              <a:rPr lang="en-GB" sz="4400" u="sng" dirty="0"/>
              <a:t>Thunk Question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E42FA9-DF08-4BF8-B2B9-5A701081CAFD}"/>
              </a:ext>
            </a:extLst>
          </p:cNvPr>
          <p:cNvSpPr/>
          <p:nvPr/>
        </p:nvSpPr>
        <p:spPr>
          <a:xfrm>
            <a:off x="0" y="4831237"/>
            <a:ext cx="3346946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u="sng" dirty="0">
                <a:solidFill>
                  <a:srgbClr val="7030A0"/>
                </a:solidFill>
              </a:rPr>
              <a:t>Thunk question</a:t>
            </a:r>
          </a:p>
          <a:p>
            <a:r>
              <a:rPr lang="en-GB" sz="1200" dirty="0"/>
              <a:t>“</a:t>
            </a:r>
            <a:r>
              <a:rPr lang="en-GB" sz="1200" i="1" dirty="0"/>
              <a:t>A </a:t>
            </a:r>
            <a:r>
              <a:rPr lang="en-GB" sz="1200" b="1" i="1" dirty="0"/>
              <a:t>Thunk question</a:t>
            </a:r>
            <a:r>
              <a:rPr lang="en-GB" sz="1200" i="1" dirty="0"/>
              <a:t> is a…simple-looking </a:t>
            </a:r>
            <a:r>
              <a:rPr lang="en-GB" sz="1200" b="1" i="1" dirty="0"/>
              <a:t>question</a:t>
            </a:r>
            <a:r>
              <a:rPr lang="en-GB" sz="1200" i="1" dirty="0"/>
              <a:t> about everyday things that stops you in your tracks and helps you start to look at the world in a whole new light</a:t>
            </a:r>
            <a:r>
              <a:rPr lang="en-GB" sz="1200" dirty="0"/>
              <a:t>.” </a:t>
            </a:r>
            <a:r>
              <a:rPr lang="en-GB" sz="1100" dirty="0">
                <a:hlinkClick r:id="rId3"/>
              </a:rPr>
              <a:t>https://www.independentthinking.co.uk/thunks/</a:t>
            </a:r>
            <a:r>
              <a:rPr lang="en-GB" sz="1100" dirty="0"/>
              <a:t> </a:t>
            </a:r>
          </a:p>
          <a:p>
            <a:r>
              <a:rPr lang="en-GB" sz="1200" dirty="0" err="1"/>
              <a:t>n.b.</a:t>
            </a:r>
            <a:r>
              <a:rPr lang="en-GB" sz="1200" dirty="0"/>
              <a:t> Thunk in this sense is not an official word in the Cambridge English Dictionary!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1628D1-3DCC-4A98-ACEE-6A411C7CD001}"/>
              </a:ext>
            </a:extLst>
          </p:cNvPr>
          <p:cNvSpPr/>
          <p:nvPr/>
        </p:nvSpPr>
        <p:spPr>
          <a:xfrm>
            <a:off x="8331725" y="769288"/>
            <a:ext cx="26882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Berlin Sans FB" panose="020E0602020502020306" pitchFamily="34" charset="0"/>
              </a:rPr>
              <a:t>Where in the world is there most weather?</a:t>
            </a:r>
          </a:p>
        </p:txBody>
      </p:sp>
    </p:spTree>
    <p:extLst>
      <p:ext uri="{BB962C8B-B14F-4D97-AF65-F5344CB8AC3E}">
        <p14:creationId xmlns:p14="http://schemas.microsoft.com/office/powerpoint/2010/main" val="2131404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the snow&#10;&#10;Description automatically generated">
            <a:extLst>
              <a:ext uri="{FF2B5EF4-FFF2-40B4-BE49-F238E27FC236}">
                <a16:creationId xmlns:a16="http://schemas.microsoft.com/office/drawing/2014/main" id="{C676B478-79BC-4BC4-8F3A-CACDC3F70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64" y="204844"/>
            <a:ext cx="3569918" cy="54049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E7EFFB-0896-4566-8950-BAC60E1C7A28}"/>
              </a:ext>
            </a:extLst>
          </p:cNvPr>
          <p:cNvSpPr txBox="1"/>
          <p:nvPr/>
        </p:nvSpPr>
        <p:spPr>
          <a:xfrm>
            <a:off x="396764" y="5631440"/>
            <a:ext cx="3569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 school weather station in the Himalayas</a:t>
            </a:r>
          </a:p>
        </p:txBody>
      </p:sp>
      <p:pic>
        <p:nvPicPr>
          <p:cNvPr id="9" name="Picture 8" descr="A rocky mountain&#10;&#10;Description automatically generated">
            <a:extLst>
              <a:ext uri="{FF2B5EF4-FFF2-40B4-BE49-F238E27FC236}">
                <a16:creationId xmlns:a16="http://schemas.microsoft.com/office/drawing/2014/main" id="{E4D1CCC7-3FDF-4327-8992-2A18BF11914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620" y="2562723"/>
            <a:ext cx="3522980" cy="26212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14FE3F-29E7-48E2-A604-CD3B98F3D606}"/>
              </a:ext>
            </a:extLst>
          </p:cNvPr>
          <p:cNvSpPr txBox="1"/>
          <p:nvPr/>
        </p:nvSpPr>
        <p:spPr>
          <a:xfrm>
            <a:off x="6278357" y="5196017"/>
            <a:ext cx="3744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 portable or hand-held weather station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C0C84F-F3B0-48E2-9ECB-7377391BF4E9}"/>
              </a:ext>
            </a:extLst>
          </p:cNvPr>
          <p:cNvSpPr txBox="1"/>
          <p:nvPr/>
        </p:nvSpPr>
        <p:spPr>
          <a:xfrm>
            <a:off x="5484400" y="143862"/>
            <a:ext cx="53324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u="sng" dirty="0">
                <a:solidFill>
                  <a:srgbClr val="7030A0"/>
                </a:solidFill>
              </a:rPr>
              <a:t>Different weather stations around the world!</a:t>
            </a:r>
          </a:p>
        </p:txBody>
      </p:sp>
    </p:spTree>
    <p:extLst>
      <p:ext uri="{BB962C8B-B14F-4D97-AF65-F5344CB8AC3E}">
        <p14:creationId xmlns:p14="http://schemas.microsoft.com/office/powerpoint/2010/main" val="1193144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6195ADB-0DCC-47DC-828E-FE72F31FA3A0}"/>
              </a:ext>
            </a:extLst>
          </p:cNvPr>
          <p:cNvSpPr txBox="1">
            <a:spLocks/>
          </p:cNvSpPr>
          <p:nvPr/>
        </p:nvSpPr>
        <p:spPr>
          <a:xfrm>
            <a:off x="838200" y="2309327"/>
            <a:ext cx="10515600" cy="881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82C83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82C83"/>
              </a:buClr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82C8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82C83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82C83"/>
              </a:buClr>
              <a:buFont typeface="Arial" panose="020B0604020202020204" pitchFamily="34" charset="0"/>
              <a:buChar char="•"/>
              <a:defRPr sz="106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>
                <a:latin typeface="+mn-lt"/>
              </a:rPr>
              <a:t>What can these instruments measure that weather stations can’t? </a:t>
            </a:r>
            <a:endParaRPr lang="en-GB" sz="2400" dirty="0">
              <a:latin typeface="+mn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1C16EFA-B8F3-4E8C-B5F2-E27793A4A548}"/>
              </a:ext>
            </a:extLst>
          </p:cNvPr>
          <p:cNvSpPr txBox="1">
            <a:spLocks/>
          </p:cNvSpPr>
          <p:nvPr/>
        </p:nvSpPr>
        <p:spPr>
          <a:xfrm>
            <a:off x="743198" y="360313"/>
            <a:ext cx="10515600" cy="1617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582C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4000" dirty="0">
                <a:latin typeface="+mn-lt"/>
              </a:rPr>
              <a:t>The following slides show other ways of gaining weather data. Whilst looking at the images, discuss…</a:t>
            </a:r>
          </a:p>
        </p:txBody>
      </p:sp>
    </p:spTree>
    <p:extLst>
      <p:ext uri="{BB962C8B-B14F-4D97-AF65-F5344CB8AC3E}">
        <p14:creationId xmlns:p14="http://schemas.microsoft.com/office/powerpoint/2010/main" val="585858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1D04CA-5036-764C-A5C1-95E281501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52" y="269595"/>
            <a:ext cx="10515600" cy="2211391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n-lt"/>
              </a:rPr>
              <a:t>Observations: Planes</a:t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Commercial aircraft routinely carry digital instruments to record weather conditions on their flight path. </a:t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Smaller aircraft can be used to make very detailed observations.</a:t>
            </a:r>
          </a:p>
        </p:txBody>
      </p:sp>
      <p:pic>
        <p:nvPicPr>
          <p:cNvPr id="3" name="Content Placeholder 2" descr="A picture containing person, outdoor, man, holding&#10;&#10;Description automatically generated">
            <a:extLst>
              <a:ext uri="{FF2B5EF4-FFF2-40B4-BE49-F238E27FC236}">
                <a16:creationId xmlns:a16="http://schemas.microsoft.com/office/drawing/2014/main" id="{049F32AF-34F5-42DC-9007-C5F3B05719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581" y="2737477"/>
            <a:ext cx="2791435" cy="2093576"/>
          </a:xfrm>
        </p:spPr>
      </p:pic>
      <p:pic>
        <p:nvPicPr>
          <p:cNvPr id="9" name="Picture 8" descr="A close up of a tree&#10;&#10;Description automatically generated">
            <a:extLst>
              <a:ext uri="{FF2B5EF4-FFF2-40B4-BE49-F238E27FC236}">
                <a16:creationId xmlns:a16="http://schemas.microsoft.com/office/drawing/2014/main" id="{E3EA049E-51C2-4A87-9F8E-5D548D407C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3604" y="2323304"/>
            <a:ext cx="6979586" cy="2211391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4B4CA55-D6AF-4772-BE90-AD0131AD1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5557264"/>
            <a:ext cx="852487" cy="85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38858EBA-FDD2-4BF3-890A-0D9E82E9604D}"/>
              </a:ext>
            </a:extLst>
          </p:cNvPr>
          <p:cNvSpPr/>
          <p:nvPr/>
        </p:nvSpPr>
        <p:spPr>
          <a:xfrm>
            <a:off x="2746583" y="4804293"/>
            <a:ext cx="6123403" cy="1404002"/>
          </a:xfrm>
          <a:prstGeom prst="wedgeRoundRectCallout">
            <a:avLst>
              <a:gd name="adj1" fmla="val -78659"/>
              <a:gd name="adj2" fmla="val 19418"/>
              <a:gd name="adj3" fmla="val 16667"/>
            </a:avLst>
          </a:prstGeom>
          <a:solidFill>
            <a:srgbClr val="582C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cap="all" dirty="0"/>
              <a:t>Did you know?: </a:t>
            </a:r>
            <a:r>
              <a:rPr lang="en-GB" sz="2000" dirty="0"/>
              <a:t>During the Corona virus pandemic, the quality of the weather forecast fell by around 10% because so much less data from aeroplanes was being collected. </a:t>
            </a:r>
          </a:p>
        </p:txBody>
      </p:sp>
    </p:spTree>
    <p:extLst>
      <p:ext uri="{BB962C8B-B14F-4D97-AF65-F5344CB8AC3E}">
        <p14:creationId xmlns:p14="http://schemas.microsoft.com/office/powerpoint/2010/main" val="395086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1D04CA-5036-764C-A5C1-95E281501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237" y="58374"/>
            <a:ext cx="10986563" cy="1325563"/>
          </a:xfrm>
        </p:spPr>
        <p:txBody>
          <a:bodyPr/>
          <a:lstStyle/>
          <a:p>
            <a:r>
              <a:rPr lang="en-US" sz="2400" dirty="0">
                <a:latin typeface="+mn-lt"/>
              </a:rPr>
              <a:t>Observations: Radar instruments on the ground measure rainfall</a:t>
            </a:r>
          </a:p>
        </p:txBody>
      </p:sp>
      <p:pic>
        <p:nvPicPr>
          <p:cNvPr id="3" name="Picture 2" descr="A person standing in front of a truck&#10;&#10;Description automatically generated">
            <a:extLst>
              <a:ext uri="{FF2B5EF4-FFF2-40B4-BE49-F238E27FC236}">
                <a16:creationId xmlns:a16="http://schemas.microsoft.com/office/drawing/2014/main" id="{B087FBF7-DCE5-4CA1-86BD-E9B68698D5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545" y="1132282"/>
            <a:ext cx="4572000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065DF3-12D9-43F3-9FEC-879B4F29E2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9043" y="1383937"/>
            <a:ext cx="4055720" cy="37577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0BF21B-7E36-4104-A2CE-44BDDCDE72F9}"/>
              </a:ext>
            </a:extLst>
          </p:cNvPr>
          <p:cNvSpPr txBox="1"/>
          <p:nvPr/>
        </p:nvSpPr>
        <p:spPr>
          <a:xfrm>
            <a:off x="7579360" y="5282753"/>
            <a:ext cx="4572000" cy="249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 courtesy of </a:t>
            </a:r>
            <a:r>
              <a:rPr lang="en-GB" sz="1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MeteoGroup</a:t>
            </a:r>
            <a:r>
              <a:rPr lang="en-GB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DTN. Originally published on RainToday.Co.UK.</a:t>
            </a: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D8AF7F-4FF9-4393-B828-610D33A7EDB6}"/>
              </a:ext>
            </a:extLst>
          </p:cNvPr>
          <p:cNvSpPr txBox="1"/>
          <p:nvPr/>
        </p:nvSpPr>
        <p:spPr>
          <a:xfrm>
            <a:off x="55939" y="4558072"/>
            <a:ext cx="28953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i="1" dirty="0"/>
              <a:t>Image courtesy of Lindsay Bennett, Leeds University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29E6613-94CF-4A2F-9957-C0C09B361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5557264"/>
            <a:ext cx="852487" cy="85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1C7E869-58BD-4DD6-A681-01CBC28D0901}"/>
              </a:ext>
            </a:extLst>
          </p:cNvPr>
          <p:cNvSpPr/>
          <p:nvPr/>
        </p:nvSpPr>
        <p:spPr>
          <a:xfrm>
            <a:off x="2746583" y="4804293"/>
            <a:ext cx="3732115" cy="1044535"/>
          </a:xfrm>
          <a:prstGeom prst="wedgeRoundRectCallout">
            <a:avLst>
              <a:gd name="adj1" fmla="val -96932"/>
              <a:gd name="adj2" fmla="val 56267"/>
              <a:gd name="adj3" fmla="val 16667"/>
            </a:avLst>
          </a:prstGeom>
          <a:solidFill>
            <a:srgbClr val="582C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/>
              <a:t>DID YOU KNOW? </a:t>
            </a:r>
            <a:r>
              <a:rPr lang="en-GB" sz="2000" b="1"/>
              <a:t>Weather radar </a:t>
            </a:r>
            <a:r>
              <a:rPr lang="en-GB" sz="2000" b="1" dirty="0"/>
              <a:t>instruments can detect migrating insects!</a:t>
            </a:r>
          </a:p>
        </p:txBody>
      </p:sp>
    </p:spTree>
    <p:extLst>
      <p:ext uri="{BB962C8B-B14F-4D97-AF65-F5344CB8AC3E}">
        <p14:creationId xmlns:p14="http://schemas.microsoft.com/office/powerpoint/2010/main" val="64343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C8021577-4B50-46DA-AA2B-094E8AB813FD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1353800" cy="132556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582C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dirty="0">
                <a:latin typeface="+mn-lt"/>
              </a:rPr>
              <a:t>Observations: Ocean based instruments, on buoys and ships, make measurements at sea</a:t>
            </a:r>
          </a:p>
        </p:txBody>
      </p:sp>
      <p:pic>
        <p:nvPicPr>
          <p:cNvPr id="1026" name="Picture 2" descr="Helen Johnson">
            <a:extLst>
              <a:ext uri="{FF2B5EF4-FFF2-40B4-BE49-F238E27FC236}">
                <a16:creationId xmlns:a16="http://schemas.microsoft.com/office/drawing/2014/main" id="{8B000DC1-79D6-4AE9-986D-6C1E18A22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023" y="1690688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7" descr="A picture containing outdoor, plane, snow, ship&#10;&#10;Description automatically generated">
            <a:extLst>
              <a:ext uri="{FF2B5EF4-FFF2-40B4-BE49-F238E27FC236}">
                <a16:creationId xmlns:a16="http://schemas.microsoft.com/office/drawing/2014/main" id="{6ACCAD8C-F716-453C-96D7-5270B5274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513" y="1916326"/>
            <a:ext cx="4033797" cy="302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59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1D04CA-5036-764C-A5C1-95E281501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7" y="365125"/>
            <a:ext cx="12013871" cy="1325563"/>
          </a:xfrm>
        </p:spPr>
        <p:txBody>
          <a:bodyPr/>
          <a:lstStyle/>
          <a:p>
            <a:pPr algn="ctr"/>
            <a:r>
              <a:rPr lang="en-US" sz="2400" dirty="0">
                <a:latin typeface="+mn-lt"/>
              </a:rPr>
              <a:t>Observations: Satellites collect a huge amount of weather information from around the world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631302-59F4-45AD-9038-E3F0F05F372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138" y="1765934"/>
            <a:ext cx="3152181" cy="28818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1849D0-630F-438D-B7C9-B849F64BB7E4}"/>
              </a:ext>
            </a:extLst>
          </p:cNvPr>
          <p:cNvSpPr txBox="1"/>
          <p:nvPr/>
        </p:nvSpPr>
        <p:spPr>
          <a:xfrm>
            <a:off x="3269145" y="4722992"/>
            <a:ext cx="8947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Source: NASA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79A648-E31E-447D-9432-097234656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202" y="3174040"/>
            <a:ext cx="6559837" cy="29474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9C9C24-CF28-4E88-889E-2061FFF22EEB}"/>
              </a:ext>
            </a:extLst>
          </p:cNvPr>
          <p:cNvSpPr txBox="1"/>
          <p:nvPr/>
        </p:nvSpPr>
        <p:spPr>
          <a:xfrm>
            <a:off x="5533902" y="1739866"/>
            <a:ext cx="6350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Satellites look at the world with different sensors</a:t>
            </a:r>
            <a:r>
              <a:rPr lang="en-GB" dirty="0"/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11D79D-265E-4323-A410-2D38BB36F198}"/>
              </a:ext>
            </a:extLst>
          </p:cNvPr>
          <p:cNvSpPr txBox="1"/>
          <p:nvPr/>
        </p:nvSpPr>
        <p:spPr>
          <a:xfrm>
            <a:off x="8870868" y="2364620"/>
            <a:ext cx="3226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Visible light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0C2ED4-8D59-4AB2-9D82-E3594B627AF3}"/>
              </a:ext>
            </a:extLst>
          </p:cNvPr>
          <p:cNvSpPr txBox="1"/>
          <p:nvPr/>
        </p:nvSpPr>
        <p:spPr>
          <a:xfrm>
            <a:off x="5177452" y="2247698"/>
            <a:ext cx="3408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Infrared sensors – this makes a temperature map. Cloud tops are cold!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5856B2-10CF-4755-BED8-ABBB72EFB297}"/>
              </a:ext>
            </a:extLst>
          </p:cNvPr>
          <p:cNvSpPr txBox="1"/>
          <p:nvPr/>
        </p:nvSpPr>
        <p:spPr>
          <a:xfrm>
            <a:off x="6744155" y="5961374"/>
            <a:ext cx="3261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© </a:t>
            </a: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Crown copyright, Met Office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2247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34AED-C825-4069-9CD9-F41708DB1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0732"/>
          </a:xfrm>
        </p:spPr>
        <p:txBody>
          <a:bodyPr>
            <a:normAutofit fontScale="90000"/>
          </a:bodyPr>
          <a:lstStyle/>
          <a:p>
            <a:r>
              <a:rPr lang="en-GB" sz="2400" dirty="0">
                <a:latin typeface="+mn-lt"/>
              </a:rPr>
              <a:t>The British Antarctic Survey – why collect data here? What difficulties might there be?</a:t>
            </a:r>
          </a:p>
        </p:txBody>
      </p:sp>
      <p:pic>
        <p:nvPicPr>
          <p:cNvPr id="6" name="Content Placeholder 5" descr="A picture containing outdoor, water, snow, sitting&#10;&#10;Description automatically generated">
            <a:extLst>
              <a:ext uri="{FF2B5EF4-FFF2-40B4-BE49-F238E27FC236}">
                <a16:creationId xmlns:a16="http://schemas.microsoft.com/office/drawing/2014/main" id="{7964D0BE-45B8-442F-A998-9564E2E8A6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362" y="1223273"/>
            <a:ext cx="1882833" cy="2822171"/>
          </a:xfrm>
        </p:spPr>
      </p:pic>
      <p:pic>
        <p:nvPicPr>
          <p:cNvPr id="14" name="Picture 13" descr="A picture containing outdoor, water, chair, ocean&#10;&#10;Description automatically generated">
            <a:extLst>
              <a:ext uri="{FF2B5EF4-FFF2-40B4-BE49-F238E27FC236}">
                <a16:creationId xmlns:a16="http://schemas.microsoft.com/office/drawing/2014/main" id="{15864C21-ABCE-4C36-8B31-126063137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324" y="914101"/>
            <a:ext cx="3121152" cy="2136648"/>
          </a:xfrm>
          <a:prstGeom prst="rect">
            <a:avLst/>
          </a:prstGeom>
        </p:spPr>
      </p:pic>
      <p:pic>
        <p:nvPicPr>
          <p:cNvPr id="16" name="Picture 15" descr="A person flying through the air while riding skis&#10;&#10;Description automatically generated">
            <a:extLst>
              <a:ext uri="{FF2B5EF4-FFF2-40B4-BE49-F238E27FC236}">
                <a16:creationId xmlns:a16="http://schemas.microsoft.com/office/drawing/2014/main" id="{FD2A5317-E8AE-43A2-ACCD-4AB053B351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18" y="1368782"/>
            <a:ext cx="4724400" cy="4457700"/>
          </a:xfrm>
          <a:prstGeom prst="rect">
            <a:avLst/>
          </a:prstGeom>
        </p:spPr>
      </p:pic>
      <p:pic>
        <p:nvPicPr>
          <p:cNvPr id="20" name="Picture 19" descr="A group of people flying a kite in the snow&#10;&#10;Description automatically generated">
            <a:extLst>
              <a:ext uri="{FF2B5EF4-FFF2-40B4-BE49-F238E27FC236}">
                <a16:creationId xmlns:a16="http://schemas.microsoft.com/office/drawing/2014/main" id="{7B3DBD54-9523-4D82-A937-7C6521C5E2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709" y="3231847"/>
            <a:ext cx="3690714" cy="27680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3CB2D8-91B7-48F3-87AC-F37B37761B7C}"/>
              </a:ext>
            </a:extLst>
          </p:cNvPr>
          <p:cNvSpPr txBox="1"/>
          <p:nvPr/>
        </p:nvSpPr>
        <p:spPr>
          <a:xfrm>
            <a:off x="487680" y="5943899"/>
            <a:ext cx="31181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All images kindly supplied by the British Antarctic Survey</a:t>
            </a:r>
          </a:p>
        </p:txBody>
      </p:sp>
    </p:spTree>
    <p:extLst>
      <p:ext uri="{BB962C8B-B14F-4D97-AF65-F5344CB8AC3E}">
        <p14:creationId xmlns:p14="http://schemas.microsoft.com/office/powerpoint/2010/main" val="3899440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7E7E2E4-889F-457D-B361-5479C495E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798" y="70338"/>
            <a:ext cx="11681209" cy="610662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b="1" dirty="0"/>
              <a:t>According to the Met Office “</a:t>
            </a:r>
            <a:r>
              <a:rPr lang="en-GB" sz="2400" i="1" dirty="0"/>
              <a:t>Weather station sites are selected to ensure that the observations are representative of the wider area around the station and not unduly influenced by local effects</a:t>
            </a:r>
            <a:r>
              <a:rPr lang="en-GB" sz="2400" dirty="0"/>
              <a:t>.”</a:t>
            </a:r>
          </a:p>
          <a:p>
            <a:pPr marL="0" indent="0">
              <a:buNone/>
            </a:pPr>
            <a:r>
              <a:rPr lang="en-GB" sz="2400" dirty="0"/>
              <a:t>For the Met Office, the </a:t>
            </a:r>
            <a:r>
              <a:rPr lang="en-GB" sz="2400" b="1" dirty="0"/>
              <a:t>Ideal site would have the following;</a:t>
            </a:r>
          </a:p>
          <a:p>
            <a:r>
              <a:rPr lang="en-GB" sz="2400" dirty="0"/>
              <a:t>Level ground.</a:t>
            </a:r>
          </a:p>
          <a:p>
            <a:r>
              <a:rPr lang="en-GB" sz="2400" dirty="0"/>
              <a:t>No trees; buildings, or steep ground nearby that might influence the measurements. </a:t>
            </a:r>
          </a:p>
          <a:p>
            <a:pPr marL="0" indent="0">
              <a:buNone/>
            </a:pPr>
            <a:r>
              <a:rPr lang="en-GB" sz="2400" b="1" dirty="0"/>
              <a:t>However, Undesirable sites to avoid would include;</a:t>
            </a:r>
          </a:p>
          <a:p>
            <a:r>
              <a:rPr lang="en-GB" sz="2400" dirty="0"/>
              <a:t>Warming effect of buildings on the measurement of temperature</a:t>
            </a:r>
          </a:p>
          <a:p>
            <a:r>
              <a:rPr lang="en-GB" sz="2400" dirty="0"/>
              <a:t>Sheltering or shading effects of trees on the measurement of sunshine and wind. </a:t>
            </a:r>
          </a:p>
          <a:p>
            <a:r>
              <a:rPr lang="en-GB" sz="2400" dirty="0"/>
              <a:t>Frost hollow where overnight temperatures on still clear nights may be far lower than at neighbouring locations. </a:t>
            </a:r>
          </a:p>
          <a:p>
            <a:r>
              <a:rPr lang="en-GB" sz="2400" dirty="0"/>
              <a:t>Top of a hill or steep escarpment where winds will be unrepresentative of the wider area.</a:t>
            </a:r>
          </a:p>
          <a:p>
            <a:pPr marL="0" indent="0">
              <a:buNone/>
            </a:pPr>
            <a:r>
              <a:rPr lang="en-GB" sz="2400" dirty="0">
                <a:hlinkClick r:id="rId2"/>
              </a:rPr>
              <a:t>https://www.metoffice.gov.uk/weather/learn-about/how-forecasts-are-made/observations/weather-stations</a:t>
            </a:r>
            <a:r>
              <a:rPr lang="en-GB" sz="2400" dirty="0"/>
              <a:t> 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450698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79A16-54F1-4471-8532-2BB8A3219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8287"/>
            <a:ext cx="6772835" cy="1325563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+mn-lt"/>
              </a:rPr>
              <a:t>Where would you place a weather station at Reading University and why?</a:t>
            </a:r>
            <a:br>
              <a:rPr lang="en-GB" sz="2400" dirty="0">
                <a:latin typeface="+mn-lt"/>
              </a:rPr>
            </a:br>
            <a:endParaRPr lang="en-GB" sz="2400" dirty="0">
              <a:latin typeface="+mn-l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B51E7A-9E1D-479E-9C42-A77AA0FB96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837936"/>
            <a:ext cx="6556688" cy="355477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356ED-809D-4F5E-B368-FB1449CC66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7329" y="117846"/>
            <a:ext cx="5455024" cy="4274859"/>
          </a:xfrm>
          <a:solidFill>
            <a:srgbClr val="9999FF"/>
          </a:solidFill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sz="2400" b="1" dirty="0"/>
              <a:t>According to the Met Office “</a:t>
            </a:r>
            <a:r>
              <a:rPr lang="en-GB" sz="2400" i="1" dirty="0"/>
              <a:t>Weather station sites are selected to ensure that the observations are representative of the wider area around the station and not unduly influenced by local effects</a:t>
            </a:r>
            <a:r>
              <a:rPr lang="en-GB" sz="2400" dirty="0"/>
              <a:t>.”</a:t>
            </a:r>
          </a:p>
          <a:p>
            <a:pPr marL="0" indent="0">
              <a:buNone/>
            </a:pPr>
            <a:r>
              <a:rPr lang="en-GB" sz="2400" dirty="0"/>
              <a:t>For the Met Office, the </a:t>
            </a:r>
            <a:r>
              <a:rPr lang="en-GB" sz="2400" b="1" dirty="0"/>
              <a:t>Ideal site would have the following;</a:t>
            </a:r>
          </a:p>
          <a:p>
            <a:r>
              <a:rPr lang="en-GB" sz="2400" dirty="0"/>
              <a:t>Level ground.</a:t>
            </a:r>
          </a:p>
          <a:p>
            <a:r>
              <a:rPr lang="en-GB" sz="2400" dirty="0"/>
              <a:t>No trees; buildings, or steep ground nearby that might influence the measurements. </a:t>
            </a:r>
          </a:p>
          <a:p>
            <a:pPr marL="0" indent="0">
              <a:buNone/>
            </a:pPr>
            <a:r>
              <a:rPr lang="en-GB" sz="2400" b="1" dirty="0"/>
              <a:t>However, Undesirable sites to avoid would include;</a:t>
            </a:r>
          </a:p>
          <a:p>
            <a:r>
              <a:rPr lang="en-GB" sz="2400" dirty="0"/>
              <a:t>Warming effect of buildings on the measurement of temperature</a:t>
            </a:r>
          </a:p>
          <a:p>
            <a:r>
              <a:rPr lang="en-GB" sz="2400" dirty="0"/>
              <a:t>Sheltering or shading effects of trees on the measurement of sunshine and wind. </a:t>
            </a:r>
          </a:p>
          <a:p>
            <a:r>
              <a:rPr lang="en-GB" sz="2400" dirty="0"/>
              <a:t>Frost hollow where overnight temperatures on still clear nights may be far lower than at neighbouring locations. </a:t>
            </a:r>
          </a:p>
          <a:p>
            <a:r>
              <a:rPr lang="en-GB" sz="2400" dirty="0"/>
              <a:t>Top of a hill or steep escarpment where winds will be unrepresentative of the wider area.</a:t>
            </a:r>
          </a:p>
          <a:p>
            <a:pPr marL="0" indent="0">
              <a:buNone/>
            </a:pPr>
            <a:r>
              <a:rPr lang="en-GB" sz="2400" dirty="0">
                <a:hlinkClick r:id="rId4"/>
              </a:rPr>
              <a:t>https://www.metoffice.gov.uk/weather/learn-about/how-forecasts-are-made/observations/weather-stations</a:t>
            </a:r>
            <a:r>
              <a:rPr lang="en-GB" sz="24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E62654-3C5B-46F7-9472-11C8CACBA6E1}"/>
              </a:ext>
            </a:extLst>
          </p:cNvPr>
          <p:cNvSpPr txBox="1"/>
          <p:nvPr/>
        </p:nvSpPr>
        <p:spPr>
          <a:xfrm>
            <a:off x="484094" y="3059668"/>
            <a:ext cx="300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8FD932-D604-4396-A248-C227E2A24772}"/>
              </a:ext>
            </a:extLst>
          </p:cNvPr>
          <p:cNvSpPr txBox="1"/>
          <p:nvPr/>
        </p:nvSpPr>
        <p:spPr>
          <a:xfrm>
            <a:off x="1452283" y="1746339"/>
            <a:ext cx="300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C69A58-E882-4AEA-A7C4-A3726EF9FC56}"/>
              </a:ext>
            </a:extLst>
          </p:cNvPr>
          <p:cNvSpPr txBox="1"/>
          <p:nvPr/>
        </p:nvSpPr>
        <p:spPr>
          <a:xfrm>
            <a:off x="3023347" y="1931005"/>
            <a:ext cx="300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7C1E49-CB34-4981-A39D-308E10A56C68}"/>
              </a:ext>
            </a:extLst>
          </p:cNvPr>
          <p:cNvSpPr txBox="1"/>
          <p:nvPr/>
        </p:nvSpPr>
        <p:spPr>
          <a:xfrm>
            <a:off x="4410635" y="1794167"/>
            <a:ext cx="300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BAAC3E-A723-427D-ABBF-596782E8A9F9}"/>
              </a:ext>
            </a:extLst>
          </p:cNvPr>
          <p:cNvSpPr txBox="1"/>
          <p:nvPr/>
        </p:nvSpPr>
        <p:spPr>
          <a:xfrm>
            <a:off x="4903694" y="2690336"/>
            <a:ext cx="300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77C777-D147-464A-880E-10ACF47287F9}"/>
              </a:ext>
            </a:extLst>
          </p:cNvPr>
          <p:cNvSpPr txBox="1"/>
          <p:nvPr/>
        </p:nvSpPr>
        <p:spPr>
          <a:xfrm>
            <a:off x="89647" y="4473388"/>
            <a:ext cx="34783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TASK</a:t>
            </a:r>
          </a:p>
          <a:p>
            <a:r>
              <a:rPr lang="en-GB" dirty="0"/>
              <a:t>For the 5 sites shown on the map EVALUATE their site characteristics for a weather station. Consider completing a table like the one opposite</a:t>
            </a:r>
          </a:p>
        </p:txBody>
      </p:sp>
      <p:graphicFrame>
        <p:nvGraphicFramePr>
          <p:cNvPr id="3" name="Table 11">
            <a:extLst>
              <a:ext uri="{FF2B5EF4-FFF2-40B4-BE49-F238E27FC236}">
                <a16:creationId xmlns:a16="http://schemas.microsoft.com/office/drawing/2014/main" id="{E19EA312-BE1E-41F0-AF84-2ABC72A217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317711"/>
              </p:ext>
            </p:extLst>
          </p:nvPr>
        </p:nvGraphicFramePr>
        <p:xfrm>
          <a:off x="3721850" y="4455456"/>
          <a:ext cx="8128002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2248">
                  <a:extLst>
                    <a:ext uri="{9D8B030D-6E8A-4147-A177-3AD203B41FA5}">
                      <a16:colId xmlns:a16="http://schemas.microsoft.com/office/drawing/2014/main" val="2545944213"/>
                    </a:ext>
                  </a:extLst>
                </a:gridCol>
                <a:gridCol w="1488141">
                  <a:extLst>
                    <a:ext uri="{9D8B030D-6E8A-4147-A177-3AD203B41FA5}">
                      <a16:colId xmlns:a16="http://schemas.microsoft.com/office/drawing/2014/main" val="663367196"/>
                    </a:ext>
                  </a:extLst>
                </a:gridCol>
                <a:gridCol w="1555377">
                  <a:extLst>
                    <a:ext uri="{9D8B030D-6E8A-4147-A177-3AD203B41FA5}">
                      <a16:colId xmlns:a16="http://schemas.microsoft.com/office/drawing/2014/main" val="2939938717"/>
                    </a:ext>
                  </a:extLst>
                </a:gridCol>
                <a:gridCol w="1519517">
                  <a:extLst>
                    <a:ext uri="{9D8B030D-6E8A-4147-A177-3AD203B41FA5}">
                      <a16:colId xmlns:a16="http://schemas.microsoft.com/office/drawing/2014/main" val="3048150965"/>
                    </a:ext>
                  </a:extLst>
                </a:gridCol>
                <a:gridCol w="1272988">
                  <a:extLst>
                    <a:ext uri="{9D8B030D-6E8A-4147-A177-3AD203B41FA5}">
                      <a16:colId xmlns:a16="http://schemas.microsoft.com/office/drawing/2014/main" val="1538137858"/>
                    </a:ext>
                  </a:extLst>
                </a:gridCol>
                <a:gridCol w="1719731">
                  <a:extLst>
                    <a:ext uri="{9D8B030D-6E8A-4147-A177-3AD203B41FA5}">
                      <a16:colId xmlns:a16="http://schemas.microsoft.com/office/drawing/2014/main" val="385596703"/>
                    </a:ext>
                  </a:extLst>
                </a:gridCol>
              </a:tblGrid>
              <a:tr h="471323">
                <a:tc>
                  <a:txBody>
                    <a:bodyPr/>
                    <a:lstStyle/>
                    <a:p>
                      <a:r>
                        <a:rPr lang="en-GB" sz="1100" dirty="0"/>
                        <a:t>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Level ground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No trees that influence measurements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/>
                        <a:t>No buildings that influence measurements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In a Frost Hollow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Close to water source which affects humidity measurement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0086774"/>
                  </a:ext>
                </a:extLst>
              </a:tr>
              <a:tr h="230258">
                <a:tc>
                  <a:txBody>
                    <a:bodyPr/>
                    <a:lstStyle/>
                    <a:p>
                      <a:r>
                        <a:rPr lang="en-GB" sz="11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5137929"/>
                  </a:ext>
                </a:extLst>
              </a:tr>
              <a:tr h="230258">
                <a:tc>
                  <a:txBody>
                    <a:bodyPr/>
                    <a:lstStyle/>
                    <a:p>
                      <a:r>
                        <a:rPr lang="en-GB" sz="11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7749754"/>
                  </a:ext>
                </a:extLst>
              </a:tr>
              <a:tr h="230258">
                <a:tc>
                  <a:txBody>
                    <a:bodyPr/>
                    <a:lstStyle/>
                    <a:p>
                      <a:r>
                        <a:rPr lang="en-GB" sz="11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5766777"/>
                  </a:ext>
                </a:extLst>
              </a:tr>
              <a:tr h="230258">
                <a:tc>
                  <a:txBody>
                    <a:bodyPr/>
                    <a:lstStyle/>
                    <a:p>
                      <a:r>
                        <a:rPr lang="en-GB" sz="11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728045"/>
                  </a:ext>
                </a:extLst>
              </a:tr>
              <a:tr h="230258">
                <a:tc>
                  <a:txBody>
                    <a:bodyPr/>
                    <a:lstStyle/>
                    <a:p>
                      <a:r>
                        <a:rPr lang="en-GB" sz="11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2681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7057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field of grass&#10;&#10;Description automatically generated">
            <a:extLst>
              <a:ext uri="{FF2B5EF4-FFF2-40B4-BE49-F238E27FC236}">
                <a16:creationId xmlns:a16="http://schemas.microsoft.com/office/drawing/2014/main" id="{AA43665D-2C92-412B-87BE-FEB1150B6F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100"/>
            <a:ext cx="5427177" cy="2798747"/>
          </a:xfrm>
        </p:spPr>
      </p:pic>
      <p:pic>
        <p:nvPicPr>
          <p:cNvPr id="8" name="Content Placeholder 7" descr="A large green field&#10;&#10;Description automatically generated">
            <a:extLst>
              <a:ext uri="{FF2B5EF4-FFF2-40B4-BE49-F238E27FC236}">
                <a16:creationId xmlns:a16="http://schemas.microsoft.com/office/drawing/2014/main" id="{BADDD15F-256D-4484-999E-DC2081401F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37230"/>
            <a:ext cx="5418559" cy="2798747"/>
          </a:xfr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4F0C71BD-38B4-4EC2-A158-090D3717CF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5312" y="0"/>
            <a:ext cx="6556688" cy="35547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DEDB81-08C1-4E29-8680-5C8606D5F04B}"/>
              </a:ext>
            </a:extLst>
          </p:cNvPr>
          <p:cNvSpPr txBox="1"/>
          <p:nvPr/>
        </p:nvSpPr>
        <p:spPr>
          <a:xfrm>
            <a:off x="6087035" y="1891961"/>
            <a:ext cx="300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F09486-4889-4295-81FD-0C8C65340A4C}"/>
              </a:ext>
            </a:extLst>
          </p:cNvPr>
          <p:cNvSpPr txBox="1"/>
          <p:nvPr/>
        </p:nvSpPr>
        <p:spPr>
          <a:xfrm>
            <a:off x="7055224" y="578632"/>
            <a:ext cx="300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8E814A-8D65-49E0-9410-0B10AC559A7F}"/>
              </a:ext>
            </a:extLst>
          </p:cNvPr>
          <p:cNvSpPr txBox="1"/>
          <p:nvPr/>
        </p:nvSpPr>
        <p:spPr>
          <a:xfrm>
            <a:off x="8626288" y="763298"/>
            <a:ext cx="300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F9F33D-04DA-43A6-9D81-FF15FFF20DE9}"/>
              </a:ext>
            </a:extLst>
          </p:cNvPr>
          <p:cNvSpPr txBox="1"/>
          <p:nvPr/>
        </p:nvSpPr>
        <p:spPr>
          <a:xfrm>
            <a:off x="10013576" y="626460"/>
            <a:ext cx="300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BC3CE4-D878-4A7A-A884-9FAEDE2DD08C}"/>
              </a:ext>
            </a:extLst>
          </p:cNvPr>
          <p:cNvSpPr txBox="1"/>
          <p:nvPr/>
        </p:nvSpPr>
        <p:spPr>
          <a:xfrm>
            <a:off x="10506635" y="1522629"/>
            <a:ext cx="300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6A20F4-7E71-4EB4-8DB3-D97D8DBDFB2C}"/>
              </a:ext>
            </a:extLst>
          </p:cNvPr>
          <p:cNvSpPr txBox="1"/>
          <p:nvPr/>
        </p:nvSpPr>
        <p:spPr>
          <a:xfrm>
            <a:off x="5688106" y="3769659"/>
            <a:ext cx="63290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actual site for the weather station is </a:t>
            </a:r>
            <a:r>
              <a:rPr lang="en-GB"/>
              <a:t>site 4 </a:t>
            </a:r>
            <a:r>
              <a:rPr lang="en-GB" dirty="0"/>
              <a:t>– in pairs consider why this was the best site.  Did you select the correct place?</a:t>
            </a:r>
          </a:p>
          <a:p>
            <a:endParaRPr lang="en-GB" dirty="0"/>
          </a:p>
          <a:p>
            <a:r>
              <a:rPr lang="en-GB" dirty="0"/>
              <a:t>Do the 2 photographs opposite provide more evidence as to why this area was chosen for a weather station?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782D03-8FA0-41BE-A23F-D0FFF4BB55A7}"/>
              </a:ext>
            </a:extLst>
          </p:cNvPr>
          <p:cNvSpPr txBox="1"/>
          <p:nvPr/>
        </p:nvSpPr>
        <p:spPr>
          <a:xfrm>
            <a:off x="833120" y="5943600"/>
            <a:ext cx="22589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Image credits: the University of Reading</a:t>
            </a:r>
          </a:p>
        </p:txBody>
      </p:sp>
    </p:spTree>
    <p:extLst>
      <p:ext uri="{BB962C8B-B14F-4D97-AF65-F5344CB8AC3E}">
        <p14:creationId xmlns:p14="http://schemas.microsoft.com/office/powerpoint/2010/main" val="780684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459C4-B67C-4610-8F24-434CB993A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latin typeface="+mn-lt"/>
              </a:rPr>
              <a:t>Connect your weather learning…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B46CE6-A763-4E77-B5F0-BA76F2AF4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>
                <a:latin typeface="+mn-lt"/>
              </a:rPr>
              <a:t>Verbally in pairs;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latin typeface="+mn-lt"/>
              </a:rPr>
              <a:t>Define the term ‘Weather’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latin typeface="+mn-lt"/>
              </a:rPr>
              <a:t>Name as many different weather variables as possible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latin typeface="+mn-lt"/>
              </a:rPr>
              <a:t>Explain how the weather has affected you in the past week</a:t>
            </a:r>
          </a:p>
          <a:p>
            <a:pPr marL="457200" indent="-457200">
              <a:buFont typeface="+mj-lt"/>
              <a:buAutoNum type="arabicPeriod"/>
            </a:pPr>
            <a:endParaRPr lang="en-GB" sz="2400" dirty="0">
              <a:latin typeface="+mn-lt"/>
            </a:endParaRPr>
          </a:p>
          <a:p>
            <a:pPr marL="0" indent="0">
              <a:buNone/>
            </a:pPr>
            <a:r>
              <a:rPr lang="en-GB" sz="2400" dirty="0">
                <a:latin typeface="+mn-lt"/>
              </a:rPr>
              <a:t>Or attempt this Quizlet set - </a:t>
            </a:r>
            <a:r>
              <a:rPr lang="en-GB" u="sng" dirty="0">
                <a:hlinkClick r:id="rId2"/>
              </a:rPr>
              <a:t>https://quizlet.com/_8y56zy?x=1jqt&amp;i=38anvz</a:t>
            </a:r>
            <a:r>
              <a:rPr lang="en-GB" dirty="0"/>
              <a:t> 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247297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35CA69F-9B56-4CDA-88F3-19702365C78E}"/>
              </a:ext>
            </a:extLst>
          </p:cNvPr>
          <p:cNvSpPr txBox="1"/>
          <p:nvPr/>
        </p:nvSpPr>
        <p:spPr>
          <a:xfrm>
            <a:off x="-99091" y="747830"/>
            <a:ext cx="692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GB" sz="1400" b="1" dirty="0">
                <a:solidFill>
                  <a:prstClr val="white"/>
                </a:solidFill>
                <a:latin typeface="Calibri" panose="020F0502020204030204"/>
              </a:rPr>
              <a:t>1850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3D1297-C23B-4065-AFC6-9C9765237223}"/>
              </a:ext>
            </a:extLst>
          </p:cNvPr>
          <p:cNvSpPr txBox="1"/>
          <p:nvPr/>
        </p:nvSpPr>
        <p:spPr>
          <a:xfrm>
            <a:off x="11737495" y="770134"/>
            <a:ext cx="692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GB" sz="1400" b="1" dirty="0">
                <a:solidFill>
                  <a:prstClr val="white"/>
                </a:solidFill>
                <a:latin typeface="Calibri" panose="020F0502020204030204"/>
              </a:rPr>
              <a:t>2018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47A260-EEE2-4970-B19B-EE8BE401AF98}"/>
              </a:ext>
            </a:extLst>
          </p:cNvPr>
          <p:cNvSpPr txBox="1"/>
          <p:nvPr/>
        </p:nvSpPr>
        <p:spPr>
          <a:xfrm>
            <a:off x="3338814" y="758987"/>
            <a:ext cx="692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GB" sz="1400" b="1" dirty="0">
                <a:solidFill>
                  <a:prstClr val="white"/>
                </a:solidFill>
                <a:latin typeface="Calibri" panose="020F0502020204030204"/>
              </a:rPr>
              <a:t>1900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B64892-7CA7-49A7-B856-B4DBFF7D0116}"/>
              </a:ext>
            </a:extLst>
          </p:cNvPr>
          <p:cNvSpPr txBox="1"/>
          <p:nvPr/>
        </p:nvSpPr>
        <p:spPr>
          <a:xfrm>
            <a:off x="10495100" y="770951"/>
            <a:ext cx="692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GB" sz="1400" b="1" dirty="0">
                <a:solidFill>
                  <a:prstClr val="white"/>
                </a:solidFill>
                <a:latin typeface="Calibri" panose="020F0502020204030204"/>
              </a:rPr>
              <a:t>2000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73AF1831-D54B-4F63-9413-199F61E07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261" y="3429000"/>
            <a:ext cx="1963600" cy="19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E6FC5E23-FD34-481B-AFE6-A8BC79FD1EF6}"/>
              </a:ext>
            </a:extLst>
          </p:cNvPr>
          <p:cNvSpPr/>
          <p:nvPr/>
        </p:nvSpPr>
        <p:spPr>
          <a:xfrm>
            <a:off x="1875453" y="1842796"/>
            <a:ext cx="5850294" cy="2878494"/>
          </a:xfrm>
          <a:prstGeom prst="cloudCallout">
            <a:avLst>
              <a:gd name="adj1" fmla="val 77094"/>
              <a:gd name="adj2" fmla="val 18092"/>
            </a:avLst>
          </a:prstGeom>
          <a:solidFill>
            <a:srgbClr val="E5007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How do weather measurements at sites around the country relate to the weather maps you see on </a:t>
            </a:r>
            <a:r>
              <a:rPr lang="en-GB" sz="2400" b="1"/>
              <a:t>the forecast?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41253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8FF46-EA7C-4E56-ADBA-DDDAAB099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1564" y="-50259"/>
            <a:ext cx="7211826" cy="606071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+mn-lt"/>
              </a:rPr>
              <a:t>What do we do with the weather data?</a:t>
            </a:r>
          </a:p>
        </p:txBody>
      </p:sp>
      <p:pic>
        <p:nvPicPr>
          <p:cNvPr id="40" name="Content Placeholder 39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B1D63F38-7DFC-4B6A-80F1-DC708BA26A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61" y="11654"/>
            <a:ext cx="4307402" cy="6864553"/>
          </a:xfr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5BE8FF9-AEE4-41D7-BDCF-17466C49E03F}"/>
              </a:ext>
            </a:extLst>
          </p:cNvPr>
          <p:cNvSpPr/>
          <p:nvPr/>
        </p:nvSpPr>
        <p:spPr>
          <a:xfrm>
            <a:off x="2047712" y="1766210"/>
            <a:ext cx="1109847" cy="1164076"/>
          </a:xfrm>
          <a:custGeom>
            <a:avLst/>
            <a:gdLst>
              <a:gd name="connsiteX0" fmla="*/ 75285 w 1109847"/>
              <a:gd name="connsiteY0" fmla="*/ 1164076 h 1164076"/>
              <a:gd name="connsiteX1" fmla="*/ 44512 w 1109847"/>
              <a:gd name="connsiteY1" fmla="*/ 1043915 h 1164076"/>
              <a:gd name="connsiteX2" fmla="*/ 47443 w 1109847"/>
              <a:gd name="connsiteY2" fmla="*/ 953061 h 1164076"/>
              <a:gd name="connsiteX3" fmla="*/ 85543 w 1109847"/>
              <a:gd name="connsiteY3" fmla="*/ 859276 h 1164076"/>
              <a:gd name="connsiteX4" fmla="*/ 85543 w 1109847"/>
              <a:gd name="connsiteY4" fmla="*/ 810919 h 1164076"/>
              <a:gd name="connsiteX5" fmla="*/ 57701 w 1109847"/>
              <a:gd name="connsiteY5" fmla="*/ 772819 h 1164076"/>
              <a:gd name="connsiteX6" fmla="*/ 7878 w 1109847"/>
              <a:gd name="connsiteY6" fmla="*/ 734719 h 1164076"/>
              <a:gd name="connsiteX7" fmla="*/ 3482 w 1109847"/>
              <a:gd name="connsiteY7" fmla="*/ 618953 h 1164076"/>
              <a:gd name="connsiteX8" fmla="*/ 41582 w 1109847"/>
              <a:gd name="connsiteY8" fmla="*/ 557407 h 1164076"/>
              <a:gd name="connsiteX9" fmla="*/ 147089 w 1109847"/>
              <a:gd name="connsiteY9" fmla="*/ 473880 h 1164076"/>
              <a:gd name="connsiteX10" fmla="*/ 160278 w 1109847"/>
              <a:gd name="connsiteY10" fmla="*/ 422592 h 1164076"/>
              <a:gd name="connsiteX11" fmla="*/ 158812 w 1109847"/>
              <a:gd name="connsiteY11" fmla="*/ 344926 h 1164076"/>
              <a:gd name="connsiteX12" fmla="*/ 215962 w 1109847"/>
              <a:gd name="connsiteY12" fmla="*/ 296569 h 1164076"/>
              <a:gd name="connsiteX13" fmla="*/ 305351 w 1109847"/>
              <a:gd name="connsiteY13" fmla="*/ 289242 h 1164076"/>
              <a:gd name="connsiteX14" fmla="*/ 343451 w 1109847"/>
              <a:gd name="connsiteY14" fmla="*/ 339065 h 1164076"/>
              <a:gd name="connsiteX15" fmla="*/ 366897 w 1109847"/>
              <a:gd name="connsiteY15" fmla="*/ 391819 h 1164076"/>
              <a:gd name="connsiteX16" fmla="*/ 447493 w 1109847"/>
              <a:gd name="connsiteY16" fmla="*/ 416730 h 1164076"/>
              <a:gd name="connsiteX17" fmla="*/ 503178 w 1109847"/>
              <a:gd name="connsiteY17" fmla="*/ 400611 h 1164076"/>
              <a:gd name="connsiteX18" fmla="*/ 533951 w 1109847"/>
              <a:gd name="connsiteY18" fmla="*/ 344926 h 1164076"/>
              <a:gd name="connsiteX19" fmla="*/ 536882 w 1109847"/>
              <a:gd name="connsiteY19" fmla="*/ 229161 h 1164076"/>
              <a:gd name="connsiteX20" fmla="*/ 532485 w 1109847"/>
              <a:gd name="connsiteY20" fmla="*/ 205715 h 1164076"/>
              <a:gd name="connsiteX21" fmla="*/ 583774 w 1109847"/>
              <a:gd name="connsiteY21" fmla="*/ 67969 h 1164076"/>
              <a:gd name="connsiteX22" fmla="*/ 661439 w 1109847"/>
              <a:gd name="connsiteY22" fmla="*/ 2026 h 1164076"/>
              <a:gd name="connsiteX23" fmla="*/ 725916 w 1109847"/>
              <a:gd name="connsiteY23" fmla="*/ 21076 h 1164076"/>
              <a:gd name="connsiteX24" fmla="*/ 772809 w 1109847"/>
              <a:gd name="connsiteY24" fmla="*/ 63573 h 1164076"/>
              <a:gd name="connsiteX25" fmla="*/ 844612 w 1109847"/>
              <a:gd name="connsiteY25" fmla="*/ 88484 h 1164076"/>
              <a:gd name="connsiteX26" fmla="*/ 894435 w 1109847"/>
              <a:gd name="connsiteY26" fmla="*/ 116326 h 1164076"/>
              <a:gd name="connsiteX27" fmla="*/ 916416 w 1109847"/>
              <a:gd name="connsiteY27" fmla="*/ 155892 h 1164076"/>
              <a:gd name="connsiteX28" fmla="*/ 922278 w 1109847"/>
              <a:gd name="connsiteY28" fmla="*/ 232092 h 1164076"/>
              <a:gd name="connsiteX29" fmla="*/ 929605 w 1109847"/>
              <a:gd name="connsiteY29" fmla="*/ 321480 h 1164076"/>
              <a:gd name="connsiteX30" fmla="*/ 951585 w 1109847"/>
              <a:gd name="connsiteY30" fmla="*/ 429919 h 1164076"/>
              <a:gd name="connsiteX31" fmla="*/ 979428 w 1109847"/>
              <a:gd name="connsiteY31" fmla="*/ 484138 h 1164076"/>
              <a:gd name="connsiteX32" fmla="*/ 1040974 w 1109847"/>
              <a:gd name="connsiteY32" fmla="*/ 536892 h 1164076"/>
              <a:gd name="connsiteX33" fmla="*/ 1109847 w 1109847"/>
              <a:gd name="connsiteY33" fmla="*/ 594042 h 116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09847" h="1164076">
                <a:moveTo>
                  <a:pt x="75285" y="1164076"/>
                </a:moveTo>
                <a:cubicBezTo>
                  <a:pt x="62218" y="1121580"/>
                  <a:pt x="49152" y="1079084"/>
                  <a:pt x="44512" y="1043915"/>
                </a:cubicBezTo>
                <a:cubicBezTo>
                  <a:pt x="39872" y="1008746"/>
                  <a:pt x="40605" y="983834"/>
                  <a:pt x="47443" y="953061"/>
                </a:cubicBezTo>
                <a:cubicBezTo>
                  <a:pt x="54281" y="922288"/>
                  <a:pt x="79193" y="882966"/>
                  <a:pt x="85543" y="859276"/>
                </a:cubicBezTo>
                <a:cubicBezTo>
                  <a:pt x="91893" y="835586"/>
                  <a:pt x="90183" y="825328"/>
                  <a:pt x="85543" y="810919"/>
                </a:cubicBezTo>
                <a:cubicBezTo>
                  <a:pt x="80903" y="796510"/>
                  <a:pt x="70645" y="785519"/>
                  <a:pt x="57701" y="772819"/>
                </a:cubicBezTo>
                <a:cubicBezTo>
                  <a:pt x="44757" y="760119"/>
                  <a:pt x="16914" y="760363"/>
                  <a:pt x="7878" y="734719"/>
                </a:cubicBezTo>
                <a:cubicBezTo>
                  <a:pt x="-1158" y="709075"/>
                  <a:pt x="-2135" y="648505"/>
                  <a:pt x="3482" y="618953"/>
                </a:cubicBezTo>
                <a:cubicBezTo>
                  <a:pt x="9099" y="589401"/>
                  <a:pt x="17648" y="581586"/>
                  <a:pt x="41582" y="557407"/>
                </a:cubicBezTo>
                <a:cubicBezTo>
                  <a:pt x="65516" y="533228"/>
                  <a:pt x="127306" y="496349"/>
                  <a:pt x="147089" y="473880"/>
                </a:cubicBezTo>
                <a:cubicBezTo>
                  <a:pt x="166872" y="451411"/>
                  <a:pt x="158324" y="444084"/>
                  <a:pt x="160278" y="422592"/>
                </a:cubicBezTo>
                <a:cubicBezTo>
                  <a:pt x="162232" y="401100"/>
                  <a:pt x="149531" y="365930"/>
                  <a:pt x="158812" y="344926"/>
                </a:cubicBezTo>
                <a:cubicBezTo>
                  <a:pt x="168093" y="323922"/>
                  <a:pt x="191539" y="305850"/>
                  <a:pt x="215962" y="296569"/>
                </a:cubicBezTo>
                <a:cubicBezTo>
                  <a:pt x="240385" y="287288"/>
                  <a:pt x="284103" y="282159"/>
                  <a:pt x="305351" y="289242"/>
                </a:cubicBezTo>
                <a:cubicBezTo>
                  <a:pt x="326599" y="296325"/>
                  <a:pt x="333193" y="321969"/>
                  <a:pt x="343451" y="339065"/>
                </a:cubicBezTo>
                <a:cubicBezTo>
                  <a:pt x="353709" y="356161"/>
                  <a:pt x="349557" y="378875"/>
                  <a:pt x="366897" y="391819"/>
                </a:cubicBezTo>
                <a:cubicBezTo>
                  <a:pt x="384237" y="404763"/>
                  <a:pt x="424780" y="415265"/>
                  <a:pt x="447493" y="416730"/>
                </a:cubicBezTo>
                <a:cubicBezTo>
                  <a:pt x="470207" y="418195"/>
                  <a:pt x="488768" y="412578"/>
                  <a:pt x="503178" y="400611"/>
                </a:cubicBezTo>
                <a:cubicBezTo>
                  <a:pt x="517588" y="388644"/>
                  <a:pt x="528334" y="373501"/>
                  <a:pt x="533951" y="344926"/>
                </a:cubicBezTo>
                <a:cubicBezTo>
                  <a:pt x="539568" y="316351"/>
                  <a:pt x="537126" y="252363"/>
                  <a:pt x="536882" y="229161"/>
                </a:cubicBezTo>
                <a:cubicBezTo>
                  <a:pt x="536638" y="205959"/>
                  <a:pt x="524670" y="232580"/>
                  <a:pt x="532485" y="205715"/>
                </a:cubicBezTo>
                <a:cubicBezTo>
                  <a:pt x="540300" y="178850"/>
                  <a:pt x="562282" y="101917"/>
                  <a:pt x="583774" y="67969"/>
                </a:cubicBezTo>
                <a:cubicBezTo>
                  <a:pt x="605266" y="34021"/>
                  <a:pt x="637749" y="9841"/>
                  <a:pt x="661439" y="2026"/>
                </a:cubicBezTo>
                <a:cubicBezTo>
                  <a:pt x="685129" y="-5790"/>
                  <a:pt x="707354" y="10818"/>
                  <a:pt x="725916" y="21076"/>
                </a:cubicBezTo>
                <a:cubicBezTo>
                  <a:pt x="744478" y="31334"/>
                  <a:pt x="753026" y="52338"/>
                  <a:pt x="772809" y="63573"/>
                </a:cubicBezTo>
                <a:cubicBezTo>
                  <a:pt x="792592" y="74808"/>
                  <a:pt x="824341" y="79692"/>
                  <a:pt x="844612" y="88484"/>
                </a:cubicBezTo>
                <a:cubicBezTo>
                  <a:pt x="864883" y="97276"/>
                  <a:pt x="882468" y="105091"/>
                  <a:pt x="894435" y="116326"/>
                </a:cubicBezTo>
                <a:cubicBezTo>
                  <a:pt x="906402" y="127561"/>
                  <a:pt x="911776" y="136598"/>
                  <a:pt x="916416" y="155892"/>
                </a:cubicBezTo>
                <a:cubicBezTo>
                  <a:pt x="921057" y="175186"/>
                  <a:pt x="920080" y="204494"/>
                  <a:pt x="922278" y="232092"/>
                </a:cubicBezTo>
                <a:cubicBezTo>
                  <a:pt x="924476" y="259690"/>
                  <a:pt x="924721" y="288509"/>
                  <a:pt x="929605" y="321480"/>
                </a:cubicBezTo>
                <a:cubicBezTo>
                  <a:pt x="934489" y="354451"/>
                  <a:pt x="943281" y="402809"/>
                  <a:pt x="951585" y="429919"/>
                </a:cubicBezTo>
                <a:cubicBezTo>
                  <a:pt x="959889" y="457029"/>
                  <a:pt x="964530" y="466309"/>
                  <a:pt x="979428" y="484138"/>
                </a:cubicBezTo>
                <a:cubicBezTo>
                  <a:pt x="994326" y="501967"/>
                  <a:pt x="1019237" y="518575"/>
                  <a:pt x="1040974" y="536892"/>
                </a:cubicBezTo>
                <a:cubicBezTo>
                  <a:pt x="1062711" y="555209"/>
                  <a:pt x="1086279" y="574625"/>
                  <a:pt x="1109847" y="59404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18EB801D-A8B2-480B-AD5F-F8F22B912042}"/>
              </a:ext>
            </a:extLst>
          </p:cNvPr>
          <p:cNvSpPr/>
          <p:nvPr/>
        </p:nvSpPr>
        <p:spPr>
          <a:xfrm>
            <a:off x="1164636" y="3226294"/>
            <a:ext cx="719504" cy="631581"/>
          </a:xfrm>
          <a:custGeom>
            <a:avLst/>
            <a:gdLst>
              <a:gd name="connsiteX0" fmla="*/ 0 w 719504"/>
              <a:gd name="connsiteY0" fmla="*/ 0 h 631581"/>
              <a:gd name="connsiteX1" fmla="*/ 124558 w 719504"/>
              <a:gd name="connsiteY1" fmla="*/ 55685 h 631581"/>
              <a:gd name="connsiteX2" fmla="*/ 200758 w 719504"/>
              <a:gd name="connsiteY2" fmla="*/ 77665 h 631581"/>
              <a:gd name="connsiteX3" fmla="*/ 278423 w 719504"/>
              <a:gd name="connsiteY3" fmla="*/ 136281 h 631581"/>
              <a:gd name="connsiteX4" fmla="*/ 323850 w 719504"/>
              <a:gd name="connsiteY4" fmla="*/ 172915 h 631581"/>
              <a:gd name="connsiteX5" fmla="*/ 386861 w 719504"/>
              <a:gd name="connsiteY5" fmla="*/ 189035 h 631581"/>
              <a:gd name="connsiteX6" fmla="*/ 432288 w 719504"/>
              <a:gd name="connsiteY6" fmla="*/ 189035 h 631581"/>
              <a:gd name="connsiteX7" fmla="*/ 444011 w 719504"/>
              <a:gd name="connsiteY7" fmla="*/ 137746 h 631581"/>
              <a:gd name="connsiteX8" fmla="*/ 473319 w 719504"/>
              <a:gd name="connsiteY8" fmla="*/ 82062 h 631581"/>
              <a:gd name="connsiteX9" fmla="*/ 542192 w 719504"/>
              <a:gd name="connsiteY9" fmla="*/ 79131 h 631581"/>
              <a:gd name="connsiteX10" fmla="*/ 580292 w 719504"/>
              <a:gd name="connsiteY10" fmla="*/ 124558 h 631581"/>
              <a:gd name="connsiteX11" fmla="*/ 600808 w 719504"/>
              <a:gd name="connsiteY11" fmla="*/ 172915 h 631581"/>
              <a:gd name="connsiteX12" fmla="*/ 630115 w 719504"/>
              <a:gd name="connsiteY12" fmla="*/ 234462 h 631581"/>
              <a:gd name="connsiteX13" fmla="*/ 663819 w 719504"/>
              <a:gd name="connsiteY13" fmla="*/ 316523 h 631581"/>
              <a:gd name="connsiteX14" fmla="*/ 685800 w 719504"/>
              <a:gd name="connsiteY14" fmla="*/ 379535 h 631581"/>
              <a:gd name="connsiteX15" fmla="*/ 635977 w 719504"/>
              <a:gd name="connsiteY15" fmla="*/ 465992 h 631581"/>
              <a:gd name="connsiteX16" fmla="*/ 650631 w 719504"/>
              <a:gd name="connsiteY16" fmla="*/ 531935 h 631581"/>
              <a:gd name="connsiteX17" fmla="*/ 719504 w 719504"/>
              <a:gd name="connsiteY17" fmla="*/ 631581 h 631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19504" h="631581">
                <a:moveTo>
                  <a:pt x="0" y="0"/>
                </a:moveTo>
                <a:cubicBezTo>
                  <a:pt x="45549" y="21370"/>
                  <a:pt x="91098" y="42741"/>
                  <a:pt x="124558" y="55685"/>
                </a:cubicBezTo>
                <a:cubicBezTo>
                  <a:pt x="158018" y="68629"/>
                  <a:pt x="175114" y="64232"/>
                  <a:pt x="200758" y="77665"/>
                </a:cubicBezTo>
                <a:cubicBezTo>
                  <a:pt x="226402" y="91098"/>
                  <a:pt x="257908" y="120406"/>
                  <a:pt x="278423" y="136281"/>
                </a:cubicBezTo>
                <a:cubicBezTo>
                  <a:pt x="298938" y="152156"/>
                  <a:pt x="305777" y="164123"/>
                  <a:pt x="323850" y="172915"/>
                </a:cubicBezTo>
                <a:cubicBezTo>
                  <a:pt x="341923" y="181707"/>
                  <a:pt x="368788" y="186348"/>
                  <a:pt x="386861" y="189035"/>
                </a:cubicBezTo>
                <a:cubicBezTo>
                  <a:pt x="404934" y="191722"/>
                  <a:pt x="422763" y="197583"/>
                  <a:pt x="432288" y="189035"/>
                </a:cubicBezTo>
                <a:cubicBezTo>
                  <a:pt x="441813" y="180487"/>
                  <a:pt x="437173" y="155575"/>
                  <a:pt x="444011" y="137746"/>
                </a:cubicBezTo>
                <a:cubicBezTo>
                  <a:pt x="450850" y="119917"/>
                  <a:pt x="456956" y="91831"/>
                  <a:pt x="473319" y="82062"/>
                </a:cubicBezTo>
                <a:cubicBezTo>
                  <a:pt x="489682" y="72293"/>
                  <a:pt x="524363" y="72048"/>
                  <a:pt x="542192" y="79131"/>
                </a:cubicBezTo>
                <a:cubicBezTo>
                  <a:pt x="560021" y="86214"/>
                  <a:pt x="570523" y="108927"/>
                  <a:pt x="580292" y="124558"/>
                </a:cubicBezTo>
                <a:cubicBezTo>
                  <a:pt x="590061" y="140189"/>
                  <a:pt x="592504" y="154598"/>
                  <a:pt x="600808" y="172915"/>
                </a:cubicBezTo>
                <a:cubicBezTo>
                  <a:pt x="609112" y="191232"/>
                  <a:pt x="619613" y="210527"/>
                  <a:pt x="630115" y="234462"/>
                </a:cubicBezTo>
                <a:cubicBezTo>
                  <a:pt x="640617" y="258397"/>
                  <a:pt x="654538" y="292344"/>
                  <a:pt x="663819" y="316523"/>
                </a:cubicBezTo>
                <a:cubicBezTo>
                  <a:pt x="673100" y="340702"/>
                  <a:pt x="690440" y="354624"/>
                  <a:pt x="685800" y="379535"/>
                </a:cubicBezTo>
                <a:cubicBezTo>
                  <a:pt x="681160" y="404446"/>
                  <a:pt x="641838" y="440592"/>
                  <a:pt x="635977" y="465992"/>
                </a:cubicBezTo>
                <a:cubicBezTo>
                  <a:pt x="630116" y="491392"/>
                  <a:pt x="636710" y="504337"/>
                  <a:pt x="650631" y="531935"/>
                </a:cubicBezTo>
                <a:cubicBezTo>
                  <a:pt x="664552" y="559533"/>
                  <a:pt x="692028" y="595557"/>
                  <a:pt x="719504" y="63158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7CE521D2-3C01-4B3F-BF83-2155BDA6B6A9}"/>
              </a:ext>
            </a:extLst>
          </p:cNvPr>
          <p:cNvSpPr/>
          <p:nvPr/>
        </p:nvSpPr>
        <p:spPr>
          <a:xfrm>
            <a:off x="2171355" y="3094409"/>
            <a:ext cx="305242" cy="274997"/>
          </a:xfrm>
          <a:custGeom>
            <a:avLst/>
            <a:gdLst>
              <a:gd name="connsiteX0" fmla="*/ 0 w 305242"/>
              <a:gd name="connsiteY0" fmla="*/ 0 h 274997"/>
              <a:gd name="connsiteX1" fmla="*/ 83527 w 305242"/>
              <a:gd name="connsiteY1" fmla="*/ 4397 h 274997"/>
              <a:gd name="connsiteX2" fmla="*/ 165589 w 305242"/>
              <a:gd name="connsiteY2" fmla="*/ 26377 h 274997"/>
              <a:gd name="connsiteX3" fmla="*/ 215412 w 305242"/>
              <a:gd name="connsiteY3" fmla="*/ 92320 h 274997"/>
              <a:gd name="connsiteX4" fmla="*/ 218342 w 305242"/>
              <a:gd name="connsiteY4" fmla="*/ 178777 h 274997"/>
              <a:gd name="connsiteX5" fmla="*/ 260839 w 305242"/>
              <a:gd name="connsiteY5" fmla="*/ 235927 h 274997"/>
              <a:gd name="connsiteX6" fmla="*/ 298939 w 305242"/>
              <a:gd name="connsiteY6" fmla="*/ 271097 h 274997"/>
              <a:gd name="connsiteX7" fmla="*/ 304800 w 305242"/>
              <a:gd name="connsiteY7" fmla="*/ 272562 h 274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242" h="274997">
                <a:moveTo>
                  <a:pt x="0" y="0"/>
                </a:moveTo>
                <a:cubicBezTo>
                  <a:pt x="27964" y="0"/>
                  <a:pt x="55929" y="1"/>
                  <a:pt x="83527" y="4397"/>
                </a:cubicBezTo>
                <a:cubicBezTo>
                  <a:pt x="111125" y="8793"/>
                  <a:pt x="143608" y="11723"/>
                  <a:pt x="165589" y="26377"/>
                </a:cubicBezTo>
                <a:cubicBezTo>
                  <a:pt x="187570" y="41031"/>
                  <a:pt x="206620" y="66920"/>
                  <a:pt x="215412" y="92320"/>
                </a:cubicBezTo>
                <a:cubicBezTo>
                  <a:pt x="224204" y="117720"/>
                  <a:pt x="210771" y="154843"/>
                  <a:pt x="218342" y="178777"/>
                </a:cubicBezTo>
                <a:cubicBezTo>
                  <a:pt x="225913" y="202711"/>
                  <a:pt x="247406" y="220540"/>
                  <a:pt x="260839" y="235927"/>
                </a:cubicBezTo>
                <a:cubicBezTo>
                  <a:pt x="274272" y="251314"/>
                  <a:pt x="291612" y="264991"/>
                  <a:pt x="298939" y="271097"/>
                </a:cubicBezTo>
                <a:cubicBezTo>
                  <a:pt x="306266" y="277203"/>
                  <a:pt x="305533" y="274882"/>
                  <a:pt x="304800" y="27256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485090D9-2631-4452-962D-873ABBE3C48D}"/>
              </a:ext>
            </a:extLst>
          </p:cNvPr>
          <p:cNvSpPr/>
          <p:nvPr/>
        </p:nvSpPr>
        <p:spPr>
          <a:xfrm>
            <a:off x="2309594" y="2799710"/>
            <a:ext cx="182927" cy="119387"/>
          </a:xfrm>
          <a:custGeom>
            <a:avLst/>
            <a:gdLst>
              <a:gd name="connsiteX0" fmla="*/ 129927 w 182927"/>
              <a:gd name="connsiteY0" fmla="*/ 157 h 119387"/>
              <a:gd name="connsiteX1" fmla="*/ 24419 w 182927"/>
              <a:gd name="connsiteY1" fmla="*/ 16276 h 119387"/>
              <a:gd name="connsiteX2" fmla="*/ 3903 w 182927"/>
              <a:gd name="connsiteY2" fmla="*/ 30930 h 119387"/>
              <a:gd name="connsiteX3" fmla="*/ 2438 w 182927"/>
              <a:gd name="connsiteY3" fmla="*/ 52911 h 119387"/>
              <a:gd name="connsiteX4" fmla="*/ 30280 w 182927"/>
              <a:gd name="connsiteY4" fmla="*/ 111526 h 119387"/>
              <a:gd name="connsiteX5" fmla="*/ 97688 w 182927"/>
              <a:gd name="connsiteY5" fmla="*/ 117388 h 119387"/>
              <a:gd name="connsiteX6" fmla="*/ 151907 w 182927"/>
              <a:gd name="connsiteY6" fmla="*/ 98338 h 119387"/>
              <a:gd name="connsiteX7" fmla="*/ 168027 w 182927"/>
              <a:gd name="connsiteY7" fmla="*/ 74892 h 119387"/>
              <a:gd name="connsiteX8" fmla="*/ 182680 w 182927"/>
              <a:gd name="connsiteY8" fmla="*/ 52911 h 119387"/>
              <a:gd name="connsiteX9" fmla="*/ 173888 w 182927"/>
              <a:gd name="connsiteY9" fmla="*/ 26534 h 119387"/>
              <a:gd name="connsiteX10" fmla="*/ 129927 w 182927"/>
              <a:gd name="connsiteY10" fmla="*/ 157 h 119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2927" h="119387">
                <a:moveTo>
                  <a:pt x="129927" y="157"/>
                </a:moveTo>
                <a:cubicBezTo>
                  <a:pt x="105016" y="-1553"/>
                  <a:pt x="45423" y="11147"/>
                  <a:pt x="24419" y="16276"/>
                </a:cubicBezTo>
                <a:cubicBezTo>
                  <a:pt x="3415" y="21405"/>
                  <a:pt x="7566" y="24824"/>
                  <a:pt x="3903" y="30930"/>
                </a:cubicBezTo>
                <a:cubicBezTo>
                  <a:pt x="240" y="37036"/>
                  <a:pt x="-1958" y="39478"/>
                  <a:pt x="2438" y="52911"/>
                </a:cubicBezTo>
                <a:cubicBezTo>
                  <a:pt x="6834" y="66344"/>
                  <a:pt x="14405" y="100780"/>
                  <a:pt x="30280" y="111526"/>
                </a:cubicBezTo>
                <a:cubicBezTo>
                  <a:pt x="46155" y="122272"/>
                  <a:pt x="77417" y="119586"/>
                  <a:pt x="97688" y="117388"/>
                </a:cubicBezTo>
                <a:cubicBezTo>
                  <a:pt x="117959" y="115190"/>
                  <a:pt x="140184" y="105421"/>
                  <a:pt x="151907" y="98338"/>
                </a:cubicBezTo>
                <a:cubicBezTo>
                  <a:pt x="163630" y="91255"/>
                  <a:pt x="162898" y="82463"/>
                  <a:pt x="168027" y="74892"/>
                </a:cubicBezTo>
                <a:cubicBezTo>
                  <a:pt x="173156" y="67321"/>
                  <a:pt x="181703" y="60971"/>
                  <a:pt x="182680" y="52911"/>
                </a:cubicBezTo>
                <a:cubicBezTo>
                  <a:pt x="183657" y="44851"/>
                  <a:pt x="181947" y="33861"/>
                  <a:pt x="173888" y="26534"/>
                </a:cubicBezTo>
                <a:cubicBezTo>
                  <a:pt x="165829" y="19207"/>
                  <a:pt x="154838" y="1867"/>
                  <a:pt x="129927" y="157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8D10C13-B14E-4DAA-83DA-5408FCFBAF95}"/>
              </a:ext>
            </a:extLst>
          </p:cNvPr>
          <p:cNvSpPr/>
          <p:nvPr/>
        </p:nvSpPr>
        <p:spPr>
          <a:xfrm>
            <a:off x="2966399" y="2616098"/>
            <a:ext cx="268174" cy="225018"/>
          </a:xfrm>
          <a:custGeom>
            <a:avLst/>
            <a:gdLst>
              <a:gd name="connsiteX0" fmla="*/ 115121 w 268174"/>
              <a:gd name="connsiteY0" fmla="*/ 26871 h 225018"/>
              <a:gd name="connsiteX1" fmla="*/ 27198 w 268174"/>
              <a:gd name="connsiteY1" fmla="*/ 494 h 225018"/>
              <a:gd name="connsiteX2" fmla="*/ 821 w 268174"/>
              <a:gd name="connsiteY2" fmla="*/ 47386 h 225018"/>
              <a:gd name="connsiteX3" fmla="*/ 9613 w 268174"/>
              <a:gd name="connsiteY3" fmla="*/ 88417 h 225018"/>
              <a:gd name="connsiteX4" fmla="*/ 38921 w 268174"/>
              <a:gd name="connsiteY4" fmla="*/ 196855 h 225018"/>
              <a:gd name="connsiteX5" fmla="*/ 71159 w 268174"/>
              <a:gd name="connsiteY5" fmla="*/ 224697 h 225018"/>
              <a:gd name="connsiteX6" fmla="*/ 201579 w 268174"/>
              <a:gd name="connsiteY6" fmla="*/ 210044 h 225018"/>
              <a:gd name="connsiteX7" fmla="*/ 252867 w 268174"/>
              <a:gd name="connsiteY7" fmla="*/ 180736 h 225018"/>
              <a:gd name="connsiteX8" fmla="*/ 267521 w 268174"/>
              <a:gd name="connsiteY8" fmla="*/ 117724 h 225018"/>
              <a:gd name="connsiteX9" fmla="*/ 263125 w 268174"/>
              <a:gd name="connsiteY9" fmla="*/ 63505 h 225018"/>
              <a:gd name="connsiteX10" fmla="*/ 241144 w 268174"/>
              <a:gd name="connsiteY10" fmla="*/ 56178 h 225018"/>
              <a:gd name="connsiteX11" fmla="*/ 115121 w 268174"/>
              <a:gd name="connsiteY11" fmla="*/ 26871 h 22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8174" h="225018">
                <a:moveTo>
                  <a:pt x="115121" y="26871"/>
                </a:moveTo>
                <a:cubicBezTo>
                  <a:pt x="80684" y="11973"/>
                  <a:pt x="46248" y="-2925"/>
                  <a:pt x="27198" y="494"/>
                </a:cubicBezTo>
                <a:cubicBezTo>
                  <a:pt x="8148" y="3913"/>
                  <a:pt x="3752" y="32732"/>
                  <a:pt x="821" y="47386"/>
                </a:cubicBezTo>
                <a:cubicBezTo>
                  <a:pt x="-2110" y="62040"/>
                  <a:pt x="3263" y="63506"/>
                  <a:pt x="9613" y="88417"/>
                </a:cubicBezTo>
                <a:cubicBezTo>
                  <a:pt x="15963" y="113328"/>
                  <a:pt x="28663" y="174142"/>
                  <a:pt x="38921" y="196855"/>
                </a:cubicBezTo>
                <a:cubicBezTo>
                  <a:pt x="49179" y="219568"/>
                  <a:pt x="44049" y="222499"/>
                  <a:pt x="71159" y="224697"/>
                </a:cubicBezTo>
                <a:cubicBezTo>
                  <a:pt x="98269" y="226895"/>
                  <a:pt x="171294" y="217371"/>
                  <a:pt x="201579" y="210044"/>
                </a:cubicBezTo>
                <a:cubicBezTo>
                  <a:pt x="231864" y="202717"/>
                  <a:pt x="241877" y="196123"/>
                  <a:pt x="252867" y="180736"/>
                </a:cubicBezTo>
                <a:cubicBezTo>
                  <a:pt x="263857" y="165349"/>
                  <a:pt x="265811" y="137262"/>
                  <a:pt x="267521" y="117724"/>
                </a:cubicBezTo>
                <a:cubicBezTo>
                  <a:pt x="269231" y="98186"/>
                  <a:pt x="267521" y="73763"/>
                  <a:pt x="263125" y="63505"/>
                </a:cubicBezTo>
                <a:cubicBezTo>
                  <a:pt x="258729" y="53247"/>
                  <a:pt x="241144" y="56178"/>
                  <a:pt x="241144" y="56178"/>
                </a:cubicBezTo>
                <a:lnTo>
                  <a:pt x="115121" y="26871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4A873C51-6A81-469B-8C55-B5BD84CAF742}"/>
              </a:ext>
            </a:extLst>
          </p:cNvPr>
          <p:cNvSpPr/>
          <p:nvPr/>
        </p:nvSpPr>
        <p:spPr>
          <a:xfrm>
            <a:off x="2207990" y="642821"/>
            <a:ext cx="509811" cy="233006"/>
          </a:xfrm>
          <a:custGeom>
            <a:avLst/>
            <a:gdLst>
              <a:gd name="connsiteX0" fmla="*/ 0 w 509811"/>
              <a:gd name="connsiteY0" fmla="*/ 0 h 233006"/>
              <a:gd name="connsiteX1" fmla="*/ 52754 w 509811"/>
              <a:gd name="connsiteY1" fmla="*/ 74735 h 233006"/>
              <a:gd name="connsiteX2" fmla="*/ 142142 w 509811"/>
              <a:gd name="connsiteY2" fmla="*/ 146538 h 233006"/>
              <a:gd name="connsiteX3" fmla="*/ 222738 w 509811"/>
              <a:gd name="connsiteY3" fmla="*/ 203688 h 233006"/>
              <a:gd name="connsiteX4" fmla="*/ 232996 w 509811"/>
              <a:gd name="connsiteY4" fmla="*/ 224204 h 233006"/>
              <a:gd name="connsiteX5" fmla="*/ 320919 w 509811"/>
              <a:gd name="connsiteY5" fmla="*/ 232996 h 233006"/>
              <a:gd name="connsiteX6" fmla="*/ 449873 w 509811"/>
              <a:gd name="connsiteY6" fmla="*/ 222738 h 233006"/>
              <a:gd name="connsiteX7" fmla="*/ 504092 w 509811"/>
              <a:gd name="connsiteY7" fmla="*/ 187569 h 233006"/>
              <a:gd name="connsiteX8" fmla="*/ 505557 w 509811"/>
              <a:gd name="connsiteY8" fmla="*/ 73269 h 233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9811" h="233006">
                <a:moveTo>
                  <a:pt x="0" y="0"/>
                </a:moveTo>
                <a:cubicBezTo>
                  <a:pt x="14532" y="25156"/>
                  <a:pt x="29064" y="50312"/>
                  <a:pt x="52754" y="74735"/>
                </a:cubicBezTo>
                <a:cubicBezTo>
                  <a:pt x="76444" y="99158"/>
                  <a:pt x="113811" y="125046"/>
                  <a:pt x="142142" y="146538"/>
                </a:cubicBezTo>
                <a:cubicBezTo>
                  <a:pt x="170473" y="168030"/>
                  <a:pt x="207596" y="190744"/>
                  <a:pt x="222738" y="203688"/>
                </a:cubicBezTo>
                <a:cubicBezTo>
                  <a:pt x="237880" y="216632"/>
                  <a:pt x="216632" y="219319"/>
                  <a:pt x="232996" y="224204"/>
                </a:cubicBezTo>
                <a:cubicBezTo>
                  <a:pt x="249360" y="229089"/>
                  <a:pt x="284773" y="233240"/>
                  <a:pt x="320919" y="232996"/>
                </a:cubicBezTo>
                <a:cubicBezTo>
                  <a:pt x="357065" y="232752"/>
                  <a:pt x="419344" y="230309"/>
                  <a:pt x="449873" y="222738"/>
                </a:cubicBezTo>
                <a:cubicBezTo>
                  <a:pt x="480402" y="215167"/>
                  <a:pt x="494811" y="212481"/>
                  <a:pt x="504092" y="187569"/>
                </a:cubicBezTo>
                <a:cubicBezTo>
                  <a:pt x="513373" y="162658"/>
                  <a:pt x="509465" y="117963"/>
                  <a:pt x="505557" y="7326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536D0816-B645-418E-9BAC-3B02F0F78C04}"/>
              </a:ext>
            </a:extLst>
          </p:cNvPr>
          <p:cNvSpPr/>
          <p:nvPr/>
        </p:nvSpPr>
        <p:spPr>
          <a:xfrm>
            <a:off x="2483918" y="702902"/>
            <a:ext cx="140467" cy="79286"/>
          </a:xfrm>
          <a:custGeom>
            <a:avLst/>
            <a:gdLst>
              <a:gd name="connsiteX0" fmla="*/ 2495 w 140467"/>
              <a:gd name="connsiteY0" fmla="*/ 0 h 79286"/>
              <a:gd name="connsiteX1" fmla="*/ 6891 w 140467"/>
              <a:gd name="connsiteY1" fmla="*/ 58615 h 79286"/>
              <a:gd name="connsiteX2" fmla="*/ 61110 w 140467"/>
              <a:gd name="connsiteY2" fmla="*/ 79131 h 79286"/>
              <a:gd name="connsiteX3" fmla="*/ 109468 w 140467"/>
              <a:gd name="connsiteY3" fmla="*/ 67407 h 79286"/>
              <a:gd name="connsiteX4" fmla="*/ 138776 w 140467"/>
              <a:gd name="connsiteY4" fmla="*/ 55684 h 79286"/>
              <a:gd name="connsiteX5" fmla="*/ 134379 w 140467"/>
              <a:gd name="connsiteY5" fmla="*/ 4396 h 7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0467" h="79286">
                <a:moveTo>
                  <a:pt x="2495" y="0"/>
                </a:moveTo>
                <a:cubicBezTo>
                  <a:pt x="-192" y="22713"/>
                  <a:pt x="-2878" y="45427"/>
                  <a:pt x="6891" y="58615"/>
                </a:cubicBezTo>
                <a:cubicBezTo>
                  <a:pt x="16660" y="71803"/>
                  <a:pt x="44014" y="77666"/>
                  <a:pt x="61110" y="79131"/>
                </a:cubicBezTo>
                <a:cubicBezTo>
                  <a:pt x="78206" y="80596"/>
                  <a:pt x="96524" y="71315"/>
                  <a:pt x="109468" y="67407"/>
                </a:cubicBezTo>
                <a:cubicBezTo>
                  <a:pt x="122412" y="63499"/>
                  <a:pt x="134624" y="66186"/>
                  <a:pt x="138776" y="55684"/>
                </a:cubicBezTo>
                <a:cubicBezTo>
                  <a:pt x="142928" y="45182"/>
                  <a:pt x="138653" y="24789"/>
                  <a:pt x="134379" y="439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17FE3452-42ED-482D-AAAD-680EBD56730A}"/>
              </a:ext>
            </a:extLst>
          </p:cNvPr>
          <p:cNvSpPr/>
          <p:nvPr/>
        </p:nvSpPr>
        <p:spPr>
          <a:xfrm>
            <a:off x="2297029" y="1395915"/>
            <a:ext cx="155414" cy="179445"/>
          </a:xfrm>
          <a:custGeom>
            <a:avLst/>
            <a:gdLst>
              <a:gd name="connsiteX0" fmla="*/ 28192 w 155414"/>
              <a:gd name="connsiteY0" fmla="*/ 11837 h 179445"/>
              <a:gd name="connsiteX1" fmla="*/ 349 w 155414"/>
              <a:gd name="connsiteY1" fmla="*/ 57264 h 179445"/>
              <a:gd name="connsiteX2" fmla="*/ 16468 w 155414"/>
              <a:gd name="connsiteY2" fmla="*/ 140791 h 179445"/>
              <a:gd name="connsiteX3" fmla="*/ 70688 w 155414"/>
              <a:gd name="connsiteY3" fmla="*/ 178891 h 179445"/>
              <a:gd name="connsiteX4" fmla="*/ 136630 w 155414"/>
              <a:gd name="connsiteY4" fmla="*/ 161306 h 179445"/>
              <a:gd name="connsiteX5" fmla="*/ 154215 w 155414"/>
              <a:gd name="connsiteY5" fmla="*/ 131998 h 179445"/>
              <a:gd name="connsiteX6" fmla="*/ 148353 w 155414"/>
              <a:gd name="connsiteY6" fmla="*/ 76314 h 179445"/>
              <a:gd name="connsiteX7" fmla="*/ 104392 w 155414"/>
              <a:gd name="connsiteY7" fmla="*/ 38214 h 179445"/>
              <a:gd name="connsiteX8" fmla="*/ 83876 w 155414"/>
              <a:gd name="connsiteY8" fmla="*/ 4510 h 179445"/>
              <a:gd name="connsiteX9" fmla="*/ 28192 w 155414"/>
              <a:gd name="connsiteY9" fmla="*/ 11837 h 179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5414" h="179445">
                <a:moveTo>
                  <a:pt x="28192" y="11837"/>
                </a:moveTo>
                <a:cubicBezTo>
                  <a:pt x="14271" y="20629"/>
                  <a:pt x="2303" y="35772"/>
                  <a:pt x="349" y="57264"/>
                </a:cubicBezTo>
                <a:cubicBezTo>
                  <a:pt x="-1605" y="78756"/>
                  <a:pt x="4745" y="120520"/>
                  <a:pt x="16468" y="140791"/>
                </a:cubicBezTo>
                <a:cubicBezTo>
                  <a:pt x="28191" y="161062"/>
                  <a:pt x="50661" y="175472"/>
                  <a:pt x="70688" y="178891"/>
                </a:cubicBezTo>
                <a:cubicBezTo>
                  <a:pt x="90715" y="182310"/>
                  <a:pt x="122709" y="169121"/>
                  <a:pt x="136630" y="161306"/>
                </a:cubicBezTo>
                <a:cubicBezTo>
                  <a:pt x="150551" y="153491"/>
                  <a:pt x="152261" y="146163"/>
                  <a:pt x="154215" y="131998"/>
                </a:cubicBezTo>
                <a:cubicBezTo>
                  <a:pt x="156169" y="117833"/>
                  <a:pt x="156657" y="91945"/>
                  <a:pt x="148353" y="76314"/>
                </a:cubicBezTo>
                <a:cubicBezTo>
                  <a:pt x="140049" y="60683"/>
                  <a:pt x="115138" y="50181"/>
                  <a:pt x="104392" y="38214"/>
                </a:cubicBezTo>
                <a:cubicBezTo>
                  <a:pt x="93646" y="26247"/>
                  <a:pt x="94378" y="14523"/>
                  <a:pt x="83876" y="4510"/>
                </a:cubicBezTo>
                <a:cubicBezTo>
                  <a:pt x="73374" y="-5503"/>
                  <a:pt x="42113" y="3045"/>
                  <a:pt x="28192" y="11837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644EBBF2-9EBD-4B45-BE82-EAE2BD9F33A0}"/>
              </a:ext>
            </a:extLst>
          </p:cNvPr>
          <p:cNvSpPr/>
          <p:nvPr/>
        </p:nvSpPr>
        <p:spPr>
          <a:xfrm>
            <a:off x="1927234" y="1310243"/>
            <a:ext cx="85957" cy="60470"/>
          </a:xfrm>
          <a:custGeom>
            <a:avLst/>
            <a:gdLst>
              <a:gd name="connsiteX0" fmla="*/ 82929 w 85957"/>
              <a:gd name="connsiteY0" fmla="*/ 2259 h 60470"/>
              <a:gd name="connsiteX1" fmla="*/ 8194 w 85957"/>
              <a:gd name="connsiteY1" fmla="*/ 13982 h 60470"/>
              <a:gd name="connsiteX2" fmla="*/ 8194 w 85957"/>
              <a:gd name="connsiteY2" fmla="*/ 57943 h 60470"/>
              <a:gd name="connsiteX3" fmla="*/ 63879 w 85957"/>
              <a:gd name="connsiteY3" fmla="*/ 53547 h 60470"/>
              <a:gd name="connsiteX4" fmla="*/ 82929 w 85957"/>
              <a:gd name="connsiteY4" fmla="*/ 2259 h 60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57" h="60470">
                <a:moveTo>
                  <a:pt x="82929" y="2259"/>
                </a:moveTo>
                <a:cubicBezTo>
                  <a:pt x="73648" y="-4335"/>
                  <a:pt x="20650" y="4701"/>
                  <a:pt x="8194" y="13982"/>
                </a:cubicBezTo>
                <a:cubicBezTo>
                  <a:pt x="-4262" y="23263"/>
                  <a:pt x="-1087" y="51349"/>
                  <a:pt x="8194" y="57943"/>
                </a:cubicBezTo>
                <a:cubicBezTo>
                  <a:pt x="17475" y="64537"/>
                  <a:pt x="49225" y="56478"/>
                  <a:pt x="63879" y="53547"/>
                </a:cubicBezTo>
                <a:cubicBezTo>
                  <a:pt x="78533" y="50616"/>
                  <a:pt x="92210" y="8853"/>
                  <a:pt x="82929" y="2259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0B1FBC75-2C91-4CC4-86CF-22915B426145}"/>
              </a:ext>
            </a:extLst>
          </p:cNvPr>
          <p:cNvSpPr/>
          <p:nvPr/>
        </p:nvSpPr>
        <p:spPr>
          <a:xfrm>
            <a:off x="3128053" y="1340344"/>
            <a:ext cx="123375" cy="94133"/>
          </a:xfrm>
          <a:custGeom>
            <a:avLst/>
            <a:gdLst>
              <a:gd name="connsiteX0" fmla="*/ 17783 w 123375"/>
              <a:gd name="connsiteY0" fmla="*/ 2931 h 94133"/>
              <a:gd name="connsiteX1" fmla="*/ 198 w 123375"/>
              <a:gd name="connsiteY1" fmla="*/ 51289 h 94133"/>
              <a:gd name="connsiteX2" fmla="*/ 28041 w 123375"/>
              <a:gd name="connsiteY2" fmla="*/ 82062 h 94133"/>
              <a:gd name="connsiteX3" fmla="*/ 88121 w 123375"/>
              <a:gd name="connsiteY3" fmla="*/ 93785 h 94133"/>
              <a:gd name="connsiteX4" fmla="*/ 105706 w 123375"/>
              <a:gd name="connsiteY4" fmla="*/ 70339 h 94133"/>
              <a:gd name="connsiteX5" fmla="*/ 121825 w 123375"/>
              <a:gd name="connsiteY5" fmla="*/ 48358 h 94133"/>
              <a:gd name="connsiteX6" fmla="*/ 121825 w 123375"/>
              <a:gd name="connsiteY6" fmla="*/ 0 h 94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375" h="94133">
                <a:moveTo>
                  <a:pt x="17783" y="2931"/>
                </a:moveTo>
                <a:cubicBezTo>
                  <a:pt x="8135" y="20516"/>
                  <a:pt x="-1512" y="38101"/>
                  <a:pt x="198" y="51289"/>
                </a:cubicBezTo>
                <a:cubicBezTo>
                  <a:pt x="1908" y="64477"/>
                  <a:pt x="13387" y="74979"/>
                  <a:pt x="28041" y="82062"/>
                </a:cubicBezTo>
                <a:cubicBezTo>
                  <a:pt x="42695" y="89145"/>
                  <a:pt x="75177" y="95739"/>
                  <a:pt x="88121" y="93785"/>
                </a:cubicBezTo>
                <a:cubicBezTo>
                  <a:pt x="101065" y="91831"/>
                  <a:pt x="100089" y="77910"/>
                  <a:pt x="105706" y="70339"/>
                </a:cubicBezTo>
                <a:cubicBezTo>
                  <a:pt x="111323" y="62768"/>
                  <a:pt x="119139" y="60081"/>
                  <a:pt x="121825" y="48358"/>
                </a:cubicBezTo>
                <a:cubicBezTo>
                  <a:pt x="124511" y="36635"/>
                  <a:pt x="123168" y="18317"/>
                  <a:pt x="121825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B80EB0F3-B14C-46D6-89DB-56A4BE3AA358}"/>
              </a:ext>
            </a:extLst>
          </p:cNvPr>
          <p:cNvSpPr/>
          <p:nvPr/>
        </p:nvSpPr>
        <p:spPr>
          <a:xfrm>
            <a:off x="1266566" y="1552365"/>
            <a:ext cx="88570" cy="65376"/>
          </a:xfrm>
          <a:custGeom>
            <a:avLst/>
            <a:gdLst>
              <a:gd name="connsiteX0" fmla="*/ 0 w 80596"/>
              <a:gd name="connsiteY0" fmla="*/ 18052 h 66837"/>
              <a:gd name="connsiteX1" fmla="*/ 65942 w 80596"/>
              <a:gd name="connsiteY1" fmla="*/ 468 h 66837"/>
              <a:gd name="connsiteX2" fmla="*/ 80596 w 80596"/>
              <a:gd name="connsiteY2" fmla="*/ 34172 h 66837"/>
              <a:gd name="connsiteX3" fmla="*/ 65942 w 80596"/>
              <a:gd name="connsiteY3" fmla="*/ 66410 h 66837"/>
              <a:gd name="connsiteX4" fmla="*/ 0 w 80596"/>
              <a:gd name="connsiteY4" fmla="*/ 18052 h 66837"/>
              <a:gd name="connsiteX0" fmla="*/ 7974 w 88570"/>
              <a:gd name="connsiteY0" fmla="*/ 18044 h 65376"/>
              <a:gd name="connsiteX1" fmla="*/ 73916 w 88570"/>
              <a:gd name="connsiteY1" fmla="*/ 460 h 65376"/>
              <a:gd name="connsiteX2" fmla="*/ 88570 w 88570"/>
              <a:gd name="connsiteY2" fmla="*/ 34164 h 65376"/>
              <a:gd name="connsiteX3" fmla="*/ 9439 w 88570"/>
              <a:gd name="connsiteY3" fmla="*/ 64937 h 65376"/>
              <a:gd name="connsiteX4" fmla="*/ 7974 w 88570"/>
              <a:gd name="connsiteY4" fmla="*/ 18044 h 65376"/>
              <a:gd name="connsiteX0" fmla="*/ 9439 w 100879"/>
              <a:gd name="connsiteY0" fmla="*/ 64937 h 156377"/>
              <a:gd name="connsiteX1" fmla="*/ 7974 w 100879"/>
              <a:gd name="connsiteY1" fmla="*/ 18044 h 156377"/>
              <a:gd name="connsiteX2" fmla="*/ 73916 w 100879"/>
              <a:gd name="connsiteY2" fmla="*/ 460 h 156377"/>
              <a:gd name="connsiteX3" fmla="*/ 88570 w 100879"/>
              <a:gd name="connsiteY3" fmla="*/ 34164 h 156377"/>
              <a:gd name="connsiteX4" fmla="*/ 100879 w 100879"/>
              <a:gd name="connsiteY4" fmla="*/ 156377 h 156377"/>
              <a:gd name="connsiteX0" fmla="*/ 9439 w 99414"/>
              <a:gd name="connsiteY0" fmla="*/ 64937 h 166635"/>
              <a:gd name="connsiteX1" fmla="*/ 7974 w 99414"/>
              <a:gd name="connsiteY1" fmla="*/ 18044 h 166635"/>
              <a:gd name="connsiteX2" fmla="*/ 73916 w 99414"/>
              <a:gd name="connsiteY2" fmla="*/ 460 h 166635"/>
              <a:gd name="connsiteX3" fmla="*/ 88570 w 99414"/>
              <a:gd name="connsiteY3" fmla="*/ 34164 h 166635"/>
              <a:gd name="connsiteX4" fmla="*/ 99414 w 99414"/>
              <a:gd name="connsiteY4" fmla="*/ 166635 h 166635"/>
              <a:gd name="connsiteX0" fmla="*/ 9439 w 88570"/>
              <a:gd name="connsiteY0" fmla="*/ 64937 h 65376"/>
              <a:gd name="connsiteX1" fmla="*/ 7974 w 88570"/>
              <a:gd name="connsiteY1" fmla="*/ 18044 h 65376"/>
              <a:gd name="connsiteX2" fmla="*/ 73916 w 88570"/>
              <a:gd name="connsiteY2" fmla="*/ 460 h 65376"/>
              <a:gd name="connsiteX3" fmla="*/ 88570 w 88570"/>
              <a:gd name="connsiteY3" fmla="*/ 34164 h 65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570" h="65376">
                <a:moveTo>
                  <a:pt x="9439" y="64937"/>
                </a:moveTo>
                <a:cubicBezTo>
                  <a:pt x="-3017" y="70066"/>
                  <a:pt x="-2772" y="28790"/>
                  <a:pt x="7974" y="18044"/>
                </a:cubicBezTo>
                <a:cubicBezTo>
                  <a:pt x="18720" y="7298"/>
                  <a:pt x="60483" y="-2227"/>
                  <a:pt x="73916" y="460"/>
                </a:cubicBezTo>
                <a:cubicBezTo>
                  <a:pt x="87349" y="3147"/>
                  <a:pt x="88570" y="23174"/>
                  <a:pt x="88570" y="3416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FE37324F-E887-48CF-9C46-DE0D626B47F1}"/>
              </a:ext>
            </a:extLst>
          </p:cNvPr>
          <p:cNvSpPr/>
          <p:nvPr/>
        </p:nvSpPr>
        <p:spPr>
          <a:xfrm>
            <a:off x="1034217" y="3286375"/>
            <a:ext cx="64639" cy="301869"/>
          </a:xfrm>
          <a:custGeom>
            <a:avLst/>
            <a:gdLst>
              <a:gd name="connsiteX0" fmla="*/ 4396 w 64639"/>
              <a:gd name="connsiteY0" fmla="*/ 0 h 301869"/>
              <a:gd name="connsiteX1" fmla="*/ 27842 w 64639"/>
              <a:gd name="connsiteY1" fmla="*/ 48358 h 301869"/>
              <a:gd name="connsiteX2" fmla="*/ 64477 w 64639"/>
              <a:gd name="connsiteY2" fmla="*/ 142142 h 301869"/>
              <a:gd name="connsiteX3" fmla="*/ 39565 w 64639"/>
              <a:gd name="connsiteY3" fmla="*/ 247650 h 301869"/>
              <a:gd name="connsiteX4" fmla="*/ 0 w 64639"/>
              <a:gd name="connsiteY4" fmla="*/ 301869 h 30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39" h="301869">
                <a:moveTo>
                  <a:pt x="4396" y="0"/>
                </a:moveTo>
                <a:cubicBezTo>
                  <a:pt x="11112" y="12334"/>
                  <a:pt x="17829" y="24668"/>
                  <a:pt x="27842" y="48358"/>
                </a:cubicBezTo>
                <a:cubicBezTo>
                  <a:pt x="37856" y="72048"/>
                  <a:pt x="62523" y="108927"/>
                  <a:pt x="64477" y="142142"/>
                </a:cubicBezTo>
                <a:cubicBezTo>
                  <a:pt x="66431" y="175357"/>
                  <a:pt x="50311" y="221029"/>
                  <a:pt x="39565" y="247650"/>
                </a:cubicBezTo>
                <a:cubicBezTo>
                  <a:pt x="28819" y="274271"/>
                  <a:pt x="14409" y="288070"/>
                  <a:pt x="0" y="30186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9C6A3587-DA52-45FD-BB3C-C74091F30708}"/>
              </a:ext>
            </a:extLst>
          </p:cNvPr>
          <p:cNvSpPr/>
          <p:nvPr/>
        </p:nvSpPr>
        <p:spPr>
          <a:xfrm>
            <a:off x="2461501" y="3387486"/>
            <a:ext cx="635192" cy="1176704"/>
          </a:xfrm>
          <a:custGeom>
            <a:avLst/>
            <a:gdLst>
              <a:gd name="connsiteX0" fmla="*/ 272562 w 635192"/>
              <a:gd name="connsiteY0" fmla="*/ 0 h 1176704"/>
              <a:gd name="connsiteX1" fmla="*/ 338504 w 635192"/>
              <a:gd name="connsiteY1" fmla="*/ 48358 h 1176704"/>
              <a:gd name="connsiteX2" fmla="*/ 369277 w 635192"/>
              <a:gd name="connsiteY2" fmla="*/ 79131 h 1176704"/>
              <a:gd name="connsiteX3" fmla="*/ 373673 w 635192"/>
              <a:gd name="connsiteY3" fmla="*/ 99647 h 1176704"/>
              <a:gd name="connsiteX4" fmla="*/ 391258 w 635192"/>
              <a:gd name="connsiteY4" fmla="*/ 180243 h 1176704"/>
              <a:gd name="connsiteX5" fmla="*/ 423496 w 635192"/>
              <a:gd name="connsiteY5" fmla="*/ 224204 h 1176704"/>
              <a:gd name="connsiteX6" fmla="*/ 446943 w 635192"/>
              <a:gd name="connsiteY6" fmla="*/ 290147 h 1176704"/>
              <a:gd name="connsiteX7" fmla="*/ 452804 w 635192"/>
              <a:gd name="connsiteY7" fmla="*/ 351693 h 1176704"/>
              <a:gd name="connsiteX8" fmla="*/ 452804 w 635192"/>
              <a:gd name="connsiteY8" fmla="*/ 407377 h 1176704"/>
              <a:gd name="connsiteX9" fmla="*/ 524608 w 635192"/>
              <a:gd name="connsiteY9" fmla="*/ 449873 h 1176704"/>
              <a:gd name="connsiteX10" fmla="*/ 552450 w 635192"/>
              <a:gd name="connsiteY10" fmla="*/ 477716 h 1176704"/>
              <a:gd name="connsiteX11" fmla="*/ 578827 w 635192"/>
              <a:gd name="connsiteY11" fmla="*/ 605204 h 1176704"/>
              <a:gd name="connsiteX12" fmla="*/ 619858 w 635192"/>
              <a:gd name="connsiteY12" fmla="*/ 709247 h 1176704"/>
              <a:gd name="connsiteX13" fmla="*/ 624254 w 635192"/>
              <a:gd name="connsiteY13" fmla="*/ 848458 h 1176704"/>
              <a:gd name="connsiteX14" fmla="*/ 627185 w 635192"/>
              <a:gd name="connsiteY14" fmla="*/ 892420 h 1176704"/>
              <a:gd name="connsiteX15" fmla="*/ 509954 w 635192"/>
              <a:gd name="connsiteY15" fmla="*/ 968620 h 1176704"/>
              <a:gd name="connsiteX16" fmla="*/ 350227 w 635192"/>
              <a:gd name="connsiteY16" fmla="*/ 1014047 h 1176704"/>
              <a:gd name="connsiteX17" fmla="*/ 257908 w 635192"/>
              <a:gd name="connsiteY17" fmla="*/ 1015512 h 1176704"/>
              <a:gd name="connsiteX18" fmla="*/ 124558 w 635192"/>
              <a:gd name="connsiteY18" fmla="*/ 1041889 h 1176704"/>
              <a:gd name="connsiteX19" fmla="*/ 23446 w 635192"/>
              <a:gd name="connsiteY19" fmla="*/ 1062404 h 1176704"/>
              <a:gd name="connsiteX20" fmla="*/ 0 w 635192"/>
              <a:gd name="connsiteY20" fmla="*/ 1176704 h 117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35192" h="1176704">
                <a:moveTo>
                  <a:pt x="272562" y="0"/>
                </a:moveTo>
                <a:cubicBezTo>
                  <a:pt x="297473" y="17584"/>
                  <a:pt x="322385" y="35169"/>
                  <a:pt x="338504" y="48358"/>
                </a:cubicBezTo>
                <a:cubicBezTo>
                  <a:pt x="354623" y="61547"/>
                  <a:pt x="363415" y="70583"/>
                  <a:pt x="369277" y="79131"/>
                </a:cubicBezTo>
                <a:cubicBezTo>
                  <a:pt x="375139" y="87679"/>
                  <a:pt x="370010" y="82795"/>
                  <a:pt x="373673" y="99647"/>
                </a:cubicBezTo>
                <a:cubicBezTo>
                  <a:pt x="377336" y="116499"/>
                  <a:pt x="382954" y="159484"/>
                  <a:pt x="391258" y="180243"/>
                </a:cubicBezTo>
                <a:cubicBezTo>
                  <a:pt x="399562" y="201003"/>
                  <a:pt x="414215" y="205887"/>
                  <a:pt x="423496" y="224204"/>
                </a:cubicBezTo>
                <a:cubicBezTo>
                  <a:pt x="432777" y="242521"/>
                  <a:pt x="442058" y="268899"/>
                  <a:pt x="446943" y="290147"/>
                </a:cubicBezTo>
                <a:cubicBezTo>
                  <a:pt x="451828" y="311395"/>
                  <a:pt x="451827" y="332155"/>
                  <a:pt x="452804" y="351693"/>
                </a:cubicBezTo>
                <a:cubicBezTo>
                  <a:pt x="453781" y="371231"/>
                  <a:pt x="440837" y="391014"/>
                  <a:pt x="452804" y="407377"/>
                </a:cubicBezTo>
                <a:cubicBezTo>
                  <a:pt x="464771" y="423740"/>
                  <a:pt x="508000" y="438150"/>
                  <a:pt x="524608" y="449873"/>
                </a:cubicBezTo>
                <a:cubicBezTo>
                  <a:pt x="541216" y="461596"/>
                  <a:pt x="543414" y="451828"/>
                  <a:pt x="552450" y="477716"/>
                </a:cubicBezTo>
                <a:cubicBezTo>
                  <a:pt x="561486" y="503604"/>
                  <a:pt x="567592" y="566616"/>
                  <a:pt x="578827" y="605204"/>
                </a:cubicBezTo>
                <a:cubicBezTo>
                  <a:pt x="590062" y="643792"/>
                  <a:pt x="612287" y="668705"/>
                  <a:pt x="619858" y="709247"/>
                </a:cubicBezTo>
                <a:cubicBezTo>
                  <a:pt x="627429" y="749789"/>
                  <a:pt x="623033" y="817929"/>
                  <a:pt x="624254" y="848458"/>
                </a:cubicBezTo>
                <a:cubicBezTo>
                  <a:pt x="625475" y="878987"/>
                  <a:pt x="646235" y="872393"/>
                  <a:pt x="627185" y="892420"/>
                </a:cubicBezTo>
                <a:cubicBezTo>
                  <a:pt x="608135" y="912447"/>
                  <a:pt x="556114" y="948349"/>
                  <a:pt x="509954" y="968620"/>
                </a:cubicBezTo>
                <a:cubicBezTo>
                  <a:pt x="463794" y="988891"/>
                  <a:pt x="392235" y="1006232"/>
                  <a:pt x="350227" y="1014047"/>
                </a:cubicBezTo>
                <a:cubicBezTo>
                  <a:pt x="308219" y="1021862"/>
                  <a:pt x="295519" y="1010872"/>
                  <a:pt x="257908" y="1015512"/>
                </a:cubicBezTo>
                <a:cubicBezTo>
                  <a:pt x="220297" y="1020152"/>
                  <a:pt x="124558" y="1041889"/>
                  <a:pt x="124558" y="1041889"/>
                </a:cubicBezTo>
                <a:cubicBezTo>
                  <a:pt x="85481" y="1049704"/>
                  <a:pt x="44206" y="1039935"/>
                  <a:pt x="23446" y="1062404"/>
                </a:cubicBezTo>
                <a:cubicBezTo>
                  <a:pt x="2686" y="1084873"/>
                  <a:pt x="1343" y="1130788"/>
                  <a:pt x="0" y="117670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93B85BD7-ADC7-4D75-B626-DB869AFFEABE}"/>
              </a:ext>
            </a:extLst>
          </p:cNvPr>
          <p:cNvSpPr/>
          <p:nvPr/>
        </p:nvSpPr>
        <p:spPr>
          <a:xfrm>
            <a:off x="3284913" y="3638170"/>
            <a:ext cx="118236" cy="117698"/>
          </a:xfrm>
          <a:custGeom>
            <a:avLst/>
            <a:gdLst>
              <a:gd name="connsiteX0" fmla="*/ 58750 w 118236"/>
              <a:gd name="connsiteY0" fmla="*/ 2828 h 117698"/>
              <a:gd name="connsiteX1" fmla="*/ 112969 w 118236"/>
              <a:gd name="connsiteY1" fmla="*/ 79028 h 117698"/>
              <a:gd name="connsiteX2" fmla="*/ 111504 w 118236"/>
              <a:gd name="connsiteY2" fmla="*/ 93682 h 117698"/>
              <a:gd name="connsiteX3" fmla="*/ 71938 w 118236"/>
              <a:gd name="connsiteY3" fmla="*/ 117128 h 117698"/>
              <a:gd name="connsiteX4" fmla="*/ 14788 w 118236"/>
              <a:gd name="connsiteY4" fmla="*/ 108336 h 117698"/>
              <a:gd name="connsiteX5" fmla="*/ 4531 w 118236"/>
              <a:gd name="connsiteY5" fmla="*/ 84889 h 117698"/>
              <a:gd name="connsiteX6" fmla="*/ 4531 w 118236"/>
              <a:gd name="connsiteY6" fmla="*/ 21878 h 117698"/>
              <a:gd name="connsiteX7" fmla="*/ 58750 w 118236"/>
              <a:gd name="connsiteY7" fmla="*/ 2828 h 117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236" h="117698">
                <a:moveTo>
                  <a:pt x="58750" y="2828"/>
                </a:moveTo>
                <a:cubicBezTo>
                  <a:pt x="76823" y="12353"/>
                  <a:pt x="104177" y="63886"/>
                  <a:pt x="112969" y="79028"/>
                </a:cubicBezTo>
                <a:cubicBezTo>
                  <a:pt x="121761" y="94170"/>
                  <a:pt x="118342" y="87332"/>
                  <a:pt x="111504" y="93682"/>
                </a:cubicBezTo>
                <a:cubicBezTo>
                  <a:pt x="104666" y="100032"/>
                  <a:pt x="88057" y="114686"/>
                  <a:pt x="71938" y="117128"/>
                </a:cubicBezTo>
                <a:cubicBezTo>
                  <a:pt x="55819" y="119570"/>
                  <a:pt x="26022" y="113709"/>
                  <a:pt x="14788" y="108336"/>
                </a:cubicBezTo>
                <a:cubicBezTo>
                  <a:pt x="3554" y="102963"/>
                  <a:pt x="6240" y="99299"/>
                  <a:pt x="4531" y="84889"/>
                </a:cubicBezTo>
                <a:cubicBezTo>
                  <a:pt x="2821" y="70479"/>
                  <a:pt x="-4750" y="33845"/>
                  <a:pt x="4531" y="21878"/>
                </a:cubicBezTo>
                <a:cubicBezTo>
                  <a:pt x="13812" y="9911"/>
                  <a:pt x="40677" y="-6697"/>
                  <a:pt x="58750" y="2828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EAAD6B63-918E-4B7D-8126-B6C630A84E71}"/>
              </a:ext>
            </a:extLst>
          </p:cNvPr>
          <p:cNvSpPr/>
          <p:nvPr/>
        </p:nvSpPr>
        <p:spPr>
          <a:xfrm>
            <a:off x="2282724" y="4803048"/>
            <a:ext cx="418030" cy="537796"/>
          </a:xfrm>
          <a:custGeom>
            <a:avLst/>
            <a:gdLst>
              <a:gd name="connsiteX0" fmla="*/ 218343 w 418030"/>
              <a:gd name="connsiteY0" fmla="*/ 0 h 537796"/>
              <a:gd name="connsiteX1" fmla="*/ 369277 w 418030"/>
              <a:gd name="connsiteY1" fmla="*/ 36635 h 537796"/>
              <a:gd name="connsiteX2" fmla="*/ 404447 w 418030"/>
              <a:gd name="connsiteY2" fmla="*/ 104042 h 537796"/>
              <a:gd name="connsiteX3" fmla="*/ 417635 w 418030"/>
              <a:gd name="connsiteY3" fmla="*/ 146538 h 537796"/>
              <a:gd name="connsiteX4" fmla="*/ 391258 w 418030"/>
              <a:gd name="connsiteY4" fmla="*/ 243254 h 537796"/>
              <a:gd name="connsiteX5" fmla="*/ 344366 w 418030"/>
              <a:gd name="connsiteY5" fmla="*/ 288681 h 537796"/>
              <a:gd name="connsiteX6" fmla="*/ 285750 w 418030"/>
              <a:gd name="connsiteY6" fmla="*/ 320919 h 537796"/>
              <a:gd name="connsiteX7" fmla="*/ 106973 w 418030"/>
              <a:gd name="connsiteY7" fmla="*/ 357554 h 537796"/>
              <a:gd name="connsiteX8" fmla="*/ 27843 w 418030"/>
              <a:gd name="connsiteY8" fmla="*/ 388327 h 537796"/>
              <a:gd name="connsiteX9" fmla="*/ 8793 w 418030"/>
              <a:gd name="connsiteY9" fmla="*/ 426427 h 537796"/>
              <a:gd name="connsiteX10" fmla="*/ 0 w 418030"/>
              <a:gd name="connsiteY10" fmla="*/ 537796 h 53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8030" h="537796">
                <a:moveTo>
                  <a:pt x="218343" y="0"/>
                </a:moveTo>
                <a:cubicBezTo>
                  <a:pt x="278301" y="9647"/>
                  <a:pt x="338260" y="19295"/>
                  <a:pt x="369277" y="36635"/>
                </a:cubicBezTo>
                <a:cubicBezTo>
                  <a:pt x="400294" y="53975"/>
                  <a:pt x="396387" y="85725"/>
                  <a:pt x="404447" y="104042"/>
                </a:cubicBezTo>
                <a:cubicBezTo>
                  <a:pt x="412507" y="122359"/>
                  <a:pt x="419833" y="123336"/>
                  <a:pt x="417635" y="146538"/>
                </a:cubicBezTo>
                <a:cubicBezTo>
                  <a:pt x="415437" y="169740"/>
                  <a:pt x="403469" y="219564"/>
                  <a:pt x="391258" y="243254"/>
                </a:cubicBezTo>
                <a:cubicBezTo>
                  <a:pt x="379047" y="266944"/>
                  <a:pt x="361951" y="275737"/>
                  <a:pt x="344366" y="288681"/>
                </a:cubicBezTo>
                <a:cubicBezTo>
                  <a:pt x="326781" y="301625"/>
                  <a:pt x="325315" y="309440"/>
                  <a:pt x="285750" y="320919"/>
                </a:cubicBezTo>
                <a:cubicBezTo>
                  <a:pt x="246185" y="332398"/>
                  <a:pt x="149957" y="346319"/>
                  <a:pt x="106973" y="357554"/>
                </a:cubicBezTo>
                <a:cubicBezTo>
                  <a:pt x="63989" y="368789"/>
                  <a:pt x="44206" y="376848"/>
                  <a:pt x="27843" y="388327"/>
                </a:cubicBezTo>
                <a:cubicBezTo>
                  <a:pt x="11480" y="399806"/>
                  <a:pt x="13433" y="401516"/>
                  <a:pt x="8793" y="426427"/>
                </a:cubicBezTo>
                <a:cubicBezTo>
                  <a:pt x="4153" y="451338"/>
                  <a:pt x="2076" y="494567"/>
                  <a:pt x="0" y="53779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49A0D8FB-A061-4D68-AB3E-3D4D01B64FF7}"/>
              </a:ext>
            </a:extLst>
          </p:cNvPr>
          <p:cNvSpPr/>
          <p:nvPr/>
        </p:nvSpPr>
        <p:spPr>
          <a:xfrm>
            <a:off x="2543249" y="3629458"/>
            <a:ext cx="1550691" cy="1758278"/>
          </a:xfrm>
          <a:custGeom>
            <a:avLst/>
            <a:gdLst>
              <a:gd name="connsiteX0" fmla="*/ 23760 w 1550691"/>
              <a:gd name="connsiteY0" fmla="*/ 1758278 h 1758278"/>
              <a:gd name="connsiteX1" fmla="*/ 314 w 1550691"/>
              <a:gd name="connsiteY1" fmla="*/ 1712851 h 1758278"/>
              <a:gd name="connsiteX2" fmla="*/ 13502 w 1550691"/>
              <a:gd name="connsiteY2" fmla="*/ 1668890 h 1758278"/>
              <a:gd name="connsiteX3" fmla="*/ 57464 w 1550691"/>
              <a:gd name="connsiteY3" fmla="*/ 1629325 h 1758278"/>
              <a:gd name="connsiteX4" fmla="*/ 124872 w 1550691"/>
              <a:gd name="connsiteY4" fmla="*/ 1592690 h 1758278"/>
              <a:gd name="connsiteX5" fmla="*/ 231845 w 1550691"/>
              <a:gd name="connsiteY5" fmla="*/ 1572175 h 1758278"/>
              <a:gd name="connsiteX6" fmla="*/ 269945 w 1550691"/>
              <a:gd name="connsiteY6" fmla="*/ 1560451 h 1758278"/>
              <a:gd name="connsiteX7" fmla="*/ 332956 w 1550691"/>
              <a:gd name="connsiteY7" fmla="*/ 1452013 h 1758278"/>
              <a:gd name="connsiteX8" fmla="*/ 346145 w 1550691"/>
              <a:gd name="connsiteY8" fmla="*/ 1381675 h 1758278"/>
              <a:gd name="connsiteX9" fmla="*/ 343214 w 1550691"/>
              <a:gd name="connsiteY9" fmla="*/ 1283494 h 1758278"/>
              <a:gd name="connsiteX10" fmla="*/ 353472 w 1550691"/>
              <a:gd name="connsiteY10" fmla="*/ 1217551 h 1758278"/>
              <a:gd name="connsiteX11" fmla="*/ 388641 w 1550691"/>
              <a:gd name="connsiteY11" fmla="*/ 1151609 h 1758278"/>
              <a:gd name="connsiteX12" fmla="*/ 448722 w 1550691"/>
              <a:gd name="connsiteY12" fmla="*/ 1117905 h 1758278"/>
              <a:gd name="connsiteX13" fmla="*/ 536645 w 1550691"/>
              <a:gd name="connsiteY13" fmla="*/ 1101786 h 1758278"/>
              <a:gd name="connsiteX14" fmla="*/ 590864 w 1550691"/>
              <a:gd name="connsiteY14" fmla="*/ 1076875 h 1758278"/>
              <a:gd name="connsiteX15" fmla="*/ 740333 w 1550691"/>
              <a:gd name="connsiteY15" fmla="*/ 1040240 h 1758278"/>
              <a:gd name="connsiteX16" fmla="*/ 834118 w 1550691"/>
              <a:gd name="connsiteY16" fmla="*/ 983090 h 1758278"/>
              <a:gd name="connsiteX17" fmla="*/ 872218 w 1550691"/>
              <a:gd name="connsiteY17" fmla="*/ 903959 h 1758278"/>
              <a:gd name="connsiteX18" fmla="*/ 924972 w 1550691"/>
              <a:gd name="connsiteY18" fmla="*/ 786728 h 1758278"/>
              <a:gd name="connsiteX19" fmla="*/ 995310 w 1550691"/>
              <a:gd name="connsiteY19" fmla="*/ 602090 h 1758278"/>
              <a:gd name="connsiteX20" fmla="*/ 993845 w 1550691"/>
              <a:gd name="connsiteY20" fmla="*/ 553732 h 1758278"/>
              <a:gd name="connsiteX21" fmla="*/ 993845 w 1550691"/>
              <a:gd name="connsiteY21" fmla="*/ 498048 h 1758278"/>
              <a:gd name="connsiteX22" fmla="*/ 1029014 w 1550691"/>
              <a:gd name="connsiteY22" fmla="*/ 410125 h 1758278"/>
              <a:gd name="connsiteX23" fmla="*/ 993845 w 1550691"/>
              <a:gd name="connsiteY23" fmla="*/ 358836 h 1758278"/>
              <a:gd name="connsiteX24" fmla="*/ 879545 w 1550691"/>
              <a:gd name="connsiteY24" fmla="*/ 330994 h 1758278"/>
              <a:gd name="connsiteX25" fmla="*/ 866356 w 1550691"/>
              <a:gd name="connsiteY25" fmla="*/ 269448 h 1758278"/>
              <a:gd name="connsiteX26" fmla="*/ 942556 w 1550691"/>
              <a:gd name="connsiteY26" fmla="*/ 196178 h 1758278"/>
              <a:gd name="connsiteX27" fmla="*/ 1121333 w 1550691"/>
              <a:gd name="connsiteY27" fmla="*/ 106790 h 1758278"/>
              <a:gd name="connsiteX28" fmla="*/ 1289852 w 1550691"/>
              <a:gd name="connsiteY28" fmla="*/ 11540 h 1758278"/>
              <a:gd name="connsiteX29" fmla="*/ 1336745 w 1550691"/>
              <a:gd name="connsiteY29" fmla="*/ 10075 h 1758278"/>
              <a:gd name="connsiteX30" fmla="*/ 1395360 w 1550691"/>
              <a:gd name="connsiteY30" fmla="*/ 87740 h 1758278"/>
              <a:gd name="connsiteX31" fmla="*/ 1442252 w 1550691"/>
              <a:gd name="connsiteY31" fmla="*/ 141959 h 1758278"/>
              <a:gd name="connsiteX32" fmla="*/ 1550691 w 1550691"/>
              <a:gd name="connsiteY32" fmla="*/ 191782 h 1758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550691" h="1758278">
                <a:moveTo>
                  <a:pt x="23760" y="1758278"/>
                </a:moveTo>
                <a:cubicBezTo>
                  <a:pt x="12892" y="1743013"/>
                  <a:pt x="2024" y="1727749"/>
                  <a:pt x="314" y="1712851"/>
                </a:cubicBezTo>
                <a:cubicBezTo>
                  <a:pt x="-1396" y="1697953"/>
                  <a:pt x="3977" y="1682811"/>
                  <a:pt x="13502" y="1668890"/>
                </a:cubicBezTo>
                <a:cubicBezTo>
                  <a:pt x="23027" y="1654969"/>
                  <a:pt x="38902" y="1642025"/>
                  <a:pt x="57464" y="1629325"/>
                </a:cubicBezTo>
                <a:cubicBezTo>
                  <a:pt x="76026" y="1616625"/>
                  <a:pt x="95809" y="1602215"/>
                  <a:pt x="124872" y="1592690"/>
                </a:cubicBezTo>
                <a:cubicBezTo>
                  <a:pt x="153935" y="1583165"/>
                  <a:pt x="207666" y="1577548"/>
                  <a:pt x="231845" y="1572175"/>
                </a:cubicBezTo>
                <a:cubicBezTo>
                  <a:pt x="256024" y="1566802"/>
                  <a:pt x="253093" y="1580478"/>
                  <a:pt x="269945" y="1560451"/>
                </a:cubicBezTo>
                <a:cubicBezTo>
                  <a:pt x="286797" y="1540424"/>
                  <a:pt x="320256" y="1481809"/>
                  <a:pt x="332956" y="1452013"/>
                </a:cubicBezTo>
                <a:cubicBezTo>
                  <a:pt x="345656" y="1422217"/>
                  <a:pt x="344435" y="1409761"/>
                  <a:pt x="346145" y="1381675"/>
                </a:cubicBezTo>
                <a:cubicBezTo>
                  <a:pt x="347855" y="1353589"/>
                  <a:pt x="341993" y="1310848"/>
                  <a:pt x="343214" y="1283494"/>
                </a:cubicBezTo>
                <a:cubicBezTo>
                  <a:pt x="344435" y="1256140"/>
                  <a:pt x="345901" y="1239532"/>
                  <a:pt x="353472" y="1217551"/>
                </a:cubicBezTo>
                <a:cubicBezTo>
                  <a:pt x="361043" y="1195570"/>
                  <a:pt x="372766" y="1168217"/>
                  <a:pt x="388641" y="1151609"/>
                </a:cubicBezTo>
                <a:cubicBezTo>
                  <a:pt x="404516" y="1135001"/>
                  <a:pt x="424055" y="1126209"/>
                  <a:pt x="448722" y="1117905"/>
                </a:cubicBezTo>
                <a:cubicBezTo>
                  <a:pt x="473389" y="1109601"/>
                  <a:pt x="512955" y="1108624"/>
                  <a:pt x="536645" y="1101786"/>
                </a:cubicBezTo>
                <a:cubicBezTo>
                  <a:pt x="560335" y="1094948"/>
                  <a:pt x="556916" y="1087133"/>
                  <a:pt x="590864" y="1076875"/>
                </a:cubicBezTo>
                <a:cubicBezTo>
                  <a:pt x="624812" y="1066617"/>
                  <a:pt x="699791" y="1055871"/>
                  <a:pt x="740333" y="1040240"/>
                </a:cubicBezTo>
                <a:cubicBezTo>
                  <a:pt x="780875" y="1024609"/>
                  <a:pt x="812137" y="1005803"/>
                  <a:pt x="834118" y="983090"/>
                </a:cubicBezTo>
                <a:cubicBezTo>
                  <a:pt x="856099" y="960377"/>
                  <a:pt x="857076" y="936686"/>
                  <a:pt x="872218" y="903959"/>
                </a:cubicBezTo>
                <a:cubicBezTo>
                  <a:pt x="887360" y="871232"/>
                  <a:pt x="904457" y="837039"/>
                  <a:pt x="924972" y="786728"/>
                </a:cubicBezTo>
                <a:cubicBezTo>
                  <a:pt x="945487" y="736416"/>
                  <a:pt x="983831" y="640923"/>
                  <a:pt x="995310" y="602090"/>
                </a:cubicBezTo>
                <a:cubicBezTo>
                  <a:pt x="1006789" y="563257"/>
                  <a:pt x="994089" y="571072"/>
                  <a:pt x="993845" y="553732"/>
                </a:cubicBezTo>
                <a:cubicBezTo>
                  <a:pt x="993601" y="536392"/>
                  <a:pt x="987984" y="521982"/>
                  <a:pt x="993845" y="498048"/>
                </a:cubicBezTo>
                <a:cubicBezTo>
                  <a:pt x="999706" y="474114"/>
                  <a:pt x="1029014" y="433327"/>
                  <a:pt x="1029014" y="410125"/>
                </a:cubicBezTo>
                <a:cubicBezTo>
                  <a:pt x="1029014" y="386923"/>
                  <a:pt x="1018757" y="372024"/>
                  <a:pt x="993845" y="358836"/>
                </a:cubicBezTo>
                <a:cubicBezTo>
                  <a:pt x="968934" y="345647"/>
                  <a:pt x="900793" y="345892"/>
                  <a:pt x="879545" y="330994"/>
                </a:cubicBezTo>
                <a:cubicBezTo>
                  <a:pt x="858297" y="316096"/>
                  <a:pt x="855854" y="291917"/>
                  <a:pt x="866356" y="269448"/>
                </a:cubicBezTo>
                <a:cubicBezTo>
                  <a:pt x="876858" y="246979"/>
                  <a:pt x="900060" y="223288"/>
                  <a:pt x="942556" y="196178"/>
                </a:cubicBezTo>
                <a:cubicBezTo>
                  <a:pt x="985052" y="169068"/>
                  <a:pt x="1063450" y="137563"/>
                  <a:pt x="1121333" y="106790"/>
                </a:cubicBezTo>
                <a:cubicBezTo>
                  <a:pt x="1179216" y="76017"/>
                  <a:pt x="1253950" y="27659"/>
                  <a:pt x="1289852" y="11540"/>
                </a:cubicBezTo>
                <a:cubicBezTo>
                  <a:pt x="1325754" y="-4579"/>
                  <a:pt x="1319160" y="-2625"/>
                  <a:pt x="1336745" y="10075"/>
                </a:cubicBezTo>
                <a:cubicBezTo>
                  <a:pt x="1354330" y="22775"/>
                  <a:pt x="1377775" y="65759"/>
                  <a:pt x="1395360" y="87740"/>
                </a:cubicBezTo>
                <a:cubicBezTo>
                  <a:pt x="1412945" y="109721"/>
                  <a:pt x="1416364" y="124619"/>
                  <a:pt x="1442252" y="141959"/>
                </a:cubicBezTo>
                <a:cubicBezTo>
                  <a:pt x="1468141" y="159299"/>
                  <a:pt x="1509416" y="175540"/>
                  <a:pt x="1550691" y="19178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6A41FE71-3F95-4A5A-988D-904747572384}"/>
              </a:ext>
            </a:extLst>
          </p:cNvPr>
          <p:cNvSpPr/>
          <p:nvPr/>
        </p:nvSpPr>
        <p:spPr>
          <a:xfrm>
            <a:off x="4053822" y="4016136"/>
            <a:ext cx="183725" cy="229691"/>
          </a:xfrm>
          <a:custGeom>
            <a:avLst/>
            <a:gdLst>
              <a:gd name="connsiteX0" fmla="*/ 120714 w 183725"/>
              <a:gd name="connsiteY0" fmla="*/ 0 h 229691"/>
              <a:gd name="connsiteX1" fmla="*/ 50375 w 183725"/>
              <a:gd name="connsiteY1" fmla="*/ 57150 h 229691"/>
              <a:gd name="connsiteX2" fmla="*/ 15206 w 183725"/>
              <a:gd name="connsiteY2" fmla="*/ 134816 h 229691"/>
              <a:gd name="connsiteX3" fmla="*/ 552 w 183725"/>
              <a:gd name="connsiteY3" fmla="*/ 189035 h 229691"/>
              <a:gd name="connsiteX4" fmla="*/ 32791 w 183725"/>
              <a:gd name="connsiteY4" fmla="*/ 228600 h 229691"/>
              <a:gd name="connsiteX5" fmla="*/ 122179 w 183725"/>
              <a:gd name="connsiteY5" fmla="*/ 213947 h 229691"/>
              <a:gd name="connsiteX6" fmla="*/ 183725 w 183725"/>
              <a:gd name="connsiteY6" fmla="*/ 165589 h 229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725" h="229691">
                <a:moveTo>
                  <a:pt x="120714" y="0"/>
                </a:moveTo>
                <a:cubicBezTo>
                  <a:pt x="94337" y="17340"/>
                  <a:pt x="67960" y="34681"/>
                  <a:pt x="50375" y="57150"/>
                </a:cubicBezTo>
                <a:cubicBezTo>
                  <a:pt x="32790" y="79619"/>
                  <a:pt x="23510" y="112835"/>
                  <a:pt x="15206" y="134816"/>
                </a:cubicBezTo>
                <a:cubicBezTo>
                  <a:pt x="6902" y="156797"/>
                  <a:pt x="-2379" y="173404"/>
                  <a:pt x="552" y="189035"/>
                </a:cubicBezTo>
                <a:cubicBezTo>
                  <a:pt x="3483" y="204666"/>
                  <a:pt x="12520" y="224448"/>
                  <a:pt x="32791" y="228600"/>
                </a:cubicBezTo>
                <a:cubicBezTo>
                  <a:pt x="53062" y="232752"/>
                  <a:pt x="97023" y="224449"/>
                  <a:pt x="122179" y="213947"/>
                </a:cubicBezTo>
                <a:cubicBezTo>
                  <a:pt x="147335" y="203445"/>
                  <a:pt x="165530" y="184517"/>
                  <a:pt x="183725" y="16558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39CAA000-6C5F-4CF0-9150-82408B75717B}"/>
              </a:ext>
            </a:extLst>
          </p:cNvPr>
          <p:cNvSpPr/>
          <p:nvPr/>
        </p:nvSpPr>
        <p:spPr>
          <a:xfrm>
            <a:off x="2777476" y="4359837"/>
            <a:ext cx="1877452" cy="1615519"/>
          </a:xfrm>
          <a:custGeom>
            <a:avLst/>
            <a:gdLst>
              <a:gd name="connsiteX0" fmla="*/ 60629 w 1877452"/>
              <a:gd name="connsiteY0" fmla="*/ 1615519 h 1615519"/>
              <a:gd name="connsiteX1" fmla="*/ 13737 w 1877452"/>
              <a:gd name="connsiteY1" fmla="*/ 1597934 h 1615519"/>
              <a:gd name="connsiteX2" fmla="*/ 3479 w 1877452"/>
              <a:gd name="connsiteY2" fmla="*/ 1556903 h 1615519"/>
              <a:gd name="connsiteX3" fmla="*/ 66491 w 1877452"/>
              <a:gd name="connsiteY3" fmla="*/ 1502684 h 1615519"/>
              <a:gd name="connsiteX4" fmla="*/ 126571 w 1877452"/>
              <a:gd name="connsiteY4" fmla="*/ 1498288 h 1615519"/>
              <a:gd name="connsiteX5" fmla="*/ 170533 w 1877452"/>
              <a:gd name="connsiteY5" fmla="*/ 1495357 h 1615519"/>
              <a:gd name="connsiteX6" fmla="*/ 278971 w 1877452"/>
              <a:gd name="connsiteY6" fmla="*/ 1452861 h 1615519"/>
              <a:gd name="connsiteX7" fmla="*/ 337587 w 1877452"/>
              <a:gd name="connsiteY7" fmla="*/ 1392780 h 1615519"/>
              <a:gd name="connsiteX8" fmla="*/ 363964 w 1877452"/>
              <a:gd name="connsiteY8" fmla="*/ 1379592 h 1615519"/>
              <a:gd name="connsiteX9" fmla="*/ 466541 w 1877452"/>
              <a:gd name="connsiteY9" fmla="*/ 1329769 h 1615519"/>
              <a:gd name="connsiteX10" fmla="*/ 516364 w 1877452"/>
              <a:gd name="connsiteY10" fmla="*/ 1291669 h 1615519"/>
              <a:gd name="connsiteX11" fmla="*/ 525156 w 1877452"/>
              <a:gd name="connsiteY11" fmla="*/ 1266757 h 1615519"/>
              <a:gd name="connsiteX12" fmla="*/ 538345 w 1877452"/>
              <a:gd name="connsiteY12" fmla="*/ 1156853 h 1615519"/>
              <a:gd name="connsiteX13" fmla="*/ 526621 w 1877452"/>
              <a:gd name="connsiteY13" fmla="*/ 1120219 h 1615519"/>
              <a:gd name="connsiteX14" fmla="*/ 504641 w 1877452"/>
              <a:gd name="connsiteY14" fmla="*/ 1108496 h 1615519"/>
              <a:gd name="connsiteX15" fmla="*/ 468006 w 1877452"/>
              <a:gd name="connsiteY15" fmla="*/ 1052811 h 1615519"/>
              <a:gd name="connsiteX16" fmla="*/ 478264 w 1877452"/>
              <a:gd name="connsiteY16" fmla="*/ 985403 h 1615519"/>
              <a:gd name="connsiteX17" fmla="*/ 501710 w 1877452"/>
              <a:gd name="connsiteY17" fmla="*/ 953165 h 1615519"/>
              <a:gd name="connsiteX18" fmla="*/ 576445 w 1877452"/>
              <a:gd name="connsiteY18" fmla="*/ 928253 h 1615519"/>
              <a:gd name="connsiteX19" fmla="*/ 632129 w 1877452"/>
              <a:gd name="connsiteY19" fmla="*/ 922392 h 1615519"/>
              <a:gd name="connsiteX20" fmla="*/ 728845 w 1877452"/>
              <a:gd name="connsiteY20" fmla="*/ 884292 h 1615519"/>
              <a:gd name="connsiteX21" fmla="*/ 816768 w 1877452"/>
              <a:gd name="connsiteY21" fmla="*/ 775853 h 1615519"/>
              <a:gd name="connsiteX22" fmla="*/ 922275 w 1877452"/>
              <a:gd name="connsiteY22" fmla="*/ 578026 h 1615519"/>
              <a:gd name="connsiteX23" fmla="*/ 977960 w 1877452"/>
              <a:gd name="connsiteY23" fmla="*/ 419765 h 1615519"/>
              <a:gd name="connsiteX24" fmla="*/ 1010198 w 1877452"/>
              <a:gd name="connsiteY24" fmla="*/ 277622 h 1615519"/>
              <a:gd name="connsiteX25" fmla="*/ 1027783 w 1877452"/>
              <a:gd name="connsiteY25" fmla="*/ 172115 h 1615519"/>
              <a:gd name="connsiteX26" fmla="*/ 1051229 w 1877452"/>
              <a:gd name="connsiteY26" fmla="*/ 85657 h 1615519"/>
              <a:gd name="connsiteX27" fmla="*/ 1079071 w 1877452"/>
              <a:gd name="connsiteY27" fmla="*/ 68072 h 1615519"/>
              <a:gd name="connsiteX28" fmla="*/ 1147945 w 1877452"/>
              <a:gd name="connsiteY28" fmla="*/ 63676 h 1615519"/>
              <a:gd name="connsiteX29" fmla="*/ 1218283 w 1877452"/>
              <a:gd name="connsiteY29" fmla="*/ 7992 h 1615519"/>
              <a:gd name="connsiteX30" fmla="*/ 1336979 w 1877452"/>
              <a:gd name="connsiteY30" fmla="*/ 665 h 1615519"/>
              <a:gd name="connsiteX31" fmla="*/ 1366287 w 1877452"/>
              <a:gd name="connsiteY31" fmla="*/ 10922 h 1615519"/>
              <a:gd name="connsiteX32" fmla="*/ 1414645 w 1877452"/>
              <a:gd name="connsiteY32" fmla="*/ 54884 h 1615519"/>
              <a:gd name="connsiteX33" fmla="*/ 1414645 w 1877452"/>
              <a:gd name="connsiteY33" fmla="*/ 54884 h 1615519"/>
              <a:gd name="connsiteX34" fmla="*/ 1457141 w 1877452"/>
              <a:gd name="connsiteY34" fmla="*/ 97380 h 1615519"/>
              <a:gd name="connsiteX35" fmla="*/ 1524548 w 1877452"/>
              <a:gd name="connsiteY35" fmla="*/ 153065 h 1615519"/>
              <a:gd name="connsiteX36" fmla="*/ 1611006 w 1877452"/>
              <a:gd name="connsiteY36" fmla="*/ 208749 h 1615519"/>
              <a:gd name="connsiteX37" fmla="*/ 1748752 w 1877452"/>
              <a:gd name="connsiteY37" fmla="*/ 242453 h 1615519"/>
              <a:gd name="connsiteX38" fmla="*/ 1871845 w 1877452"/>
              <a:gd name="connsiteY38" fmla="*/ 306930 h 1615519"/>
              <a:gd name="connsiteX39" fmla="*/ 1854260 w 1877452"/>
              <a:gd name="connsiteY39" fmla="*/ 381665 h 1615519"/>
              <a:gd name="connsiteX40" fmla="*/ 1833745 w 1877452"/>
              <a:gd name="connsiteY40" fmla="*/ 495965 h 1615519"/>
              <a:gd name="connsiteX41" fmla="*/ 1826418 w 1877452"/>
              <a:gd name="connsiteY41" fmla="*/ 560442 h 1615519"/>
              <a:gd name="connsiteX42" fmla="*/ 1852795 w 1877452"/>
              <a:gd name="connsiteY42" fmla="*/ 649830 h 1615519"/>
              <a:gd name="connsiteX43" fmla="*/ 1864518 w 1877452"/>
              <a:gd name="connsiteY43" fmla="*/ 740684 h 1615519"/>
              <a:gd name="connsiteX44" fmla="*/ 1871845 w 1877452"/>
              <a:gd name="connsiteY44" fmla="*/ 756803 h 1615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877452" h="1615519">
                <a:moveTo>
                  <a:pt x="60629" y="1615519"/>
                </a:moveTo>
                <a:cubicBezTo>
                  <a:pt x="41945" y="1611611"/>
                  <a:pt x="23262" y="1607703"/>
                  <a:pt x="13737" y="1597934"/>
                </a:cubicBezTo>
                <a:cubicBezTo>
                  <a:pt x="4212" y="1588165"/>
                  <a:pt x="-5313" y="1572778"/>
                  <a:pt x="3479" y="1556903"/>
                </a:cubicBezTo>
                <a:cubicBezTo>
                  <a:pt x="12271" y="1541028"/>
                  <a:pt x="45976" y="1512453"/>
                  <a:pt x="66491" y="1502684"/>
                </a:cubicBezTo>
                <a:cubicBezTo>
                  <a:pt x="87006" y="1492915"/>
                  <a:pt x="126571" y="1498288"/>
                  <a:pt x="126571" y="1498288"/>
                </a:cubicBezTo>
                <a:cubicBezTo>
                  <a:pt x="143911" y="1497067"/>
                  <a:pt x="145133" y="1502928"/>
                  <a:pt x="170533" y="1495357"/>
                </a:cubicBezTo>
                <a:cubicBezTo>
                  <a:pt x="195933" y="1487786"/>
                  <a:pt x="251129" y="1469957"/>
                  <a:pt x="278971" y="1452861"/>
                </a:cubicBezTo>
                <a:cubicBezTo>
                  <a:pt x="306813" y="1435765"/>
                  <a:pt x="323422" y="1404991"/>
                  <a:pt x="337587" y="1392780"/>
                </a:cubicBezTo>
                <a:cubicBezTo>
                  <a:pt x="351752" y="1380569"/>
                  <a:pt x="363964" y="1379592"/>
                  <a:pt x="363964" y="1379592"/>
                </a:cubicBezTo>
                <a:cubicBezTo>
                  <a:pt x="385456" y="1369090"/>
                  <a:pt x="441141" y="1344423"/>
                  <a:pt x="466541" y="1329769"/>
                </a:cubicBezTo>
                <a:cubicBezTo>
                  <a:pt x="491941" y="1315115"/>
                  <a:pt x="506595" y="1302171"/>
                  <a:pt x="516364" y="1291669"/>
                </a:cubicBezTo>
                <a:cubicBezTo>
                  <a:pt x="526133" y="1281167"/>
                  <a:pt x="521493" y="1289226"/>
                  <a:pt x="525156" y="1266757"/>
                </a:cubicBezTo>
                <a:cubicBezTo>
                  <a:pt x="528820" y="1244288"/>
                  <a:pt x="538101" y="1181276"/>
                  <a:pt x="538345" y="1156853"/>
                </a:cubicBezTo>
                <a:cubicBezTo>
                  <a:pt x="538589" y="1132430"/>
                  <a:pt x="532238" y="1128278"/>
                  <a:pt x="526621" y="1120219"/>
                </a:cubicBezTo>
                <a:cubicBezTo>
                  <a:pt x="521004" y="1112160"/>
                  <a:pt x="514410" y="1119731"/>
                  <a:pt x="504641" y="1108496"/>
                </a:cubicBezTo>
                <a:cubicBezTo>
                  <a:pt x="494872" y="1097261"/>
                  <a:pt x="472402" y="1073326"/>
                  <a:pt x="468006" y="1052811"/>
                </a:cubicBezTo>
                <a:cubicBezTo>
                  <a:pt x="463610" y="1032296"/>
                  <a:pt x="472647" y="1002011"/>
                  <a:pt x="478264" y="985403"/>
                </a:cubicBezTo>
                <a:cubicBezTo>
                  <a:pt x="483881" y="968795"/>
                  <a:pt x="485347" y="962690"/>
                  <a:pt x="501710" y="953165"/>
                </a:cubicBezTo>
                <a:cubicBezTo>
                  <a:pt x="518073" y="943640"/>
                  <a:pt x="554709" y="933382"/>
                  <a:pt x="576445" y="928253"/>
                </a:cubicBezTo>
                <a:cubicBezTo>
                  <a:pt x="598182" y="923124"/>
                  <a:pt x="606729" y="929719"/>
                  <a:pt x="632129" y="922392"/>
                </a:cubicBezTo>
                <a:cubicBezTo>
                  <a:pt x="657529" y="915065"/>
                  <a:pt x="698072" y="908715"/>
                  <a:pt x="728845" y="884292"/>
                </a:cubicBezTo>
                <a:cubicBezTo>
                  <a:pt x="759618" y="859869"/>
                  <a:pt x="784530" y="826897"/>
                  <a:pt x="816768" y="775853"/>
                </a:cubicBezTo>
                <a:cubicBezTo>
                  <a:pt x="849006" y="724809"/>
                  <a:pt x="895410" y="637374"/>
                  <a:pt x="922275" y="578026"/>
                </a:cubicBezTo>
                <a:cubicBezTo>
                  <a:pt x="949140" y="518678"/>
                  <a:pt x="963306" y="469832"/>
                  <a:pt x="977960" y="419765"/>
                </a:cubicBezTo>
                <a:cubicBezTo>
                  <a:pt x="992614" y="369698"/>
                  <a:pt x="1001894" y="318897"/>
                  <a:pt x="1010198" y="277622"/>
                </a:cubicBezTo>
                <a:cubicBezTo>
                  <a:pt x="1018502" y="236347"/>
                  <a:pt x="1020945" y="204109"/>
                  <a:pt x="1027783" y="172115"/>
                </a:cubicBezTo>
                <a:cubicBezTo>
                  <a:pt x="1034621" y="140121"/>
                  <a:pt x="1042681" y="102997"/>
                  <a:pt x="1051229" y="85657"/>
                </a:cubicBezTo>
                <a:cubicBezTo>
                  <a:pt x="1059777" y="68316"/>
                  <a:pt x="1062952" y="71735"/>
                  <a:pt x="1079071" y="68072"/>
                </a:cubicBezTo>
                <a:cubicBezTo>
                  <a:pt x="1095190" y="64408"/>
                  <a:pt x="1124743" y="73689"/>
                  <a:pt x="1147945" y="63676"/>
                </a:cubicBezTo>
                <a:cubicBezTo>
                  <a:pt x="1171147" y="53663"/>
                  <a:pt x="1186777" y="18494"/>
                  <a:pt x="1218283" y="7992"/>
                </a:cubicBezTo>
                <a:cubicBezTo>
                  <a:pt x="1249789" y="-2510"/>
                  <a:pt x="1312312" y="177"/>
                  <a:pt x="1336979" y="665"/>
                </a:cubicBezTo>
                <a:cubicBezTo>
                  <a:pt x="1361646" y="1153"/>
                  <a:pt x="1353343" y="1886"/>
                  <a:pt x="1366287" y="10922"/>
                </a:cubicBezTo>
                <a:cubicBezTo>
                  <a:pt x="1379231" y="19958"/>
                  <a:pt x="1414645" y="54884"/>
                  <a:pt x="1414645" y="54884"/>
                </a:cubicBezTo>
                <a:lnTo>
                  <a:pt x="1414645" y="54884"/>
                </a:lnTo>
                <a:cubicBezTo>
                  <a:pt x="1421728" y="61967"/>
                  <a:pt x="1438824" y="81016"/>
                  <a:pt x="1457141" y="97380"/>
                </a:cubicBezTo>
                <a:cubicBezTo>
                  <a:pt x="1475458" y="113743"/>
                  <a:pt x="1498904" y="134504"/>
                  <a:pt x="1524548" y="153065"/>
                </a:cubicBezTo>
                <a:cubicBezTo>
                  <a:pt x="1550192" y="171626"/>
                  <a:pt x="1573639" y="193851"/>
                  <a:pt x="1611006" y="208749"/>
                </a:cubicBezTo>
                <a:cubicBezTo>
                  <a:pt x="1648373" y="223647"/>
                  <a:pt x="1705279" y="226090"/>
                  <a:pt x="1748752" y="242453"/>
                </a:cubicBezTo>
                <a:cubicBezTo>
                  <a:pt x="1792225" y="258816"/>
                  <a:pt x="1854260" y="283728"/>
                  <a:pt x="1871845" y="306930"/>
                </a:cubicBezTo>
                <a:cubicBezTo>
                  <a:pt x="1889430" y="330132"/>
                  <a:pt x="1860610" y="350159"/>
                  <a:pt x="1854260" y="381665"/>
                </a:cubicBezTo>
                <a:cubicBezTo>
                  <a:pt x="1847910" y="413171"/>
                  <a:pt x="1838385" y="466169"/>
                  <a:pt x="1833745" y="495965"/>
                </a:cubicBezTo>
                <a:cubicBezTo>
                  <a:pt x="1829105" y="525761"/>
                  <a:pt x="1823243" y="534798"/>
                  <a:pt x="1826418" y="560442"/>
                </a:cubicBezTo>
                <a:cubicBezTo>
                  <a:pt x="1829593" y="586086"/>
                  <a:pt x="1846445" y="619790"/>
                  <a:pt x="1852795" y="649830"/>
                </a:cubicBezTo>
                <a:cubicBezTo>
                  <a:pt x="1859145" y="679870"/>
                  <a:pt x="1861343" y="722855"/>
                  <a:pt x="1864518" y="740684"/>
                </a:cubicBezTo>
                <a:cubicBezTo>
                  <a:pt x="1867693" y="758513"/>
                  <a:pt x="1869769" y="757658"/>
                  <a:pt x="1871845" y="75680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E7002C7A-758D-44DF-B037-90B2AD2C6A89}"/>
              </a:ext>
            </a:extLst>
          </p:cNvPr>
          <p:cNvSpPr/>
          <p:nvPr/>
        </p:nvSpPr>
        <p:spPr>
          <a:xfrm>
            <a:off x="4461243" y="4433771"/>
            <a:ext cx="218851" cy="130599"/>
          </a:xfrm>
          <a:custGeom>
            <a:avLst/>
            <a:gdLst>
              <a:gd name="connsiteX0" fmla="*/ 16628 w 218851"/>
              <a:gd name="connsiteY0" fmla="*/ 0 h 130599"/>
              <a:gd name="connsiteX1" fmla="*/ 3439 w 218851"/>
              <a:gd name="connsiteY1" fmla="*/ 83527 h 130599"/>
              <a:gd name="connsiteX2" fmla="*/ 72312 w 218851"/>
              <a:gd name="connsiteY2" fmla="*/ 117231 h 130599"/>
              <a:gd name="connsiteX3" fmla="*/ 157304 w 218851"/>
              <a:gd name="connsiteY3" fmla="*/ 130419 h 130599"/>
              <a:gd name="connsiteX4" fmla="*/ 205662 w 218851"/>
              <a:gd name="connsiteY4" fmla="*/ 121627 h 130599"/>
              <a:gd name="connsiteX5" fmla="*/ 218851 w 218851"/>
              <a:gd name="connsiteY5" fmla="*/ 80596 h 13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8851" h="130599">
                <a:moveTo>
                  <a:pt x="16628" y="0"/>
                </a:moveTo>
                <a:cubicBezTo>
                  <a:pt x="5393" y="31994"/>
                  <a:pt x="-5842" y="63989"/>
                  <a:pt x="3439" y="83527"/>
                </a:cubicBezTo>
                <a:cubicBezTo>
                  <a:pt x="12720" y="103065"/>
                  <a:pt x="46668" y="109416"/>
                  <a:pt x="72312" y="117231"/>
                </a:cubicBezTo>
                <a:cubicBezTo>
                  <a:pt x="97956" y="125046"/>
                  <a:pt x="135079" y="129686"/>
                  <a:pt x="157304" y="130419"/>
                </a:cubicBezTo>
                <a:cubicBezTo>
                  <a:pt x="179529" y="131152"/>
                  <a:pt x="195404" y="129931"/>
                  <a:pt x="205662" y="121627"/>
                </a:cubicBezTo>
                <a:cubicBezTo>
                  <a:pt x="215920" y="113323"/>
                  <a:pt x="217385" y="96959"/>
                  <a:pt x="218851" y="8059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06423C47-819A-4BD6-BC54-ECBAD967C06D}"/>
              </a:ext>
            </a:extLst>
          </p:cNvPr>
          <p:cNvSpPr/>
          <p:nvPr/>
        </p:nvSpPr>
        <p:spPr>
          <a:xfrm>
            <a:off x="4689056" y="4719521"/>
            <a:ext cx="80426" cy="187569"/>
          </a:xfrm>
          <a:custGeom>
            <a:avLst/>
            <a:gdLst>
              <a:gd name="connsiteX0" fmla="*/ 80426 w 80426"/>
              <a:gd name="connsiteY0" fmla="*/ 0 h 187569"/>
              <a:gd name="connsiteX1" fmla="*/ 23276 w 80426"/>
              <a:gd name="connsiteY1" fmla="*/ 23446 h 187569"/>
              <a:gd name="connsiteX2" fmla="*/ 2761 w 80426"/>
              <a:gd name="connsiteY2" fmla="*/ 86458 h 187569"/>
              <a:gd name="connsiteX3" fmla="*/ 8622 w 80426"/>
              <a:gd name="connsiteY3" fmla="*/ 139212 h 187569"/>
              <a:gd name="connsiteX4" fmla="*/ 78961 w 80426"/>
              <a:gd name="connsiteY4" fmla="*/ 187569 h 187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426" h="187569">
                <a:moveTo>
                  <a:pt x="80426" y="0"/>
                </a:moveTo>
                <a:cubicBezTo>
                  <a:pt x="58323" y="4518"/>
                  <a:pt x="36220" y="9036"/>
                  <a:pt x="23276" y="23446"/>
                </a:cubicBezTo>
                <a:cubicBezTo>
                  <a:pt x="10332" y="37856"/>
                  <a:pt x="5203" y="67164"/>
                  <a:pt x="2761" y="86458"/>
                </a:cubicBezTo>
                <a:cubicBezTo>
                  <a:pt x="319" y="105752"/>
                  <a:pt x="-4078" y="122360"/>
                  <a:pt x="8622" y="139212"/>
                </a:cubicBezTo>
                <a:cubicBezTo>
                  <a:pt x="21322" y="156064"/>
                  <a:pt x="50141" y="171816"/>
                  <a:pt x="78961" y="18756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F74873B9-4500-4D78-9247-79FCE7C2D832}"/>
              </a:ext>
            </a:extLst>
          </p:cNvPr>
          <p:cNvSpPr/>
          <p:nvPr/>
        </p:nvSpPr>
        <p:spPr>
          <a:xfrm>
            <a:off x="3649548" y="4589688"/>
            <a:ext cx="1064249" cy="1083578"/>
          </a:xfrm>
          <a:custGeom>
            <a:avLst/>
            <a:gdLst>
              <a:gd name="connsiteX0" fmla="*/ 919176 w 1064249"/>
              <a:gd name="connsiteY0" fmla="*/ 628064 h 1083578"/>
              <a:gd name="connsiteX1" fmla="*/ 834184 w 1064249"/>
              <a:gd name="connsiteY1" fmla="*/ 519625 h 1083578"/>
              <a:gd name="connsiteX2" fmla="*/ 841511 w 1064249"/>
              <a:gd name="connsiteY2" fmla="*/ 415583 h 1083578"/>
              <a:gd name="connsiteX3" fmla="*/ 857630 w 1064249"/>
              <a:gd name="connsiteY3" fmla="*/ 352571 h 1083578"/>
              <a:gd name="connsiteX4" fmla="*/ 878146 w 1064249"/>
              <a:gd name="connsiteY4" fmla="*/ 332056 h 1083578"/>
              <a:gd name="connsiteX5" fmla="*/ 867888 w 1064249"/>
              <a:gd name="connsiteY5" fmla="*/ 302748 h 1083578"/>
              <a:gd name="connsiteX6" fmla="*/ 844442 w 1064249"/>
              <a:gd name="connsiteY6" fmla="*/ 286629 h 1083578"/>
              <a:gd name="connsiteX7" fmla="*/ 806342 w 1064249"/>
              <a:gd name="connsiteY7" fmla="*/ 200171 h 1083578"/>
              <a:gd name="connsiteX8" fmla="*/ 762380 w 1064249"/>
              <a:gd name="connsiteY8" fmla="*/ 141556 h 1083578"/>
              <a:gd name="connsiteX9" fmla="*/ 749192 w 1064249"/>
              <a:gd name="connsiteY9" fmla="*/ 101991 h 1083578"/>
              <a:gd name="connsiteX10" fmla="*/ 721349 w 1064249"/>
              <a:gd name="connsiteY10" fmla="*/ 80010 h 1083578"/>
              <a:gd name="connsiteX11" fmla="*/ 574811 w 1064249"/>
              <a:gd name="connsiteY11" fmla="*/ 59495 h 1083578"/>
              <a:gd name="connsiteX12" fmla="*/ 489819 w 1064249"/>
              <a:gd name="connsiteY12" fmla="*/ 28721 h 1083578"/>
              <a:gd name="connsiteX13" fmla="*/ 431203 w 1064249"/>
              <a:gd name="connsiteY13" fmla="*/ 3810 h 1083578"/>
              <a:gd name="connsiteX14" fmla="*/ 397499 w 1064249"/>
              <a:gd name="connsiteY14" fmla="*/ 2345 h 1083578"/>
              <a:gd name="connsiteX15" fmla="*/ 379915 w 1064249"/>
              <a:gd name="connsiteY15" fmla="*/ 25791 h 1083578"/>
              <a:gd name="connsiteX16" fmla="*/ 330092 w 1064249"/>
              <a:gd name="connsiteY16" fmla="*/ 157675 h 1083578"/>
              <a:gd name="connsiteX17" fmla="*/ 330092 w 1064249"/>
              <a:gd name="connsiteY17" fmla="*/ 157675 h 1083578"/>
              <a:gd name="connsiteX18" fmla="*/ 262684 w 1064249"/>
              <a:gd name="connsiteY18" fmla="*/ 216291 h 1083578"/>
              <a:gd name="connsiteX19" fmla="*/ 180623 w 1064249"/>
              <a:gd name="connsiteY19" fmla="*/ 324729 h 1083578"/>
              <a:gd name="connsiteX20" fmla="*/ 132265 w 1064249"/>
              <a:gd name="connsiteY20" fmla="*/ 390671 h 1083578"/>
              <a:gd name="connsiteX21" fmla="*/ 94165 w 1064249"/>
              <a:gd name="connsiteY21" fmla="*/ 497645 h 1083578"/>
              <a:gd name="connsiteX22" fmla="*/ 47273 w 1064249"/>
              <a:gd name="connsiteY22" fmla="*/ 587033 h 1083578"/>
              <a:gd name="connsiteX23" fmla="*/ 28223 w 1064249"/>
              <a:gd name="connsiteY23" fmla="*/ 676421 h 1083578"/>
              <a:gd name="connsiteX24" fmla="*/ 1846 w 1064249"/>
              <a:gd name="connsiteY24" fmla="*/ 833218 h 1083578"/>
              <a:gd name="connsiteX25" fmla="*/ 6242 w 1064249"/>
              <a:gd name="connsiteY25" fmla="*/ 935795 h 1083578"/>
              <a:gd name="connsiteX26" fmla="*/ 38480 w 1064249"/>
              <a:gd name="connsiteY26" fmla="*/ 1009064 h 1083578"/>
              <a:gd name="connsiteX27" fmla="*/ 82442 w 1064249"/>
              <a:gd name="connsiteY27" fmla="*/ 1063283 h 1083578"/>
              <a:gd name="connsiteX28" fmla="*/ 290526 w 1064249"/>
              <a:gd name="connsiteY28" fmla="*/ 1073541 h 1083578"/>
              <a:gd name="connsiteX29" fmla="*/ 418015 w 1064249"/>
              <a:gd name="connsiteY29" fmla="*/ 1050095 h 1083578"/>
              <a:gd name="connsiteX30" fmla="*/ 589465 w 1064249"/>
              <a:gd name="connsiteY30" fmla="*/ 1067679 h 1083578"/>
              <a:gd name="connsiteX31" fmla="*/ 700834 w 1064249"/>
              <a:gd name="connsiteY31" fmla="*/ 1082333 h 1083578"/>
              <a:gd name="connsiteX32" fmla="*/ 803411 w 1064249"/>
              <a:gd name="connsiteY32" fmla="*/ 1033975 h 1083578"/>
              <a:gd name="connsiteX33" fmla="*/ 891334 w 1064249"/>
              <a:gd name="connsiteY33" fmla="*/ 1000271 h 1083578"/>
              <a:gd name="connsiteX34" fmla="*/ 1064249 w 1064249"/>
              <a:gd name="connsiteY34" fmla="*/ 968033 h 108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64249" h="1083578">
                <a:moveTo>
                  <a:pt x="919176" y="628064"/>
                </a:moveTo>
                <a:cubicBezTo>
                  <a:pt x="883152" y="591551"/>
                  <a:pt x="847128" y="555038"/>
                  <a:pt x="834184" y="519625"/>
                </a:cubicBezTo>
                <a:cubicBezTo>
                  <a:pt x="821240" y="484211"/>
                  <a:pt x="837603" y="443425"/>
                  <a:pt x="841511" y="415583"/>
                </a:cubicBezTo>
                <a:cubicBezTo>
                  <a:pt x="845419" y="387741"/>
                  <a:pt x="851524" y="366492"/>
                  <a:pt x="857630" y="352571"/>
                </a:cubicBezTo>
                <a:cubicBezTo>
                  <a:pt x="863736" y="338650"/>
                  <a:pt x="876436" y="340360"/>
                  <a:pt x="878146" y="332056"/>
                </a:cubicBezTo>
                <a:cubicBezTo>
                  <a:pt x="879856" y="323752"/>
                  <a:pt x="873505" y="310319"/>
                  <a:pt x="867888" y="302748"/>
                </a:cubicBezTo>
                <a:cubicBezTo>
                  <a:pt x="862271" y="295177"/>
                  <a:pt x="854700" y="303725"/>
                  <a:pt x="844442" y="286629"/>
                </a:cubicBezTo>
                <a:cubicBezTo>
                  <a:pt x="834184" y="269533"/>
                  <a:pt x="820019" y="224350"/>
                  <a:pt x="806342" y="200171"/>
                </a:cubicBezTo>
                <a:cubicBezTo>
                  <a:pt x="792665" y="175992"/>
                  <a:pt x="771905" y="157919"/>
                  <a:pt x="762380" y="141556"/>
                </a:cubicBezTo>
                <a:cubicBezTo>
                  <a:pt x="752855" y="125193"/>
                  <a:pt x="756030" y="112249"/>
                  <a:pt x="749192" y="101991"/>
                </a:cubicBezTo>
                <a:cubicBezTo>
                  <a:pt x="742353" y="91733"/>
                  <a:pt x="750412" y="87093"/>
                  <a:pt x="721349" y="80010"/>
                </a:cubicBezTo>
                <a:cubicBezTo>
                  <a:pt x="692285" y="72927"/>
                  <a:pt x="613399" y="68043"/>
                  <a:pt x="574811" y="59495"/>
                </a:cubicBezTo>
                <a:cubicBezTo>
                  <a:pt x="536223" y="50947"/>
                  <a:pt x="513754" y="38002"/>
                  <a:pt x="489819" y="28721"/>
                </a:cubicBezTo>
                <a:cubicBezTo>
                  <a:pt x="465884" y="19440"/>
                  <a:pt x="446590" y="8206"/>
                  <a:pt x="431203" y="3810"/>
                </a:cubicBezTo>
                <a:cubicBezTo>
                  <a:pt x="415816" y="-586"/>
                  <a:pt x="406047" y="-1319"/>
                  <a:pt x="397499" y="2345"/>
                </a:cubicBezTo>
                <a:cubicBezTo>
                  <a:pt x="388951" y="6008"/>
                  <a:pt x="391149" y="-97"/>
                  <a:pt x="379915" y="25791"/>
                </a:cubicBezTo>
                <a:cubicBezTo>
                  <a:pt x="368680" y="51679"/>
                  <a:pt x="330092" y="157675"/>
                  <a:pt x="330092" y="157675"/>
                </a:cubicBezTo>
                <a:lnTo>
                  <a:pt x="330092" y="157675"/>
                </a:lnTo>
                <a:cubicBezTo>
                  <a:pt x="318858" y="167444"/>
                  <a:pt x="287595" y="188449"/>
                  <a:pt x="262684" y="216291"/>
                </a:cubicBezTo>
                <a:cubicBezTo>
                  <a:pt x="237773" y="244133"/>
                  <a:pt x="202359" y="295666"/>
                  <a:pt x="180623" y="324729"/>
                </a:cubicBezTo>
                <a:cubicBezTo>
                  <a:pt x="158887" y="353792"/>
                  <a:pt x="146675" y="361852"/>
                  <a:pt x="132265" y="390671"/>
                </a:cubicBezTo>
                <a:cubicBezTo>
                  <a:pt x="117855" y="419490"/>
                  <a:pt x="108330" y="464918"/>
                  <a:pt x="94165" y="497645"/>
                </a:cubicBezTo>
                <a:cubicBezTo>
                  <a:pt x="80000" y="530372"/>
                  <a:pt x="58263" y="557237"/>
                  <a:pt x="47273" y="587033"/>
                </a:cubicBezTo>
                <a:cubicBezTo>
                  <a:pt x="36283" y="616829"/>
                  <a:pt x="35794" y="635390"/>
                  <a:pt x="28223" y="676421"/>
                </a:cubicBezTo>
                <a:cubicBezTo>
                  <a:pt x="20652" y="717452"/>
                  <a:pt x="5509" y="789989"/>
                  <a:pt x="1846" y="833218"/>
                </a:cubicBezTo>
                <a:cubicBezTo>
                  <a:pt x="-1817" y="876447"/>
                  <a:pt x="136" y="906487"/>
                  <a:pt x="6242" y="935795"/>
                </a:cubicBezTo>
                <a:cubicBezTo>
                  <a:pt x="12348" y="965103"/>
                  <a:pt x="25780" y="987816"/>
                  <a:pt x="38480" y="1009064"/>
                </a:cubicBezTo>
                <a:cubicBezTo>
                  <a:pt x="51180" y="1030312"/>
                  <a:pt x="40434" y="1052537"/>
                  <a:pt x="82442" y="1063283"/>
                </a:cubicBezTo>
                <a:cubicBezTo>
                  <a:pt x="124450" y="1074029"/>
                  <a:pt x="234597" y="1075739"/>
                  <a:pt x="290526" y="1073541"/>
                </a:cubicBezTo>
                <a:cubicBezTo>
                  <a:pt x="346455" y="1071343"/>
                  <a:pt x="368192" y="1051072"/>
                  <a:pt x="418015" y="1050095"/>
                </a:cubicBezTo>
                <a:cubicBezTo>
                  <a:pt x="467838" y="1049118"/>
                  <a:pt x="542329" y="1062306"/>
                  <a:pt x="589465" y="1067679"/>
                </a:cubicBezTo>
                <a:cubicBezTo>
                  <a:pt x="636601" y="1073052"/>
                  <a:pt x="665176" y="1087950"/>
                  <a:pt x="700834" y="1082333"/>
                </a:cubicBezTo>
                <a:cubicBezTo>
                  <a:pt x="736492" y="1076716"/>
                  <a:pt x="771661" y="1047652"/>
                  <a:pt x="803411" y="1033975"/>
                </a:cubicBezTo>
                <a:cubicBezTo>
                  <a:pt x="835161" y="1020298"/>
                  <a:pt x="847861" y="1011261"/>
                  <a:pt x="891334" y="1000271"/>
                </a:cubicBezTo>
                <a:cubicBezTo>
                  <a:pt x="934807" y="989281"/>
                  <a:pt x="999528" y="978657"/>
                  <a:pt x="1064249" y="96803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1D457AC4-3931-4ACE-9335-5C196B38A42F}"/>
              </a:ext>
            </a:extLst>
          </p:cNvPr>
          <p:cNvSpPr/>
          <p:nvPr/>
        </p:nvSpPr>
        <p:spPr>
          <a:xfrm>
            <a:off x="4296420" y="5243976"/>
            <a:ext cx="196104" cy="153081"/>
          </a:xfrm>
          <a:custGeom>
            <a:avLst/>
            <a:gdLst>
              <a:gd name="connsiteX0" fmla="*/ 196104 w 196104"/>
              <a:gd name="connsiteY0" fmla="*/ 26530 h 153081"/>
              <a:gd name="connsiteX1" fmla="*/ 124301 w 196104"/>
              <a:gd name="connsiteY1" fmla="*/ 153 h 153081"/>
              <a:gd name="connsiteX2" fmla="*/ 49566 w 196104"/>
              <a:gd name="connsiteY2" fmla="*/ 17737 h 153081"/>
              <a:gd name="connsiteX3" fmla="*/ 1208 w 196104"/>
              <a:gd name="connsiteY3" fmla="*/ 58768 h 153081"/>
              <a:gd name="connsiteX4" fmla="*/ 18793 w 196104"/>
              <a:gd name="connsiteY4" fmla="*/ 117383 h 153081"/>
              <a:gd name="connsiteX5" fmla="*/ 64220 w 196104"/>
              <a:gd name="connsiteY5" fmla="*/ 146691 h 153081"/>
              <a:gd name="connsiteX6" fmla="*/ 127231 w 196104"/>
              <a:gd name="connsiteY6" fmla="*/ 152553 h 153081"/>
              <a:gd name="connsiteX7" fmla="*/ 188777 w 196104"/>
              <a:gd name="connsiteY7" fmla="*/ 137899 h 1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6104" h="153081">
                <a:moveTo>
                  <a:pt x="196104" y="26530"/>
                </a:moveTo>
                <a:cubicBezTo>
                  <a:pt x="172414" y="14074"/>
                  <a:pt x="148724" y="1618"/>
                  <a:pt x="124301" y="153"/>
                </a:cubicBezTo>
                <a:cubicBezTo>
                  <a:pt x="99878" y="-1313"/>
                  <a:pt x="70081" y="7968"/>
                  <a:pt x="49566" y="17737"/>
                </a:cubicBezTo>
                <a:cubicBezTo>
                  <a:pt x="29051" y="27506"/>
                  <a:pt x="6337" y="42161"/>
                  <a:pt x="1208" y="58768"/>
                </a:cubicBezTo>
                <a:cubicBezTo>
                  <a:pt x="-3921" y="75375"/>
                  <a:pt x="8291" y="102729"/>
                  <a:pt x="18793" y="117383"/>
                </a:cubicBezTo>
                <a:cubicBezTo>
                  <a:pt x="29295" y="132037"/>
                  <a:pt x="46147" y="140829"/>
                  <a:pt x="64220" y="146691"/>
                </a:cubicBezTo>
                <a:cubicBezTo>
                  <a:pt x="82293" y="152553"/>
                  <a:pt x="106472" y="154018"/>
                  <a:pt x="127231" y="152553"/>
                </a:cubicBezTo>
                <a:cubicBezTo>
                  <a:pt x="147990" y="151088"/>
                  <a:pt x="168383" y="144493"/>
                  <a:pt x="188777" y="13789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FD064A4C-850D-42EF-B5EB-B427719D1370}"/>
              </a:ext>
            </a:extLst>
          </p:cNvPr>
          <p:cNvSpPr/>
          <p:nvPr/>
        </p:nvSpPr>
        <p:spPr>
          <a:xfrm>
            <a:off x="3865916" y="5247235"/>
            <a:ext cx="381984" cy="245778"/>
          </a:xfrm>
          <a:custGeom>
            <a:avLst/>
            <a:gdLst>
              <a:gd name="connsiteX0" fmla="*/ 381889 w 381984"/>
              <a:gd name="connsiteY0" fmla="*/ 153690 h 245778"/>
              <a:gd name="connsiteX1" fmla="*/ 364305 w 381984"/>
              <a:gd name="connsiteY1" fmla="*/ 92144 h 245778"/>
              <a:gd name="connsiteX2" fmla="*/ 333531 w 381984"/>
              <a:gd name="connsiteY2" fmla="*/ 37924 h 245778"/>
              <a:gd name="connsiteX3" fmla="*/ 217766 w 381984"/>
              <a:gd name="connsiteY3" fmla="*/ 1290 h 245778"/>
              <a:gd name="connsiteX4" fmla="*/ 78555 w 381984"/>
              <a:gd name="connsiteY4" fmla="*/ 14478 h 245778"/>
              <a:gd name="connsiteX5" fmla="*/ 37524 w 381984"/>
              <a:gd name="connsiteY5" fmla="*/ 73094 h 245778"/>
              <a:gd name="connsiteX6" fmla="*/ 3820 w 381984"/>
              <a:gd name="connsiteY6" fmla="*/ 122917 h 245778"/>
              <a:gd name="connsiteX7" fmla="*/ 11147 w 381984"/>
              <a:gd name="connsiteY7" fmla="*/ 180067 h 245778"/>
              <a:gd name="connsiteX8" fmla="*/ 96139 w 381984"/>
              <a:gd name="connsiteY8" fmla="*/ 237217 h 245778"/>
              <a:gd name="connsiteX9" fmla="*/ 132774 w 381984"/>
              <a:gd name="connsiteY9" fmla="*/ 241613 h 245778"/>
              <a:gd name="connsiteX10" fmla="*/ 186993 w 381984"/>
              <a:gd name="connsiteY10" fmla="*/ 199117 h 245778"/>
              <a:gd name="connsiteX11" fmla="*/ 260262 w 381984"/>
              <a:gd name="connsiteY11" fmla="*/ 194721 h 245778"/>
              <a:gd name="connsiteX12" fmla="*/ 334997 w 381984"/>
              <a:gd name="connsiteY12" fmla="*/ 193255 h 245778"/>
              <a:gd name="connsiteX13" fmla="*/ 356978 w 381984"/>
              <a:gd name="connsiteY13" fmla="*/ 216701 h 245778"/>
              <a:gd name="connsiteX14" fmla="*/ 381889 w 381984"/>
              <a:gd name="connsiteY14" fmla="*/ 153690 h 245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984" h="245778">
                <a:moveTo>
                  <a:pt x="381889" y="153690"/>
                </a:moveTo>
                <a:cubicBezTo>
                  <a:pt x="383110" y="132931"/>
                  <a:pt x="372365" y="111438"/>
                  <a:pt x="364305" y="92144"/>
                </a:cubicBezTo>
                <a:cubicBezTo>
                  <a:pt x="356245" y="72850"/>
                  <a:pt x="357954" y="53066"/>
                  <a:pt x="333531" y="37924"/>
                </a:cubicBezTo>
                <a:cubicBezTo>
                  <a:pt x="309108" y="22782"/>
                  <a:pt x="260262" y="5198"/>
                  <a:pt x="217766" y="1290"/>
                </a:cubicBezTo>
                <a:cubicBezTo>
                  <a:pt x="175270" y="-2618"/>
                  <a:pt x="108595" y="2511"/>
                  <a:pt x="78555" y="14478"/>
                </a:cubicBezTo>
                <a:cubicBezTo>
                  <a:pt x="48515" y="26445"/>
                  <a:pt x="49980" y="55021"/>
                  <a:pt x="37524" y="73094"/>
                </a:cubicBezTo>
                <a:cubicBezTo>
                  <a:pt x="25068" y="91167"/>
                  <a:pt x="8216" y="105088"/>
                  <a:pt x="3820" y="122917"/>
                </a:cubicBezTo>
                <a:cubicBezTo>
                  <a:pt x="-576" y="140746"/>
                  <a:pt x="-4240" y="161017"/>
                  <a:pt x="11147" y="180067"/>
                </a:cubicBezTo>
                <a:cubicBezTo>
                  <a:pt x="26534" y="199117"/>
                  <a:pt x="75868" y="226959"/>
                  <a:pt x="96139" y="237217"/>
                </a:cubicBezTo>
                <a:cubicBezTo>
                  <a:pt x="116410" y="247475"/>
                  <a:pt x="117632" y="247963"/>
                  <a:pt x="132774" y="241613"/>
                </a:cubicBezTo>
                <a:cubicBezTo>
                  <a:pt x="147916" y="235263"/>
                  <a:pt x="165745" y="206932"/>
                  <a:pt x="186993" y="199117"/>
                </a:cubicBezTo>
                <a:cubicBezTo>
                  <a:pt x="208241" y="191302"/>
                  <a:pt x="235595" y="195698"/>
                  <a:pt x="260262" y="194721"/>
                </a:cubicBezTo>
                <a:cubicBezTo>
                  <a:pt x="284929" y="193744"/>
                  <a:pt x="318878" y="189592"/>
                  <a:pt x="334997" y="193255"/>
                </a:cubicBezTo>
                <a:cubicBezTo>
                  <a:pt x="351116" y="196918"/>
                  <a:pt x="346964" y="223051"/>
                  <a:pt x="356978" y="216701"/>
                </a:cubicBezTo>
                <a:cubicBezTo>
                  <a:pt x="366991" y="210351"/>
                  <a:pt x="380668" y="174449"/>
                  <a:pt x="381889" y="153690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4ECEECF7-31D8-4E2F-B0D9-6239346065B0}"/>
              </a:ext>
            </a:extLst>
          </p:cNvPr>
          <p:cNvSpPr/>
          <p:nvPr/>
        </p:nvSpPr>
        <p:spPr>
          <a:xfrm>
            <a:off x="2525978" y="5399882"/>
            <a:ext cx="293311" cy="710289"/>
          </a:xfrm>
          <a:custGeom>
            <a:avLst/>
            <a:gdLst>
              <a:gd name="connsiteX0" fmla="*/ 183173 w 293311"/>
              <a:gd name="connsiteY0" fmla="*/ 46470 h 710289"/>
              <a:gd name="connsiteX1" fmla="*/ 224204 w 293311"/>
              <a:gd name="connsiteY1" fmla="*/ 17162 h 710289"/>
              <a:gd name="connsiteX2" fmla="*/ 262304 w 293311"/>
              <a:gd name="connsiteY2" fmla="*/ 1043 h 710289"/>
              <a:gd name="connsiteX3" fmla="*/ 290146 w 293311"/>
              <a:gd name="connsiteY3" fmla="*/ 46470 h 710289"/>
              <a:gd name="connsiteX4" fmla="*/ 284285 w 293311"/>
              <a:gd name="connsiteY4" fmla="*/ 94827 h 710289"/>
              <a:gd name="connsiteX5" fmla="*/ 215412 w 293311"/>
              <a:gd name="connsiteY5" fmla="*/ 115343 h 710289"/>
              <a:gd name="connsiteX6" fmla="*/ 200758 w 293311"/>
              <a:gd name="connsiteY6" fmla="*/ 124135 h 710289"/>
              <a:gd name="connsiteX7" fmla="*/ 177312 w 293311"/>
              <a:gd name="connsiteY7" fmla="*/ 200335 h 710289"/>
              <a:gd name="connsiteX8" fmla="*/ 143608 w 293311"/>
              <a:gd name="connsiteY8" fmla="*/ 354201 h 710289"/>
              <a:gd name="connsiteX9" fmla="*/ 123093 w 293311"/>
              <a:gd name="connsiteY9" fmla="*/ 433331 h 710289"/>
              <a:gd name="connsiteX10" fmla="*/ 60081 w 293311"/>
              <a:gd name="connsiteY10" fmla="*/ 537374 h 710289"/>
              <a:gd name="connsiteX11" fmla="*/ 38100 w 293311"/>
              <a:gd name="connsiteY11" fmla="*/ 585731 h 710289"/>
              <a:gd name="connsiteX12" fmla="*/ 0 w 293311"/>
              <a:gd name="connsiteY12" fmla="*/ 710289 h 710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3311" h="710289">
                <a:moveTo>
                  <a:pt x="183173" y="46470"/>
                </a:moveTo>
                <a:cubicBezTo>
                  <a:pt x="197094" y="35601"/>
                  <a:pt x="211016" y="24733"/>
                  <a:pt x="224204" y="17162"/>
                </a:cubicBezTo>
                <a:cubicBezTo>
                  <a:pt x="237392" y="9591"/>
                  <a:pt x="251314" y="-3842"/>
                  <a:pt x="262304" y="1043"/>
                </a:cubicBezTo>
                <a:cubicBezTo>
                  <a:pt x="273294" y="5928"/>
                  <a:pt x="286483" y="30839"/>
                  <a:pt x="290146" y="46470"/>
                </a:cubicBezTo>
                <a:cubicBezTo>
                  <a:pt x="293809" y="62101"/>
                  <a:pt x="296741" y="83348"/>
                  <a:pt x="284285" y="94827"/>
                </a:cubicBezTo>
                <a:cubicBezTo>
                  <a:pt x="271829" y="106306"/>
                  <a:pt x="229333" y="110458"/>
                  <a:pt x="215412" y="115343"/>
                </a:cubicBezTo>
                <a:cubicBezTo>
                  <a:pt x="201491" y="120228"/>
                  <a:pt x="207108" y="109970"/>
                  <a:pt x="200758" y="124135"/>
                </a:cubicBezTo>
                <a:cubicBezTo>
                  <a:pt x="194408" y="138300"/>
                  <a:pt x="186837" y="161991"/>
                  <a:pt x="177312" y="200335"/>
                </a:cubicBezTo>
                <a:cubicBezTo>
                  <a:pt x="167787" y="238679"/>
                  <a:pt x="152644" y="315368"/>
                  <a:pt x="143608" y="354201"/>
                </a:cubicBezTo>
                <a:cubicBezTo>
                  <a:pt x="134571" y="393034"/>
                  <a:pt x="137014" y="402802"/>
                  <a:pt x="123093" y="433331"/>
                </a:cubicBezTo>
                <a:cubicBezTo>
                  <a:pt x="109172" y="463860"/>
                  <a:pt x="74246" y="511974"/>
                  <a:pt x="60081" y="537374"/>
                </a:cubicBezTo>
                <a:cubicBezTo>
                  <a:pt x="45915" y="562774"/>
                  <a:pt x="48113" y="556912"/>
                  <a:pt x="38100" y="585731"/>
                </a:cubicBezTo>
                <a:cubicBezTo>
                  <a:pt x="28086" y="614550"/>
                  <a:pt x="14043" y="662419"/>
                  <a:pt x="0" y="71028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27AA1C55-2A5B-425E-BFC0-23D6A8543A7D}"/>
              </a:ext>
            </a:extLst>
          </p:cNvPr>
          <p:cNvSpPr/>
          <p:nvPr/>
        </p:nvSpPr>
        <p:spPr>
          <a:xfrm>
            <a:off x="3513647" y="5752382"/>
            <a:ext cx="507575" cy="164358"/>
          </a:xfrm>
          <a:custGeom>
            <a:avLst/>
            <a:gdLst>
              <a:gd name="connsiteX0" fmla="*/ 0 w 507575"/>
              <a:gd name="connsiteY0" fmla="*/ 164358 h 164358"/>
              <a:gd name="connsiteX1" fmla="*/ 120162 w 507575"/>
              <a:gd name="connsiteY1" fmla="*/ 42731 h 164358"/>
              <a:gd name="connsiteX2" fmla="*/ 211016 w 507575"/>
              <a:gd name="connsiteY2" fmla="*/ 16354 h 164358"/>
              <a:gd name="connsiteX3" fmla="*/ 268166 w 507575"/>
              <a:gd name="connsiteY3" fmla="*/ 3166 h 164358"/>
              <a:gd name="connsiteX4" fmla="*/ 408843 w 507575"/>
              <a:gd name="connsiteY4" fmla="*/ 235 h 164358"/>
              <a:gd name="connsiteX5" fmla="*/ 486508 w 507575"/>
              <a:gd name="connsiteY5" fmla="*/ 7562 h 164358"/>
              <a:gd name="connsiteX6" fmla="*/ 504093 w 507575"/>
              <a:gd name="connsiteY6" fmla="*/ 20751 h 164358"/>
              <a:gd name="connsiteX7" fmla="*/ 507024 w 507575"/>
              <a:gd name="connsiteY7" fmla="*/ 35404 h 164358"/>
              <a:gd name="connsiteX8" fmla="*/ 496766 w 507575"/>
              <a:gd name="connsiteY8" fmla="*/ 74970 h 164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7575" h="164358">
                <a:moveTo>
                  <a:pt x="0" y="164358"/>
                </a:moveTo>
                <a:cubicBezTo>
                  <a:pt x="42496" y="115878"/>
                  <a:pt x="84993" y="67398"/>
                  <a:pt x="120162" y="42731"/>
                </a:cubicBezTo>
                <a:cubicBezTo>
                  <a:pt x="155331" y="18064"/>
                  <a:pt x="186349" y="22948"/>
                  <a:pt x="211016" y="16354"/>
                </a:cubicBezTo>
                <a:cubicBezTo>
                  <a:pt x="235683" y="9760"/>
                  <a:pt x="235195" y="5852"/>
                  <a:pt x="268166" y="3166"/>
                </a:cubicBezTo>
                <a:cubicBezTo>
                  <a:pt x="301137" y="479"/>
                  <a:pt x="372453" y="-498"/>
                  <a:pt x="408843" y="235"/>
                </a:cubicBezTo>
                <a:cubicBezTo>
                  <a:pt x="445233" y="968"/>
                  <a:pt x="470633" y="4143"/>
                  <a:pt x="486508" y="7562"/>
                </a:cubicBezTo>
                <a:cubicBezTo>
                  <a:pt x="502383" y="10981"/>
                  <a:pt x="500674" y="16111"/>
                  <a:pt x="504093" y="20751"/>
                </a:cubicBezTo>
                <a:cubicBezTo>
                  <a:pt x="507512" y="25391"/>
                  <a:pt x="508245" y="26368"/>
                  <a:pt x="507024" y="35404"/>
                </a:cubicBezTo>
                <a:cubicBezTo>
                  <a:pt x="505803" y="44440"/>
                  <a:pt x="501284" y="59705"/>
                  <a:pt x="496766" y="7497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791E05FE-C3E9-4D8F-AF3A-E2B5B7637409}"/>
              </a:ext>
            </a:extLst>
          </p:cNvPr>
          <p:cNvSpPr/>
          <p:nvPr/>
        </p:nvSpPr>
        <p:spPr>
          <a:xfrm>
            <a:off x="3252227" y="5853912"/>
            <a:ext cx="131001" cy="99463"/>
          </a:xfrm>
          <a:custGeom>
            <a:avLst/>
            <a:gdLst>
              <a:gd name="connsiteX0" fmla="*/ 19632 w 131001"/>
              <a:gd name="connsiteY0" fmla="*/ 99463 h 99463"/>
              <a:gd name="connsiteX1" fmla="*/ 2047 w 131001"/>
              <a:gd name="connsiteY1" fmla="*/ 40847 h 99463"/>
              <a:gd name="connsiteX2" fmla="*/ 6444 w 131001"/>
              <a:gd name="connsiteY2" fmla="*/ 4213 h 99463"/>
              <a:gd name="connsiteX3" fmla="*/ 56267 w 131001"/>
              <a:gd name="connsiteY3" fmla="*/ 1282 h 99463"/>
              <a:gd name="connsiteX4" fmla="*/ 84109 w 131001"/>
              <a:gd name="connsiteY4" fmla="*/ 8609 h 99463"/>
              <a:gd name="connsiteX5" fmla="*/ 131001 w 131001"/>
              <a:gd name="connsiteY5" fmla="*/ 40847 h 99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1001" h="99463">
                <a:moveTo>
                  <a:pt x="19632" y="99463"/>
                </a:moveTo>
                <a:cubicBezTo>
                  <a:pt x="11938" y="78092"/>
                  <a:pt x="4245" y="56722"/>
                  <a:pt x="2047" y="40847"/>
                </a:cubicBezTo>
                <a:cubicBezTo>
                  <a:pt x="-151" y="24972"/>
                  <a:pt x="-2593" y="10807"/>
                  <a:pt x="6444" y="4213"/>
                </a:cubicBezTo>
                <a:cubicBezTo>
                  <a:pt x="15481" y="-2381"/>
                  <a:pt x="43323" y="549"/>
                  <a:pt x="56267" y="1282"/>
                </a:cubicBezTo>
                <a:cubicBezTo>
                  <a:pt x="69211" y="2015"/>
                  <a:pt x="71653" y="2015"/>
                  <a:pt x="84109" y="8609"/>
                </a:cubicBezTo>
                <a:cubicBezTo>
                  <a:pt x="96565" y="15203"/>
                  <a:pt x="113783" y="28025"/>
                  <a:pt x="131001" y="4084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3227B821-E4A3-49DE-95C6-4057C85F84CC}"/>
              </a:ext>
            </a:extLst>
          </p:cNvPr>
          <p:cNvSpPr/>
          <p:nvPr/>
        </p:nvSpPr>
        <p:spPr>
          <a:xfrm>
            <a:off x="2361855" y="5685209"/>
            <a:ext cx="114300" cy="90936"/>
          </a:xfrm>
          <a:custGeom>
            <a:avLst/>
            <a:gdLst>
              <a:gd name="connsiteX0" fmla="*/ 0 w 114300"/>
              <a:gd name="connsiteY0" fmla="*/ 76200 h 90936"/>
              <a:gd name="connsiteX1" fmla="*/ 76200 w 114300"/>
              <a:gd name="connsiteY1" fmla="*/ 90854 h 90936"/>
              <a:gd name="connsiteX2" fmla="*/ 92319 w 114300"/>
              <a:gd name="connsiteY2" fmla="*/ 70339 h 90936"/>
              <a:gd name="connsiteX3" fmla="*/ 114300 w 114300"/>
              <a:gd name="connsiteY3" fmla="*/ 0 h 9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300" h="90936">
                <a:moveTo>
                  <a:pt x="0" y="76200"/>
                </a:moveTo>
                <a:cubicBezTo>
                  <a:pt x="30407" y="84015"/>
                  <a:pt x="60814" y="91831"/>
                  <a:pt x="76200" y="90854"/>
                </a:cubicBezTo>
                <a:cubicBezTo>
                  <a:pt x="91586" y="89877"/>
                  <a:pt x="85969" y="85481"/>
                  <a:pt x="92319" y="70339"/>
                </a:cubicBezTo>
                <a:cubicBezTo>
                  <a:pt x="98669" y="55197"/>
                  <a:pt x="106484" y="27598"/>
                  <a:pt x="11430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52FB38D4-FB7B-46F6-B49A-A09A3B97EFD1}"/>
              </a:ext>
            </a:extLst>
          </p:cNvPr>
          <p:cNvSpPr/>
          <p:nvPr/>
        </p:nvSpPr>
        <p:spPr>
          <a:xfrm>
            <a:off x="2257813" y="5884502"/>
            <a:ext cx="72856" cy="293077"/>
          </a:xfrm>
          <a:custGeom>
            <a:avLst/>
            <a:gdLst>
              <a:gd name="connsiteX0" fmla="*/ 0 w 72856"/>
              <a:gd name="connsiteY0" fmla="*/ 0 h 293077"/>
              <a:gd name="connsiteX1" fmla="*/ 65942 w 72856"/>
              <a:gd name="connsiteY1" fmla="*/ 74734 h 293077"/>
              <a:gd name="connsiteX2" fmla="*/ 68873 w 72856"/>
              <a:gd name="connsiteY2" fmla="*/ 164123 h 293077"/>
              <a:gd name="connsiteX3" fmla="*/ 48358 w 72856"/>
              <a:gd name="connsiteY3" fmla="*/ 293077 h 293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856" h="293077">
                <a:moveTo>
                  <a:pt x="0" y="0"/>
                </a:moveTo>
                <a:cubicBezTo>
                  <a:pt x="27231" y="23690"/>
                  <a:pt x="54463" y="47380"/>
                  <a:pt x="65942" y="74734"/>
                </a:cubicBezTo>
                <a:cubicBezTo>
                  <a:pt x="77421" y="102088"/>
                  <a:pt x="71804" y="127732"/>
                  <a:pt x="68873" y="164123"/>
                </a:cubicBezTo>
                <a:cubicBezTo>
                  <a:pt x="65942" y="200514"/>
                  <a:pt x="57150" y="246795"/>
                  <a:pt x="48358" y="29307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67AB8983-CE7F-455E-9BC4-23D2600BB52D}"/>
              </a:ext>
            </a:extLst>
          </p:cNvPr>
          <p:cNvSpPr/>
          <p:nvPr/>
        </p:nvSpPr>
        <p:spPr>
          <a:xfrm>
            <a:off x="2293585" y="3674012"/>
            <a:ext cx="129989" cy="116541"/>
          </a:xfrm>
          <a:custGeom>
            <a:avLst/>
            <a:gdLst>
              <a:gd name="connsiteX0" fmla="*/ 129989 w 129989"/>
              <a:gd name="connsiteY0" fmla="*/ 87406 h 116541"/>
              <a:gd name="connsiteX1" fmla="*/ 96371 w 129989"/>
              <a:gd name="connsiteY1" fmla="*/ 29135 h 116541"/>
              <a:gd name="connsiteX2" fmla="*/ 29136 w 129989"/>
              <a:gd name="connsiteY2" fmla="*/ 0 h 116541"/>
              <a:gd name="connsiteX3" fmla="*/ 0 w 129989"/>
              <a:gd name="connsiteY3" fmla="*/ 56030 h 116541"/>
              <a:gd name="connsiteX4" fmla="*/ 15689 w 129989"/>
              <a:gd name="connsiteY4" fmla="*/ 107577 h 116541"/>
              <a:gd name="connsiteX5" fmla="*/ 60512 w 129989"/>
              <a:gd name="connsiteY5" fmla="*/ 116541 h 116541"/>
              <a:gd name="connsiteX6" fmla="*/ 129989 w 129989"/>
              <a:gd name="connsiteY6" fmla="*/ 87406 h 116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989" h="116541">
                <a:moveTo>
                  <a:pt x="129989" y="87406"/>
                </a:moveTo>
                <a:lnTo>
                  <a:pt x="96371" y="29135"/>
                </a:lnTo>
                <a:lnTo>
                  <a:pt x="29136" y="0"/>
                </a:lnTo>
                <a:lnTo>
                  <a:pt x="0" y="56030"/>
                </a:lnTo>
                <a:lnTo>
                  <a:pt x="15689" y="107577"/>
                </a:lnTo>
                <a:lnTo>
                  <a:pt x="60512" y="116541"/>
                </a:lnTo>
                <a:lnTo>
                  <a:pt x="129989" y="87406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5C1D33D9-C691-4E34-9410-574FD5F98D31}"/>
              </a:ext>
            </a:extLst>
          </p:cNvPr>
          <p:cNvSpPr/>
          <p:nvPr/>
        </p:nvSpPr>
        <p:spPr>
          <a:xfrm>
            <a:off x="3270410" y="4972259"/>
            <a:ext cx="70192" cy="123014"/>
          </a:xfrm>
          <a:custGeom>
            <a:avLst/>
            <a:gdLst>
              <a:gd name="connsiteX0" fmla="*/ 69805 w 70192"/>
              <a:gd name="connsiteY0" fmla="*/ 66630 h 123014"/>
              <a:gd name="connsiteX1" fmla="*/ 54117 w 70192"/>
              <a:gd name="connsiteY1" fmla="*/ 6118 h 123014"/>
              <a:gd name="connsiteX2" fmla="*/ 27223 w 70192"/>
              <a:gd name="connsiteY2" fmla="*/ 6118 h 123014"/>
              <a:gd name="connsiteX3" fmla="*/ 2570 w 70192"/>
              <a:gd name="connsiteY3" fmla="*/ 41977 h 123014"/>
              <a:gd name="connsiteX4" fmla="*/ 4811 w 70192"/>
              <a:gd name="connsiteY4" fmla="*/ 115936 h 123014"/>
              <a:gd name="connsiteX5" fmla="*/ 38428 w 70192"/>
              <a:gd name="connsiteY5" fmla="*/ 113694 h 123014"/>
              <a:gd name="connsiteX6" fmla="*/ 69805 w 70192"/>
              <a:gd name="connsiteY6" fmla="*/ 66630 h 1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192" h="123014">
                <a:moveTo>
                  <a:pt x="69805" y="66630"/>
                </a:moveTo>
                <a:cubicBezTo>
                  <a:pt x="72420" y="48701"/>
                  <a:pt x="61214" y="16203"/>
                  <a:pt x="54117" y="6118"/>
                </a:cubicBezTo>
                <a:cubicBezTo>
                  <a:pt x="47020" y="-3967"/>
                  <a:pt x="35814" y="141"/>
                  <a:pt x="27223" y="6118"/>
                </a:cubicBezTo>
                <a:cubicBezTo>
                  <a:pt x="18632" y="12094"/>
                  <a:pt x="6305" y="23674"/>
                  <a:pt x="2570" y="41977"/>
                </a:cubicBezTo>
                <a:cubicBezTo>
                  <a:pt x="-1165" y="60280"/>
                  <a:pt x="-1165" y="103983"/>
                  <a:pt x="4811" y="115936"/>
                </a:cubicBezTo>
                <a:cubicBezTo>
                  <a:pt x="10787" y="127889"/>
                  <a:pt x="27222" y="123032"/>
                  <a:pt x="38428" y="113694"/>
                </a:cubicBezTo>
                <a:cubicBezTo>
                  <a:pt x="49634" y="104356"/>
                  <a:pt x="67190" y="84559"/>
                  <a:pt x="69805" y="66630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3D2ECBD4-9FF3-4356-A187-FE4254BC94D9}"/>
              </a:ext>
            </a:extLst>
          </p:cNvPr>
          <p:cNvSpPr/>
          <p:nvPr/>
        </p:nvSpPr>
        <p:spPr>
          <a:xfrm>
            <a:off x="3418641" y="4799799"/>
            <a:ext cx="73229" cy="59809"/>
          </a:xfrm>
          <a:custGeom>
            <a:avLst/>
            <a:gdLst>
              <a:gd name="connsiteX0" fmla="*/ 17944 w 73229"/>
              <a:gd name="connsiteY0" fmla="*/ 1525 h 59809"/>
              <a:gd name="connsiteX1" fmla="*/ 15 w 73229"/>
              <a:gd name="connsiteY1" fmla="*/ 50831 h 59809"/>
              <a:gd name="connsiteX2" fmla="*/ 20186 w 73229"/>
              <a:gd name="connsiteY2" fmla="*/ 59796 h 59809"/>
              <a:gd name="connsiteX3" fmla="*/ 65009 w 73229"/>
              <a:gd name="connsiteY3" fmla="*/ 50831 h 59809"/>
              <a:gd name="connsiteX4" fmla="*/ 71733 w 73229"/>
              <a:gd name="connsiteY4" fmla="*/ 14972 h 59809"/>
              <a:gd name="connsiteX5" fmla="*/ 17944 w 73229"/>
              <a:gd name="connsiteY5" fmla="*/ 1525 h 59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229" h="59809">
                <a:moveTo>
                  <a:pt x="17944" y="1525"/>
                </a:moveTo>
                <a:cubicBezTo>
                  <a:pt x="5991" y="7501"/>
                  <a:pt x="-359" y="41119"/>
                  <a:pt x="15" y="50831"/>
                </a:cubicBezTo>
                <a:cubicBezTo>
                  <a:pt x="389" y="60543"/>
                  <a:pt x="9354" y="59796"/>
                  <a:pt x="20186" y="59796"/>
                </a:cubicBezTo>
                <a:cubicBezTo>
                  <a:pt x="31018" y="59796"/>
                  <a:pt x="56418" y="58302"/>
                  <a:pt x="65009" y="50831"/>
                </a:cubicBezTo>
                <a:cubicBezTo>
                  <a:pt x="73600" y="43360"/>
                  <a:pt x="74721" y="21322"/>
                  <a:pt x="71733" y="14972"/>
                </a:cubicBezTo>
                <a:cubicBezTo>
                  <a:pt x="68745" y="8622"/>
                  <a:pt x="29897" y="-4451"/>
                  <a:pt x="17944" y="1525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43DB1F-FE70-424D-B09F-5864483528B7}"/>
              </a:ext>
            </a:extLst>
          </p:cNvPr>
          <p:cNvSpPr/>
          <p:nvPr/>
        </p:nvSpPr>
        <p:spPr>
          <a:xfrm>
            <a:off x="4713796" y="645002"/>
            <a:ext cx="7478203" cy="5775940"/>
          </a:xfrm>
          <a:prstGeom prst="rect">
            <a:avLst/>
          </a:prstGeom>
          <a:solidFill>
            <a:srgbClr val="CC99FF">
              <a:alpha val="40000"/>
            </a:srgbClr>
          </a:solidFill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GB" sz="2000" b="1" dirty="0">
                <a:ea typeface="Calibri" panose="020F0502020204030204" pitchFamily="34" charset="0"/>
                <a:cs typeface="Helvetica" panose="020B0604020202020204" pitchFamily="34" charset="0"/>
              </a:rPr>
              <a:t>Drawing isotherms</a:t>
            </a:r>
            <a:endParaRPr lang="en-GB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Isotherms are a type of isoline map. </a:t>
            </a:r>
          </a:p>
          <a:p>
            <a:pPr marL="342900" indent="-342900"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If they are closely spaced, the temperature is changing quickly; if they are far apart the change is slower.</a:t>
            </a:r>
          </a:p>
          <a:p>
            <a:pPr marL="342900" lvl="0" indent="-342900"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Isotherms connect equal temperatures, in the same way that isobars connect equal pressures on a weather map.</a:t>
            </a:r>
          </a:p>
          <a:p>
            <a:pPr marL="342900" lvl="0" indent="-342900"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The isotherms in this exercise are at intervals of 4</a:t>
            </a:r>
            <a:r>
              <a:rPr lang="en-GB" sz="1600" dirty="0">
                <a:ea typeface="Calibri" panose="020F0502020204030204" pitchFamily="34" charset="0"/>
                <a:cs typeface="Arial" panose="020B0604020202020204" pitchFamily="34" charset="0"/>
              </a:rPr>
              <a:t>°</a:t>
            </a: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C.</a:t>
            </a:r>
          </a:p>
          <a:p>
            <a:pPr marL="342900" lvl="0" indent="-342900"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Drawing isotherms is as simple as connecting the numbers with a line, but there are some basic rules:</a:t>
            </a:r>
          </a:p>
          <a:p>
            <a:pPr marL="342900" lvl="0" indent="-342900">
              <a:spcAft>
                <a:spcPts val="800"/>
              </a:spcAft>
              <a:buFont typeface="+mj-lt"/>
              <a:buAutoNum type="arabicPeriod"/>
            </a:pP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An isotherm can’t stop in the middle of the land.  It must either form a circle or continue to the edge of the land.</a:t>
            </a:r>
          </a:p>
          <a:p>
            <a:pPr marL="342900" lvl="0" indent="-342900">
              <a:spcAft>
                <a:spcPts val="800"/>
              </a:spcAft>
              <a:buFont typeface="+mj-lt"/>
              <a:buAutoNum type="arabicPeriod"/>
            </a:pP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Isotherms can’t divide or combine.</a:t>
            </a:r>
          </a:p>
          <a:p>
            <a:pPr marL="342900" lvl="0" indent="-342900">
              <a:spcAft>
                <a:spcPts val="800"/>
              </a:spcAft>
              <a:buFont typeface="+mj-lt"/>
              <a:buAutoNum type="arabicPeriod"/>
            </a:pP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Isotherms can never touch or cross (you’d have two temperatures in the same place).</a:t>
            </a:r>
          </a:p>
          <a:p>
            <a:pPr>
              <a:spcAft>
                <a:spcPts val="800"/>
              </a:spcAft>
            </a:pPr>
            <a:r>
              <a:rPr lang="en-GB" sz="2000" b="1" dirty="0">
                <a:ea typeface="Calibri" panose="020F0502020204030204" pitchFamily="34" charset="0"/>
                <a:cs typeface="Helvetica" panose="020B0604020202020204" pitchFamily="34" charset="0"/>
              </a:rPr>
              <a:t>Tips</a:t>
            </a:r>
            <a:endParaRPr lang="en-GB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Draw in pencil so you can erase mistakes.</a:t>
            </a:r>
          </a:p>
          <a:p>
            <a:pPr marL="342900" lvl="0" indent="-342900"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Look and think, then draw.  Isotherms often follow their neighbours but they are also affected by many other things including relief, land and water.</a:t>
            </a:r>
          </a:p>
        </p:txBody>
      </p:sp>
    </p:spTree>
    <p:extLst>
      <p:ext uri="{BB962C8B-B14F-4D97-AF65-F5344CB8AC3E}">
        <p14:creationId xmlns:p14="http://schemas.microsoft.com/office/powerpoint/2010/main" val="298866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8FF46-EA7C-4E56-ADBA-DDDAAB099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1564" y="-50259"/>
            <a:ext cx="7211826" cy="606071"/>
          </a:xfrm>
        </p:spPr>
        <p:txBody>
          <a:bodyPr>
            <a:normAutofit/>
          </a:bodyPr>
          <a:lstStyle/>
          <a:p>
            <a:r>
              <a:rPr lang="en-GB" sz="2400" dirty="0"/>
              <a:t>What do we do with the weather data?</a:t>
            </a:r>
          </a:p>
        </p:txBody>
      </p:sp>
      <p:pic>
        <p:nvPicPr>
          <p:cNvPr id="40" name="Content Placeholder 39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B1D63F38-7DFC-4B6A-80F1-DC708BA26A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61" y="11654"/>
            <a:ext cx="4307402" cy="6864553"/>
          </a:xfr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5BE8FF9-AEE4-41D7-BDCF-17466C49E03F}"/>
              </a:ext>
            </a:extLst>
          </p:cNvPr>
          <p:cNvSpPr/>
          <p:nvPr/>
        </p:nvSpPr>
        <p:spPr>
          <a:xfrm>
            <a:off x="2047712" y="1766210"/>
            <a:ext cx="1109847" cy="1164076"/>
          </a:xfrm>
          <a:custGeom>
            <a:avLst/>
            <a:gdLst>
              <a:gd name="connsiteX0" fmla="*/ 75285 w 1109847"/>
              <a:gd name="connsiteY0" fmla="*/ 1164076 h 1164076"/>
              <a:gd name="connsiteX1" fmla="*/ 44512 w 1109847"/>
              <a:gd name="connsiteY1" fmla="*/ 1043915 h 1164076"/>
              <a:gd name="connsiteX2" fmla="*/ 47443 w 1109847"/>
              <a:gd name="connsiteY2" fmla="*/ 953061 h 1164076"/>
              <a:gd name="connsiteX3" fmla="*/ 85543 w 1109847"/>
              <a:gd name="connsiteY3" fmla="*/ 859276 h 1164076"/>
              <a:gd name="connsiteX4" fmla="*/ 85543 w 1109847"/>
              <a:gd name="connsiteY4" fmla="*/ 810919 h 1164076"/>
              <a:gd name="connsiteX5" fmla="*/ 57701 w 1109847"/>
              <a:gd name="connsiteY5" fmla="*/ 772819 h 1164076"/>
              <a:gd name="connsiteX6" fmla="*/ 7878 w 1109847"/>
              <a:gd name="connsiteY6" fmla="*/ 734719 h 1164076"/>
              <a:gd name="connsiteX7" fmla="*/ 3482 w 1109847"/>
              <a:gd name="connsiteY7" fmla="*/ 618953 h 1164076"/>
              <a:gd name="connsiteX8" fmla="*/ 41582 w 1109847"/>
              <a:gd name="connsiteY8" fmla="*/ 557407 h 1164076"/>
              <a:gd name="connsiteX9" fmla="*/ 147089 w 1109847"/>
              <a:gd name="connsiteY9" fmla="*/ 473880 h 1164076"/>
              <a:gd name="connsiteX10" fmla="*/ 160278 w 1109847"/>
              <a:gd name="connsiteY10" fmla="*/ 422592 h 1164076"/>
              <a:gd name="connsiteX11" fmla="*/ 158812 w 1109847"/>
              <a:gd name="connsiteY11" fmla="*/ 344926 h 1164076"/>
              <a:gd name="connsiteX12" fmla="*/ 215962 w 1109847"/>
              <a:gd name="connsiteY12" fmla="*/ 296569 h 1164076"/>
              <a:gd name="connsiteX13" fmla="*/ 305351 w 1109847"/>
              <a:gd name="connsiteY13" fmla="*/ 289242 h 1164076"/>
              <a:gd name="connsiteX14" fmla="*/ 343451 w 1109847"/>
              <a:gd name="connsiteY14" fmla="*/ 339065 h 1164076"/>
              <a:gd name="connsiteX15" fmla="*/ 366897 w 1109847"/>
              <a:gd name="connsiteY15" fmla="*/ 391819 h 1164076"/>
              <a:gd name="connsiteX16" fmla="*/ 447493 w 1109847"/>
              <a:gd name="connsiteY16" fmla="*/ 416730 h 1164076"/>
              <a:gd name="connsiteX17" fmla="*/ 503178 w 1109847"/>
              <a:gd name="connsiteY17" fmla="*/ 400611 h 1164076"/>
              <a:gd name="connsiteX18" fmla="*/ 533951 w 1109847"/>
              <a:gd name="connsiteY18" fmla="*/ 344926 h 1164076"/>
              <a:gd name="connsiteX19" fmla="*/ 536882 w 1109847"/>
              <a:gd name="connsiteY19" fmla="*/ 229161 h 1164076"/>
              <a:gd name="connsiteX20" fmla="*/ 532485 w 1109847"/>
              <a:gd name="connsiteY20" fmla="*/ 205715 h 1164076"/>
              <a:gd name="connsiteX21" fmla="*/ 583774 w 1109847"/>
              <a:gd name="connsiteY21" fmla="*/ 67969 h 1164076"/>
              <a:gd name="connsiteX22" fmla="*/ 661439 w 1109847"/>
              <a:gd name="connsiteY22" fmla="*/ 2026 h 1164076"/>
              <a:gd name="connsiteX23" fmla="*/ 725916 w 1109847"/>
              <a:gd name="connsiteY23" fmla="*/ 21076 h 1164076"/>
              <a:gd name="connsiteX24" fmla="*/ 772809 w 1109847"/>
              <a:gd name="connsiteY24" fmla="*/ 63573 h 1164076"/>
              <a:gd name="connsiteX25" fmla="*/ 844612 w 1109847"/>
              <a:gd name="connsiteY25" fmla="*/ 88484 h 1164076"/>
              <a:gd name="connsiteX26" fmla="*/ 894435 w 1109847"/>
              <a:gd name="connsiteY26" fmla="*/ 116326 h 1164076"/>
              <a:gd name="connsiteX27" fmla="*/ 916416 w 1109847"/>
              <a:gd name="connsiteY27" fmla="*/ 155892 h 1164076"/>
              <a:gd name="connsiteX28" fmla="*/ 922278 w 1109847"/>
              <a:gd name="connsiteY28" fmla="*/ 232092 h 1164076"/>
              <a:gd name="connsiteX29" fmla="*/ 929605 w 1109847"/>
              <a:gd name="connsiteY29" fmla="*/ 321480 h 1164076"/>
              <a:gd name="connsiteX30" fmla="*/ 951585 w 1109847"/>
              <a:gd name="connsiteY30" fmla="*/ 429919 h 1164076"/>
              <a:gd name="connsiteX31" fmla="*/ 979428 w 1109847"/>
              <a:gd name="connsiteY31" fmla="*/ 484138 h 1164076"/>
              <a:gd name="connsiteX32" fmla="*/ 1040974 w 1109847"/>
              <a:gd name="connsiteY32" fmla="*/ 536892 h 1164076"/>
              <a:gd name="connsiteX33" fmla="*/ 1109847 w 1109847"/>
              <a:gd name="connsiteY33" fmla="*/ 594042 h 116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09847" h="1164076">
                <a:moveTo>
                  <a:pt x="75285" y="1164076"/>
                </a:moveTo>
                <a:cubicBezTo>
                  <a:pt x="62218" y="1121580"/>
                  <a:pt x="49152" y="1079084"/>
                  <a:pt x="44512" y="1043915"/>
                </a:cubicBezTo>
                <a:cubicBezTo>
                  <a:pt x="39872" y="1008746"/>
                  <a:pt x="40605" y="983834"/>
                  <a:pt x="47443" y="953061"/>
                </a:cubicBezTo>
                <a:cubicBezTo>
                  <a:pt x="54281" y="922288"/>
                  <a:pt x="79193" y="882966"/>
                  <a:pt x="85543" y="859276"/>
                </a:cubicBezTo>
                <a:cubicBezTo>
                  <a:pt x="91893" y="835586"/>
                  <a:pt x="90183" y="825328"/>
                  <a:pt x="85543" y="810919"/>
                </a:cubicBezTo>
                <a:cubicBezTo>
                  <a:pt x="80903" y="796510"/>
                  <a:pt x="70645" y="785519"/>
                  <a:pt x="57701" y="772819"/>
                </a:cubicBezTo>
                <a:cubicBezTo>
                  <a:pt x="44757" y="760119"/>
                  <a:pt x="16914" y="760363"/>
                  <a:pt x="7878" y="734719"/>
                </a:cubicBezTo>
                <a:cubicBezTo>
                  <a:pt x="-1158" y="709075"/>
                  <a:pt x="-2135" y="648505"/>
                  <a:pt x="3482" y="618953"/>
                </a:cubicBezTo>
                <a:cubicBezTo>
                  <a:pt x="9099" y="589401"/>
                  <a:pt x="17648" y="581586"/>
                  <a:pt x="41582" y="557407"/>
                </a:cubicBezTo>
                <a:cubicBezTo>
                  <a:pt x="65516" y="533228"/>
                  <a:pt x="127306" y="496349"/>
                  <a:pt x="147089" y="473880"/>
                </a:cubicBezTo>
                <a:cubicBezTo>
                  <a:pt x="166872" y="451411"/>
                  <a:pt x="158324" y="444084"/>
                  <a:pt x="160278" y="422592"/>
                </a:cubicBezTo>
                <a:cubicBezTo>
                  <a:pt x="162232" y="401100"/>
                  <a:pt x="149531" y="365930"/>
                  <a:pt x="158812" y="344926"/>
                </a:cubicBezTo>
                <a:cubicBezTo>
                  <a:pt x="168093" y="323922"/>
                  <a:pt x="191539" y="305850"/>
                  <a:pt x="215962" y="296569"/>
                </a:cubicBezTo>
                <a:cubicBezTo>
                  <a:pt x="240385" y="287288"/>
                  <a:pt x="284103" y="282159"/>
                  <a:pt x="305351" y="289242"/>
                </a:cubicBezTo>
                <a:cubicBezTo>
                  <a:pt x="326599" y="296325"/>
                  <a:pt x="333193" y="321969"/>
                  <a:pt x="343451" y="339065"/>
                </a:cubicBezTo>
                <a:cubicBezTo>
                  <a:pt x="353709" y="356161"/>
                  <a:pt x="349557" y="378875"/>
                  <a:pt x="366897" y="391819"/>
                </a:cubicBezTo>
                <a:cubicBezTo>
                  <a:pt x="384237" y="404763"/>
                  <a:pt x="424780" y="415265"/>
                  <a:pt x="447493" y="416730"/>
                </a:cubicBezTo>
                <a:cubicBezTo>
                  <a:pt x="470207" y="418195"/>
                  <a:pt x="488768" y="412578"/>
                  <a:pt x="503178" y="400611"/>
                </a:cubicBezTo>
                <a:cubicBezTo>
                  <a:pt x="517588" y="388644"/>
                  <a:pt x="528334" y="373501"/>
                  <a:pt x="533951" y="344926"/>
                </a:cubicBezTo>
                <a:cubicBezTo>
                  <a:pt x="539568" y="316351"/>
                  <a:pt x="537126" y="252363"/>
                  <a:pt x="536882" y="229161"/>
                </a:cubicBezTo>
                <a:cubicBezTo>
                  <a:pt x="536638" y="205959"/>
                  <a:pt x="524670" y="232580"/>
                  <a:pt x="532485" y="205715"/>
                </a:cubicBezTo>
                <a:cubicBezTo>
                  <a:pt x="540300" y="178850"/>
                  <a:pt x="562282" y="101917"/>
                  <a:pt x="583774" y="67969"/>
                </a:cubicBezTo>
                <a:cubicBezTo>
                  <a:pt x="605266" y="34021"/>
                  <a:pt x="637749" y="9841"/>
                  <a:pt x="661439" y="2026"/>
                </a:cubicBezTo>
                <a:cubicBezTo>
                  <a:pt x="685129" y="-5790"/>
                  <a:pt x="707354" y="10818"/>
                  <a:pt x="725916" y="21076"/>
                </a:cubicBezTo>
                <a:cubicBezTo>
                  <a:pt x="744478" y="31334"/>
                  <a:pt x="753026" y="52338"/>
                  <a:pt x="772809" y="63573"/>
                </a:cubicBezTo>
                <a:cubicBezTo>
                  <a:pt x="792592" y="74808"/>
                  <a:pt x="824341" y="79692"/>
                  <a:pt x="844612" y="88484"/>
                </a:cubicBezTo>
                <a:cubicBezTo>
                  <a:pt x="864883" y="97276"/>
                  <a:pt x="882468" y="105091"/>
                  <a:pt x="894435" y="116326"/>
                </a:cubicBezTo>
                <a:cubicBezTo>
                  <a:pt x="906402" y="127561"/>
                  <a:pt x="911776" y="136598"/>
                  <a:pt x="916416" y="155892"/>
                </a:cubicBezTo>
                <a:cubicBezTo>
                  <a:pt x="921057" y="175186"/>
                  <a:pt x="920080" y="204494"/>
                  <a:pt x="922278" y="232092"/>
                </a:cubicBezTo>
                <a:cubicBezTo>
                  <a:pt x="924476" y="259690"/>
                  <a:pt x="924721" y="288509"/>
                  <a:pt x="929605" y="321480"/>
                </a:cubicBezTo>
                <a:cubicBezTo>
                  <a:pt x="934489" y="354451"/>
                  <a:pt x="943281" y="402809"/>
                  <a:pt x="951585" y="429919"/>
                </a:cubicBezTo>
                <a:cubicBezTo>
                  <a:pt x="959889" y="457029"/>
                  <a:pt x="964530" y="466309"/>
                  <a:pt x="979428" y="484138"/>
                </a:cubicBezTo>
                <a:cubicBezTo>
                  <a:pt x="994326" y="501967"/>
                  <a:pt x="1019237" y="518575"/>
                  <a:pt x="1040974" y="536892"/>
                </a:cubicBezTo>
                <a:cubicBezTo>
                  <a:pt x="1062711" y="555209"/>
                  <a:pt x="1086279" y="574625"/>
                  <a:pt x="1109847" y="59404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18EB801D-A8B2-480B-AD5F-F8F22B912042}"/>
              </a:ext>
            </a:extLst>
          </p:cNvPr>
          <p:cNvSpPr/>
          <p:nvPr/>
        </p:nvSpPr>
        <p:spPr>
          <a:xfrm>
            <a:off x="1164636" y="3226294"/>
            <a:ext cx="719504" cy="631581"/>
          </a:xfrm>
          <a:custGeom>
            <a:avLst/>
            <a:gdLst>
              <a:gd name="connsiteX0" fmla="*/ 0 w 719504"/>
              <a:gd name="connsiteY0" fmla="*/ 0 h 631581"/>
              <a:gd name="connsiteX1" fmla="*/ 124558 w 719504"/>
              <a:gd name="connsiteY1" fmla="*/ 55685 h 631581"/>
              <a:gd name="connsiteX2" fmla="*/ 200758 w 719504"/>
              <a:gd name="connsiteY2" fmla="*/ 77665 h 631581"/>
              <a:gd name="connsiteX3" fmla="*/ 278423 w 719504"/>
              <a:gd name="connsiteY3" fmla="*/ 136281 h 631581"/>
              <a:gd name="connsiteX4" fmla="*/ 323850 w 719504"/>
              <a:gd name="connsiteY4" fmla="*/ 172915 h 631581"/>
              <a:gd name="connsiteX5" fmla="*/ 386861 w 719504"/>
              <a:gd name="connsiteY5" fmla="*/ 189035 h 631581"/>
              <a:gd name="connsiteX6" fmla="*/ 432288 w 719504"/>
              <a:gd name="connsiteY6" fmla="*/ 189035 h 631581"/>
              <a:gd name="connsiteX7" fmla="*/ 444011 w 719504"/>
              <a:gd name="connsiteY7" fmla="*/ 137746 h 631581"/>
              <a:gd name="connsiteX8" fmla="*/ 473319 w 719504"/>
              <a:gd name="connsiteY8" fmla="*/ 82062 h 631581"/>
              <a:gd name="connsiteX9" fmla="*/ 542192 w 719504"/>
              <a:gd name="connsiteY9" fmla="*/ 79131 h 631581"/>
              <a:gd name="connsiteX10" fmla="*/ 580292 w 719504"/>
              <a:gd name="connsiteY10" fmla="*/ 124558 h 631581"/>
              <a:gd name="connsiteX11" fmla="*/ 600808 w 719504"/>
              <a:gd name="connsiteY11" fmla="*/ 172915 h 631581"/>
              <a:gd name="connsiteX12" fmla="*/ 630115 w 719504"/>
              <a:gd name="connsiteY12" fmla="*/ 234462 h 631581"/>
              <a:gd name="connsiteX13" fmla="*/ 663819 w 719504"/>
              <a:gd name="connsiteY13" fmla="*/ 316523 h 631581"/>
              <a:gd name="connsiteX14" fmla="*/ 685800 w 719504"/>
              <a:gd name="connsiteY14" fmla="*/ 379535 h 631581"/>
              <a:gd name="connsiteX15" fmla="*/ 635977 w 719504"/>
              <a:gd name="connsiteY15" fmla="*/ 465992 h 631581"/>
              <a:gd name="connsiteX16" fmla="*/ 650631 w 719504"/>
              <a:gd name="connsiteY16" fmla="*/ 531935 h 631581"/>
              <a:gd name="connsiteX17" fmla="*/ 719504 w 719504"/>
              <a:gd name="connsiteY17" fmla="*/ 631581 h 631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19504" h="631581">
                <a:moveTo>
                  <a:pt x="0" y="0"/>
                </a:moveTo>
                <a:cubicBezTo>
                  <a:pt x="45549" y="21370"/>
                  <a:pt x="91098" y="42741"/>
                  <a:pt x="124558" y="55685"/>
                </a:cubicBezTo>
                <a:cubicBezTo>
                  <a:pt x="158018" y="68629"/>
                  <a:pt x="175114" y="64232"/>
                  <a:pt x="200758" y="77665"/>
                </a:cubicBezTo>
                <a:cubicBezTo>
                  <a:pt x="226402" y="91098"/>
                  <a:pt x="257908" y="120406"/>
                  <a:pt x="278423" y="136281"/>
                </a:cubicBezTo>
                <a:cubicBezTo>
                  <a:pt x="298938" y="152156"/>
                  <a:pt x="305777" y="164123"/>
                  <a:pt x="323850" y="172915"/>
                </a:cubicBezTo>
                <a:cubicBezTo>
                  <a:pt x="341923" y="181707"/>
                  <a:pt x="368788" y="186348"/>
                  <a:pt x="386861" y="189035"/>
                </a:cubicBezTo>
                <a:cubicBezTo>
                  <a:pt x="404934" y="191722"/>
                  <a:pt x="422763" y="197583"/>
                  <a:pt x="432288" y="189035"/>
                </a:cubicBezTo>
                <a:cubicBezTo>
                  <a:pt x="441813" y="180487"/>
                  <a:pt x="437173" y="155575"/>
                  <a:pt x="444011" y="137746"/>
                </a:cubicBezTo>
                <a:cubicBezTo>
                  <a:pt x="450850" y="119917"/>
                  <a:pt x="456956" y="91831"/>
                  <a:pt x="473319" y="82062"/>
                </a:cubicBezTo>
                <a:cubicBezTo>
                  <a:pt x="489682" y="72293"/>
                  <a:pt x="524363" y="72048"/>
                  <a:pt x="542192" y="79131"/>
                </a:cubicBezTo>
                <a:cubicBezTo>
                  <a:pt x="560021" y="86214"/>
                  <a:pt x="570523" y="108927"/>
                  <a:pt x="580292" y="124558"/>
                </a:cubicBezTo>
                <a:cubicBezTo>
                  <a:pt x="590061" y="140189"/>
                  <a:pt x="592504" y="154598"/>
                  <a:pt x="600808" y="172915"/>
                </a:cubicBezTo>
                <a:cubicBezTo>
                  <a:pt x="609112" y="191232"/>
                  <a:pt x="619613" y="210527"/>
                  <a:pt x="630115" y="234462"/>
                </a:cubicBezTo>
                <a:cubicBezTo>
                  <a:pt x="640617" y="258397"/>
                  <a:pt x="654538" y="292344"/>
                  <a:pt x="663819" y="316523"/>
                </a:cubicBezTo>
                <a:cubicBezTo>
                  <a:pt x="673100" y="340702"/>
                  <a:pt x="690440" y="354624"/>
                  <a:pt x="685800" y="379535"/>
                </a:cubicBezTo>
                <a:cubicBezTo>
                  <a:pt x="681160" y="404446"/>
                  <a:pt x="641838" y="440592"/>
                  <a:pt x="635977" y="465992"/>
                </a:cubicBezTo>
                <a:cubicBezTo>
                  <a:pt x="630116" y="491392"/>
                  <a:pt x="636710" y="504337"/>
                  <a:pt x="650631" y="531935"/>
                </a:cubicBezTo>
                <a:cubicBezTo>
                  <a:pt x="664552" y="559533"/>
                  <a:pt x="692028" y="595557"/>
                  <a:pt x="719504" y="63158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7CE521D2-3C01-4B3F-BF83-2155BDA6B6A9}"/>
              </a:ext>
            </a:extLst>
          </p:cNvPr>
          <p:cNvSpPr/>
          <p:nvPr/>
        </p:nvSpPr>
        <p:spPr>
          <a:xfrm>
            <a:off x="2171355" y="3094409"/>
            <a:ext cx="305242" cy="274997"/>
          </a:xfrm>
          <a:custGeom>
            <a:avLst/>
            <a:gdLst>
              <a:gd name="connsiteX0" fmla="*/ 0 w 305242"/>
              <a:gd name="connsiteY0" fmla="*/ 0 h 274997"/>
              <a:gd name="connsiteX1" fmla="*/ 83527 w 305242"/>
              <a:gd name="connsiteY1" fmla="*/ 4397 h 274997"/>
              <a:gd name="connsiteX2" fmla="*/ 165589 w 305242"/>
              <a:gd name="connsiteY2" fmla="*/ 26377 h 274997"/>
              <a:gd name="connsiteX3" fmla="*/ 215412 w 305242"/>
              <a:gd name="connsiteY3" fmla="*/ 92320 h 274997"/>
              <a:gd name="connsiteX4" fmla="*/ 218342 w 305242"/>
              <a:gd name="connsiteY4" fmla="*/ 178777 h 274997"/>
              <a:gd name="connsiteX5" fmla="*/ 260839 w 305242"/>
              <a:gd name="connsiteY5" fmla="*/ 235927 h 274997"/>
              <a:gd name="connsiteX6" fmla="*/ 298939 w 305242"/>
              <a:gd name="connsiteY6" fmla="*/ 271097 h 274997"/>
              <a:gd name="connsiteX7" fmla="*/ 304800 w 305242"/>
              <a:gd name="connsiteY7" fmla="*/ 272562 h 274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242" h="274997">
                <a:moveTo>
                  <a:pt x="0" y="0"/>
                </a:moveTo>
                <a:cubicBezTo>
                  <a:pt x="27964" y="0"/>
                  <a:pt x="55929" y="1"/>
                  <a:pt x="83527" y="4397"/>
                </a:cubicBezTo>
                <a:cubicBezTo>
                  <a:pt x="111125" y="8793"/>
                  <a:pt x="143608" y="11723"/>
                  <a:pt x="165589" y="26377"/>
                </a:cubicBezTo>
                <a:cubicBezTo>
                  <a:pt x="187570" y="41031"/>
                  <a:pt x="206620" y="66920"/>
                  <a:pt x="215412" y="92320"/>
                </a:cubicBezTo>
                <a:cubicBezTo>
                  <a:pt x="224204" y="117720"/>
                  <a:pt x="210771" y="154843"/>
                  <a:pt x="218342" y="178777"/>
                </a:cubicBezTo>
                <a:cubicBezTo>
                  <a:pt x="225913" y="202711"/>
                  <a:pt x="247406" y="220540"/>
                  <a:pt x="260839" y="235927"/>
                </a:cubicBezTo>
                <a:cubicBezTo>
                  <a:pt x="274272" y="251314"/>
                  <a:pt x="291612" y="264991"/>
                  <a:pt x="298939" y="271097"/>
                </a:cubicBezTo>
                <a:cubicBezTo>
                  <a:pt x="306266" y="277203"/>
                  <a:pt x="305533" y="274882"/>
                  <a:pt x="304800" y="27256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485090D9-2631-4452-962D-873ABBE3C48D}"/>
              </a:ext>
            </a:extLst>
          </p:cNvPr>
          <p:cNvSpPr/>
          <p:nvPr/>
        </p:nvSpPr>
        <p:spPr>
          <a:xfrm>
            <a:off x="2309594" y="2799710"/>
            <a:ext cx="182927" cy="119387"/>
          </a:xfrm>
          <a:custGeom>
            <a:avLst/>
            <a:gdLst>
              <a:gd name="connsiteX0" fmla="*/ 129927 w 182927"/>
              <a:gd name="connsiteY0" fmla="*/ 157 h 119387"/>
              <a:gd name="connsiteX1" fmla="*/ 24419 w 182927"/>
              <a:gd name="connsiteY1" fmla="*/ 16276 h 119387"/>
              <a:gd name="connsiteX2" fmla="*/ 3903 w 182927"/>
              <a:gd name="connsiteY2" fmla="*/ 30930 h 119387"/>
              <a:gd name="connsiteX3" fmla="*/ 2438 w 182927"/>
              <a:gd name="connsiteY3" fmla="*/ 52911 h 119387"/>
              <a:gd name="connsiteX4" fmla="*/ 30280 w 182927"/>
              <a:gd name="connsiteY4" fmla="*/ 111526 h 119387"/>
              <a:gd name="connsiteX5" fmla="*/ 97688 w 182927"/>
              <a:gd name="connsiteY5" fmla="*/ 117388 h 119387"/>
              <a:gd name="connsiteX6" fmla="*/ 151907 w 182927"/>
              <a:gd name="connsiteY6" fmla="*/ 98338 h 119387"/>
              <a:gd name="connsiteX7" fmla="*/ 168027 w 182927"/>
              <a:gd name="connsiteY7" fmla="*/ 74892 h 119387"/>
              <a:gd name="connsiteX8" fmla="*/ 182680 w 182927"/>
              <a:gd name="connsiteY8" fmla="*/ 52911 h 119387"/>
              <a:gd name="connsiteX9" fmla="*/ 173888 w 182927"/>
              <a:gd name="connsiteY9" fmla="*/ 26534 h 119387"/>
              <a:gd name="connsiteX10" fmla="*/ 129927 w 182927"/>
              <a:gd name="connsiteY10" fmla="*/ 157 h 119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2927" h="119387">
                <a:moveTo>
                  <a:pt x="129927" y="157"/>
                </a:moveTo>
                <a:cubicBezTo>
                  <a:pt x="105016" y="-1553"/>
                  <a:pt x="45423" y="11147"/>
                  <a:pt x="24419" y="16276"/>
                </a:cubicBezTo>
                <a:cubicBezTo>
                  <a:pt x="3415" y="21405"/>
                  <a:pt x="7566" y="24824"/>
                  <a:pt x="3903" y="30930"/>
                </a:cubicBezTo>
                <a:cubicBezTo>
                  <a:pt x="240" y="37036"/>
                  <a:pt x="-1958" y="39478"/>
                  <a:pt x="2438" y="52911"/>
                </a:cubicBezTo>
                <a:cubicBezTo>
                  <a:pt x="6834" y="66344"/>
                  <a:pt x="14405" y="100780"/>
                  <a:pt x="30280" y="111526"/>
                </a:cubicBezTo>
                <a:cubicBezTo>
                  <a:pt x="46155" y="122272"/>
                  <a:pt x="77417" y="119586"/>
                  <a:pt x="97688" y="117388"/>
                </a:cubicBezTo>
                <a:cubicBezTo>
                  <a:pt x="117959" y="115190"/>
                  <a:pt x="140184" y="105421"/>
                  <a:pt x="151907" y="98338"/>
                </a:cubicBezTo>
                <a:cubicBezTo>
                  <a:pt x="163630" y="91255"/>
                  <a:pt x="162898" y="82463"/>
                  <a:pt x="168027" y="74892"/>
                </a:cubicBezTo>
                <a:cubicBezTo>
                  <a:pt x="173156" y="67321"/>
                  <a:pt x="181703" y="60971"/>
                  <a:pt x="182680" y="52911"/>
                </a:cubicBezTo>
                <a:cubicBezTo>
                  <a:pt x="183657" y="44851"/>
                  <a:pt x="181947" y="33861"/>
                  <a:pt x="173888" y="26534"/>
                </a:cubicBezTo>
                <a:cubicBezTo>
                  <a:pt x="165829" y="19207"/>
                  <a:pt x="154838" y="1867"/>
                  <a:pt x="129927" y="157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8D10C13-B14E-4DAA-83DA-5408FCFBAF95}"/>
              </a:ext>
            </a:extLst>
          </p:cNvPr>
          <p:cNvSpPr/>
          <p:nvPr/>
        </p:nvSpPr>
        <p:spPr>
          <a:xfrm>
            <a:off x="2966399" y="2616098"/>
            <a:ext cx="268174" cy="225018"/>
          </a:xfrm>
          <a:custGeom>
            <a:avLst/>
            <a:gdLst>
              <a:gd name="connsiteX0" fmla="*/ 115121 w 268174"/>
              <a:gd name="connsiteY0" fmla="*/ 26871 h 225018"/>
              <a:gd name="connsiteX1" fmla="*/ 27198 w 268174"/>
              <a:gd name="connsiteY1" fmla="*/ 494 h 225018"/>
              <a:gd name="connsiteX2" fmla="*/ 821 w 268174"/>
              <a:gd name="connsiteY2" fmla="*/ 47386 h 225018"/>
              <a:gd name="connsiteX3" fmla="*/ 9613 w 268174"/>
              <a:gd name="connsiteY3" fmla="*/ 88417 h 225018"/>
              <a:gd name="connsiteX4" fmla="*/ 38921 w 268174"/>
              <a:gd name="connsiteY4" fmla="*/ 196855 h 225018"/>
              <a:gd name="connsiteX5" fmla="*/ 71159 w 268174"/>
              <a:gd name="connsiteY5" fmla="*/ 224697 h 225018"/>
              <a:gd name="connsiteX6" fmla="*/ 201579 w 268174"/>
              <a:gd name="connsiteY6" fmla="*/ 210044 h 225018"/>
              <a:gd name="connsiteX7" fmla="*/ 252867 w 268174"/>
              <a:gd name="connsiteY7" fmla="*/ 180736 h 225018"/>
              <a:gd name="connsiteX8" fmla="*/ 267521 w 268174"/>
              <a:gd name="connsiteY8" fmla="*/ 117724 h 225018"/>
              <a:gd name="connsiteX9" fmla="*/ 263125 w 268174"/>
              <a:gd name="connsiteY9" fmla="*/ 63505 h 225018"/>
              <a:gd name="connsiteX10" fmla="*/ 241144 w 268174"/>
              <a:gd name="connsiteY10" fmla="*/ 56178 h 225018"/>
              <a:gd name="connsiteX11" fmla="*/ 115121 w 268174"/>
              <a:gd name="connsiteY11" fmla="*/ 26871 h 22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8174" h="225018">
                <a:moveTo>
                  <a:pt x="115121" y="26871"/>
                </a:moveTo>
                <a:cubicBezTo>
                  <a:pt x="80684" y="11973"/>
                  <a:pt x="46248" y="-2925"/>
                  <a:pt x="27198" y="494"/>
                </a:cubicBezTo>
                <a:cubicBezTo>
                  <a:pt x="8148" y="3913"/>
                  <a:pt x="3752" y="32732"/>
                  <a:pt x="821" y="47386"/>
                </a:cubicBezTo>
                <a:cubicBezTo>
                  <a:pt x="-2110" y="62040"/>
                  <a:pt x="3263" y="63506"/>
                  <a:pt x="9613" y="88417"/>
                </a:cubicBezTo>
                <a:cubicBezTo>
                  <a:pt x="15963" y="113328"/>
                  <a:pt x="28663" y="174142"/>
                  <a:pt x="38921" y="196855"/>
                </a:cubicBezTo>
                <a:cubicBezTo>
                  <a:pt x="49179" y="219568"/>
                  <a:pt x="44049" y="222499"/>
                  <a:pt x="71159" y="224697"/>
                </a:cubicBezTo>
                <a:cubicBezTo>
                  <a:pt x="98269" y="226895"/>
                  <a:pt x="171294" y="217371"/>
                  <a:pt x="201579" y="210044"/>
                </a:cubicBezTo>
                <a:cubicBezTo>
                  <a:pt x="231864" y="202717"/>
                  <a:pt x="241877" y="196123"/>
                  <a:pt x="252867" y="180736"/>
                </a:cubicBezTo>
                <a:cubicBezTo>
                  <a:pt x="263857" y="165349"/>
                  <a:pt x="265811" y="137262"/>
                  <a:pt x="267521" y="117724"/>
                </a:cubicBezTo>
                <a:cubicBezTo>
                  <a:pt x="269231" y="98186"/>
                  <a:pt x="267521" y="73763"/>
                  <a:pt x="263125" y="63505"/>
                </a:cubicBezTo>
                <a:cubicBezTo>
                  <a:pt x="258729" y="53247"/>
                  <a:pt x="241144" y="56178"/>
                  <a:pt x="241144" y="56178"/>
                </a:cubicBezTo>
                <a:lnTo>
                  <a:pt x="115121" y="26871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4A873C51-6A81-469B-8C55-B5BD84CAF742}"/>
              </a:ext>
            </a:extLst>
          </p:cNvPr>
          <p:cNvSpPr/>
          <p:nvPr/>
        </p:nvSpPr>
        <p:spPr>
          <a:xfrm>
            <a:off x="2207990" y="642821"/>
            <a:ext cx="509811" cy="233006"/>
          </a:xfrm>
          <a:custGeom>
            <a:avLst/>
            <a:gdLst>
              <a:gd name="connsiteX0" fmla="*/ 0 w 509811"/>
              <a:gd name="connsiteY0" fmla="*/ 0 h 233006"/>
              <a:gd name="connsiteX1" fmla="*/ 52754 w 509811"/>
              <a:gd name="connsiteY1" fmla="*/ 74735 h 233006"/>
              <a:gd name="connsiteX2" fmla="*/ 142142 w 509811"/>
              <a:gd name="connsiteY2" fmla="*/ 146538 h 233006"/>
              <a:gd name="connsiteX3" fmla="*/ 222738 w 509811"/>
              <a:gd name="connsiteY3" fmla="*/ 203688 h 233006"/>
              <a:gd name="connsiteX4" fmla="*/ 232996 w 509811"/>
              <a:gd name="connsiteY4" fmla="*/ 224204 h 233006"/>
              <a:gd name="connsiteX5" fmla="*/ 320919 w 509811"/>
              <a:gd name="connsiteY5" fmla="*/ 232996 h 233006"/>
              <a:gd name="connsiteX6" fmla="*/ 449873 w 509811"/>
              <a:gd name="connsiteY6" fmla="*/ 222738 h 233006"/>
              <a:gd name="connsiteX7" fmla="*/ 504092 w 509811"/>
              <a:gd name="connsiteY7" fmla="*/ 187569 h 233006"/>
              <a:gd name="connsiteX8" fmla="*/ 505557 w 509811"/>
              <a:gd name="connsiteY8" fmla="*/ 73269 h 233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9811" h="233006">
                <a:moveTo>
                  <a:pt x="0" y="0"/>
                </a:moveTo>
                <a:cubicBezTo>
                  <a:pt x="14532" y="25156"/>
                  <a:pt x="29064" y="50312"/>
                  <a:pt x="52754" y="74735"/>
                </a:cubicBezTo>
                <a:cubicBezTo>
                  <a:pt x="76444" y="99158"/>
                  <a:pt x="113811" y="125046"/>
                  <a:pt x="142142" y="146538"/>
                </a:cubicBezTo>
                <a:cubicBezTo>
                  <a:pt x="170473" y="168030"/>
                  <a:pt x="207596" y="190744"/>
                  <a:pt x="222738" y="203688"/>
                </a:cubicBezTo>
                <a:cubicBezTo>
                  <a:pt x="237880" y="216632"/>
                  <a:pt x="216632" y="219319"/>
                  <a:pt x="232996" y="224204"/>
                </a:cubicBezTo>
                <a:cubicBezTo>
                  <a:pt x="249360" y="229089"/>
                  <a:pt x="284773" y="233240"/>
                  <a:pt x="320919" y="232996"/>
                </a:cubicBezTo>
                <a:cubicBezTo>
                  <a:pt x="357065" y="232752"/>
                  <a:pt x="419344" y="230309"/>
                  <a:pt x="449873" y="222738"/>
                </a:cubicBezTo>
                <a:cubicBezTo>
                  <a:pt x="480402" y="215167"/>
                  <a:pt x="494811" y="212481"/>
                  <a:pt x="504092" y="187569"/>
                </a:cubicBezTo>
                <a:cubicBezTo>
                  <a:pt x="513373" y="162658"/>
                  <a:pt x="509465" y="117963"/>
                  <a:pt x="505557" y="7326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536D0816-B645-418E-9BAC-3B02F0F78C04}"/>
              </a:ext>
            </a:extLst>
          </p:cNvPr>
          <p:cNvSpPr/>
          <p:nvPr/>
        </p:nvSpPr>
        <p:spPr>
          <a:xfrm>
            <a:off x="2483918" y="702902"/>
            <a:ext cx="140467" cy="79286"/>
          </a:xfrm>
          <a:custGeom>
            <a:avLst/>
            <a:gdLst>
              <a:gd name="connsiteX0" fmla="*/ 2495 w 140467"/>
              <a:gd name="connsiteY0" fmla="*/ 0 h 79286"/>
              <a:gd name="connsiteX1" fmla="*/ 6891 w 140467"/>
              <a:gd name="connsiteY1" fmla="*/ 58615 h 79286"/>
              <a:gd name="connsiteX2" fmla="*/ 61110 w 140467"/>
              <a:gd name="connsiteY2" fmla="*/ 79131 h 79286"/>
              <a:gd name="connsiteX3" fmla="*/ 109468 w 140467"/>
              <a:gd name="connsiteY3" fmla="*/ 67407 h 79286"/>
              <a:gd name="connsiteX4" fmla="*/ 138776 w 140467"/>
              <a:gd name="connsiteY4" fmla="*/ 55684 h 79286"/>
              <a:gd name="connsiteX5" fmla="*/ 134379 w 140467"/>
              <a:gd name="connsiteY5" fmla="*/ 4396 h 7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0467" h="79286">
                <a:moveTo>
                  <a:pt x="2495" y="0"/>
                </a:moveTo>
                <a:cubicBezTo>
                  <a:pt x="-192" y="22713"/>
                  <a:pt x="-2878" y="45427"/>
                  <a:pt x="6891" y="58615"/>
                </a:cubicBezTo>
                <a:cubicBezTo>
                  <a:pt x="16660" y="71803"/>
                  <a:pt x="44014" y="77666"/>
                  <a:pt x="61110" y="79131"/>
                </a:cubicBezTo>
                <a:cubicBezTo>
                  <a:pt x="78206" y="80596"/>
                  <a:pt x="96524" y="71315"/>
                  <a:pt x="109468" y="67407"/>
                </a:cubicBezTo>
                <a:cubicBezTo>
                  <a:pt x="122412" y="63499"/>
                  <a:pt x="134624" y="66186"/>
                  <a:pt x="138776" y="55684"/>
                </a:cubicBezTo>
                <a:cubicBezTo>
                  <a:pt x="142928" y="45182"/>
                  <a:pt x="138653" y="24789"/>
                  <a:pt x="134379" y="439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17FE3452-42ED-482D-AAAD-680EBD56730A}"/>
              </a:ext>
            </a:extLst>
          </p:cNvPr>
          <p:cNvSpPr/>
          <p:nvPr/>
        </p:nvSpPr>
        <p:spPr>
          <a:xfrm>
            <a:off x="2297029" y="1395915"/>
            <a:ext cx="155414" cy="179445"/>
          </a:xfrm>
          <a:custGeom>
            <a:avLst/>
            <a:gdLst>
              <a:gd name="connsiteX0" fmla="*/ 28192 w 155414"/>
              <a:gd name="connsiteY0" fmla="*/ 11837 h 179445"/>
              <a:gd name="connsiteX1" fmla="*/ 349 w 155414"/>
              <a:gd name="connsiteY1" fmla="*/ 57264 h 179445"/>
              <a:gd name="connsiteX2" fmla="*/ 16468 w 155414"/>
              <a:gd name="connsiteY2" fmla="*/ 140791 h 179445"/>
              <a:gd name="connsiteX3" fmla="*/ 70688 w 155414"/>
              <a:gd name="connsiteY3" fmla="*/ 178891 h 179445"/>
              <a:gd name="connsiteX4" fmla="*/ 136630 w 155414"/>
              <a:gd name="connsiteY4" fmla="*/ 161306 h 179445"/>
              <a:gd name="connsiteX5" fmla="*/ 154215 w 155414"/>
              <a:gd name="connsiteY5" fmla="*/ 131998 h 179445"/>
              <a:gd name="connsiteX6" fmla="*/ 148353 w 155414"/>
              <a:gd name="connsiteY6" fmla="*/ 76314 h 179445"/>
              <a:gd name="connsiteX7" fmla="*/ 104392 w 155414"/>
              <a:gd name="connsiteY7" fmla="*/ 38214 h 179445"/>
              <a:gd name="connsiteX8" fmla="*/ 83876 w 155414"/>
              <a:gd name="connsiteY8" fmla="*/ 4510 h 179445"/>
              <a:gd name="connsiteX9" fmla="*/ 28192 w 155414"/>
              <a:gd name="connsiteY9" fmla="*/ 11837 h 179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5414" h="179445">
                <a:moveTo>
                  <a:pt x="28192" y="11837"/>
                </a:moveTo>
                <a:cubicBezTo>
                  <a:pt x="14271" y="20629"/>
                  <a:pt x="2303" y="35772"/>
                  <a:pt x="349" y="57264"/>
                </a:cubicBezTo>
                <a:cubicBezTo>
                  <a:pt x="-1605" y="78756"/>
                  <a:pt x="4745" y="120520"/>
                  <a:pt x="16468" y="140791"/>
                </a:cubicBezTo>
                <a:cubicBezTo>
                  <a:pt x="28191" y="161062"/>
                  <a:pt x="50661" y="175472"/>
                  <a:pt x="70688" y="178891"/>
                </a:cubicBezTo>
                <a:cubicBezTo>
                  <a:pt x="90715" y="182310"/>
                  <a:pt x="122709" y="169121"/>
                  <a:pt x="136630" y="161306"/>
                </a:cubicBezTo>
                <a:cubicBezTo>
                  <a:pt x="150551" y="153491"/>
                  <a:pt x="152261" y="146163"/>
                  <a:pt x="154215" y="131998"/>
                </a:cubicBezTo>
                <a:cubicBezTo>
                  <a:pt x="156169" y="117833"/>
                  <a:pt x="156657" y="91945"/>
                  <a:pt x="148353" y="76314"/>
                </a:cubicBezTo>
                <a:cubicBezTo>
                  <a:pt x="140049" y="60683"/>
                  <a:pt x="115138" y="50181"/>
                  <a:pt x="104392" y="38214"/>
                </a:cubicBezTo>
                <a:cubicBezTo>
                  <a:pt x="93646" y="26247"/>
                  <a:pt x="94378" y="14523"/>
                  <a:pt x="83876" y="4510"/>
                </a:cubicBezTo>
                <a:cubicBezTo>
                  <a:pt x="73374" y="-5503"/>
                  <a:pt x="42113" y="3045"/>
                  <a:pt x="28192" y="11837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644EBBF2-9EBD-4B45-BE82-EAE2BD9F33A0}"/>
              </a:ext>
            </a:extLst>
          </p:cNvPr>
          <p:cNvSpPr/>
          <p:nvPr/>
        </p:nvSpPr>
        <p:spPr>
          <a:xfrm>
            <a:off x="1927234" y="1310243"/>
            <a:ext cx="85957" cy="60470"/>
          </a:xfrm>
          <a:custGeom>
            <a:avLst/>
            <a:gdLst>
              <a:gd name="connsiteX0" fmla="*/ 82929 w 85957"/>
              <a:gd name="connsiteY0" fmla="*/ 2259 h 60470"/>
              <a:gd name="connsiteX1" fmla="*/ 8194 w 85957"/>
              <a:gd name="connsiteY1" fmla="*/ 13982 h 60470"/>
              <a:gd name="connsiteX2" fmla="*/ 8194 w 85957"/>
              <a:gd name="connsiteY2" fmla="*/ 57943 h 60470"/>
              <a:gd name="connsiteX3" fmla="*/ 63879 w 85957"/>
              <a:gd name="connsiteY3" fmla="*/ 53547 h 60470"/>
              <a:gd name="connsiteX4" fmla="*/ 82929 w 85957"/>
              <a:gd name="connsiteY4" fmla="*/ 2259 h 60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57" h="60470">
                <a:moveTo>
                  <a:pt x="82929" y="2259"/>
                </a:moveTo>
                <a:cubicBezTo>
                  <a:pt x="73648" y="-4335"/>
                  <a:pt x="20650" y="4701"/>
                  <a:pt x="8194" y="13982"/>
                </a:cubicBezTo>
                <a:cubicBezTo>
                  <a:pt x="-4262" y="23263"/>
                  <a:pt x="-1087" y="51349"/>
                  <a:pt x="8194" y="57943"/>
                </a:cubicBezTo>
                <a:cubicBezTo>
                  <a:pt x="17475" y="64537"/>
                  <a:pt x="49225" y="56478"/>
                  <a:pt x="63879" y="53547"/>
                </a:cubicBezTo>
                <a:cubicBezTo>
                  <a:pt x="78533" y="50616"/>
                  <a:pt x="92210" y="8853"/>
                  <a:pt x="82929" y="2259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0B1FBC75-2C91-4CC4-86CF-22915B426145}"/>
              </a:ext>
            </a:extLst>
          </p:cNvPr>
          <p:cNvSpPr/>
          <p:nvPr/>
        </p:nvSpPr>
        <p:spPr>
          <a:xfrm>
            <a:off x="3128053" y="1340344"/>
            <a:ext cx="123375" cy="94133"/>
          </a:xfrm>
          <a:custGeom>
            <a:avLst/>
            <a:gdLst>
              <a:gd name="connsiteX0" fmla="*/ 17783 w 123375"/>
              <a:gd name="connsiteY0" fmla="*/ 2931 h 94133"/>
              <a:gd name="connsiteX1" fmla="*/ 198 w 123375"/>
              <a:gd name="connsiteY1" fmla="*/ 51289 h 94133"/>
              <a:gd name="connsiteX2" fmla="*/ 28041 w 123375"/>
              <a:gd name="connsiteY2" fmla="*/ 82062 h 94133"/>
              <a:gd name="connsiteX3" fmla="*/ 88121 w 123375"/>
              <a:gd name="connsiteY3" fmla="*/ 93785 h 94133"/>
              <a:gd name="connsiteX4" fmla="*/ 105706 w 123375"/>
              <a:gd name="connsiteY4" fmla="*/ 70339 h 94133"/>
              <a:gd name="connsiteX5" fmla="*/ 121825 w 123375"/>
              <a:gd name="connsiteY5" fmla="*/ 48358 h 94133"/>
              <a:gd name="connsiteX6" fmla="*/ 121825 w 123375"/>
              <a:gd name="connsiteY6" fmla="*/ 0 h 94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375" h="94133">
                <a:moveTo>
                  <a:pt x="17783" y="2931"/>
                </a:moveTo>
                <a:cubicBezTo>
                  <a:pt x="8135" y="20516"/>
                  <a:pt x="-1512" y="38101"/>
                  <a:pt x="198" y="51289"/>
                </a:cubicBezTo>
                <a:cubicBezTo>
                  <a:pt x="1908" y="64477"/>
                  <a:pt x="13387" y="74979"/>
                  <a:pt x="28041" y="82062"/>
                </a:cubicBezTo>
                <a:cubicBezTo>
                  <a:pt x="42695" y="89145"/>
                  <a:pt x="75177" y="95739"/>
                  <a:pt x="88121" y="93785"/>
                </a:cubicBezTo>
                <a:cubicBezTo>
                  <a:pt x="101065" y="91831"/>
                  <a:pt x="100089" y="77910"/>
                  <a:pt x="105706" y="70339"/>
                </a:cubicBezTo>
                <a:cubicBezTo>
                  <a:pt x="111323" y="62768"/>
                  <a:pt x="119139" y="60081"/>
                  <a:pt x="121825" y="48358"/>
                </a:cubicBezTo>
                <a:cubicBezTo>
                  <a:pt x="124511" y="36635"/>
                  <a:pt x="123168" y="18317"/>
                  <a:pt x="121825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B80EB0F3-B14C-46D6-89DB-56A4BE3AA358}"/>
              </a:ext>
            </a:extLst>
          </p:cNvPr>
          <p:cNvSpPr/>
          <p:nvPr/>
        </p:nvSpPr>
        <p:spPr>
          <a:xfrm>
            <a:off x="1266566" y="1552365"/>
            <a:ext cx="88570" cy="65376"/>
          </a:xfrm>
          <a:custGeom>
            <a:avLst/>
            <a:gdLst>
              <a:gd name="connsiteX0" fmla="*/ 0 w 80596"/>
              <a:gd name="connsiteY0" fmla="*/ 18052 h 66837"/>
              <a:gd name="connsiteX1" fmla="*/ 65942 w 80596"/>
              <a:gd name="connsiteY1" fmla="*/ 468 h 66837"/>
              <a:gd name="connsiteX2" fmla="*/ 80596 w 80596"/>
              <a:gd name="connsiteY2" fmla="*/ 34172 h 66837"/>
              <a:gd name="connsiteX3" fmla="*/ 65942 w 80596"/>
              <a:gd name="connsiteY3" fmla="*/ 66410 h 66837"/>
              <a:gd name="connsiteX4" fmla="*/ 0 w 80596"/>
              <a:gd name="connsiteY4" fmla="*/ 18052 h 66837"/>
              <a:gd name="connsiteX0" fmla="*/ 7974 w 88570"/>
              <a:gd name="connsiteY0" fmla="*/ 18044 h 65376"/>
              <a:gd name="connsiteX1" fmla="*/ 73916 w 88570"/>
              <a:gd name="connsiteY1" fmla="*/ 460 h 65376"/>
              <a:gd name="connsiteX2" fmla="*/ 88570 w 88570"/>
              <a:gd name="connsiteY2" fmla="*/ 34164 h 65376"/>
              <a:gd name="connsiteX3" fmla="*/ 9439 w 88570"/>
              <a:gd name="connsiteY3" fmla="*/ 64937 h 65376"/>
              <a:gd name="connsiteX4" fmla="*/ 7974 w 88570"/>
              <a:gd name="connsiteY4" fmla="*/ 18044 h 65376"/>
              <a:gd name="connsiteX0" fmla="*/ 9439 w 100879"/>
              <a:gd name="connsiteY0" fmla="*/ 64937 h 156377"/>
              <a:gd name="connsiteX1" fmla="*/ 7974 w 100879"/>
              <a:gd name="connsiteY1" fmla="*/ 18044 h 156377"/>
              <a:gd name="connsiteX2" fmla="*/ 73916 w 100879"/>
              <a:gd name="connsiteY2" fmla="*/ 460 h 156377"/>
              <a:gd name="connsiteX3" fmla="*/ 88570 w 100879"/>
              <a:gd name="connsiteY3" fmla="*/ 34164 h 156377"/>
              <a:gd name="connsiteX4" fmla="*/ 100879 w 100879"/>
              <a:gd name="connsiteY4" fmla="*/ 156377 h 156377"/>
              <a:gd name="connsiteX0" fmla="*/ 9439 w 99414"/>
              <a:gd name="connsiteY0" fmla="*/ 64937 h 166635"/>
              <a:gd name="connsiteX1" fmla="*/ 7974 w 99414"/>
              <a:gd name="connsiteY1" fmla="*/ 18044 h 166635"/>
              <a:gd name="connsiteX2" fmla="*/ 73916 w 99414"/>
              <a:gd name="connsiteY2" fmla="*/ 460 h 166635"/>
              <a:gd name="connsiteX3" fmla="*/ 88570 w 99414"/>
              <a:gd name="connsiteY3" fmla="*/ 34164 h 166635"/>
              <a:gd name="connsiteX4" fmla="*/ 99414 w 99414"/>
              <a:gd name="connsiteY4" fmla="*/ 166635 h 166635"/>
              <a:gd name="connsiteX0" fmla="*/ 9439 w 88570"/>
              <a:gd name="connsiteY0" fmla="*/ 64937 h 65376"/>
              <a:gd name="connsiteX1" fmla="*/ 7974 w 88570"/>
              <a:gd name="connsiteY1" fmla="*/ 18044 h 65376"/>
              <a:gd name="connsiteX2" fmla="*/ 73916 w 88570"/>
              <a:gd name="connsiteY2" fmla="*/ 460 h 65376"/>
              <a:gd name="connsiteX3" fmla="*/ 88570 w 88570"/>
              <a:gd name="connsiteY3" fmla="*/ 34164 h 65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570" h="65376">
                <a:moveTo>
                  <a:pt x="9439" y="64937"/>
                </a:moveTo>
                <a:cubicBezTo>
                  <a:pt x="-3017" y="70066"/>
                  <a:pt x="-2772" y="28790"/>
                  <a:pt x="7974" y="18044"/>
                </a:cubicBezTo>
                <a:cubicBezTo>
                  <a:pt x="18720" y="7298"/>
                  <a:pt x="60483" y="-2227"/>
                  <a:pt x="73916" y="460"/>
                </a:cubicBezTo>
                <a:cubicBezTo>
                  <a:pt x="87349" y="3147"/>
                  <a:pt x="88570" y="23174"/>
                  <a:pt x="88570" y="3416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FE37324F-E887-48CF-9C46-DE0D626B47F1}"/>
              </a:ext>
            </a:extLst>
          </p:cNvPr>
          <p:cNvSpPr/>
          <p:nvPr/>
        </p:nvSpPr>
        <p:spPr>
          <a:xfrm>
            <a:off x="1034217" y="3286375"/>
            <a:ext cx="64639" cy="301869"/>
          </a:xfrm>
          <a:custGeom>
            <a:avLst/>
            <a:gdLst>
              <a:gd name="connsiteX0" fmla="*/ 4396 w 64639"/>
              <a:gd name="connsiteY0" fmla="*/ 0 h 301869"/>
              <a:gd name="connsiteX1" fmla="*/ 27842 w 64639"/>
              <a:gd name="connsiteY1" fmla="*/ 48358 h 301869"/>
              <a:gd name="connsiteX2" fmla="*/ 64477 w 64639"/>
              <a:gd name="connsiteY2" fmla="*/ 142142 h 301869"/>
              <a:gd name="connsiteX3" fmla="*/ 39565 w 64639"/>
              <a:gd name="connsiteY3" fmla="*/ 247650 h 301869"/>
              <a:gd name="connsiteX4" fmla="*/ 0 w 64639"/>
              <a:gd name="connsiteY4" fmla="*/ 301869 h 30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39" h="301869">
                <a:moveTo>
                  <a:pt x="4396" y="0"/>
                </a:moveTo>
                <a:cubicBezTo>
                  <a:pt x="11112" y="12334"/>
                  <a:pt x="17829" y="24668"/>
                  <a:pt x="27842" y="48358"/>
                </a:cubicBezTo>
                <a:cubicBezTo>
                  <a:pt x="37856" y="72048"/>
                  <a:pt x="62523" y="108927"/>
                  <a:pt x="64477" y="142142"/>
                </a:cubicBezTo>
                <a:cubicBezTo>
                  <a:pt x="66431" y="175357"/>
                  <a:pt x="50311" y="221029"/>
                  <a:pt x="39565" y="247650"/>
                </a:cubicBezTo>
                <a:cubicBezTo>
                  <a:pt x="28819" y="274271"/>
                  <a:pt x="14409" y="288070"/>
                  <a:pt x="0" y="30186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9C6A3587-DA52-45FD-BB3C-C74091F30708}"/>
              </a:ext>
            </a:extLst>
          </p:cNvPr>
          <p:cNvSpPr/>
          <p:nvPr/>
        </p:nvSpPr>
        <p:spPr>
          <a:xfrm>
            <a:off x="2461501" y="3387486"/>
            <a:ext cx="635192" cy="1176704"/>
          </a:xfrm>
          <a:custGeom>
            <a:avLst/>
            <a:gdLst>
              <a:gd name="connsiteX0" fmla="*/ 272562 w 635192"/>
              <a:gd name="connsiteY0" fmla="*/ 0 h 1176704"/>
              <a:gd name="connsiteX1" fmla="*/ 338504 w 635192"/>
              <a:gd name="connsiteY1" fmla="*/ 48358 h 1176704"/>
              <a:gd name="connsiteX2" fmla="*/ 369277 w 635192"/>
              <a:gd name="connsiteY2" fmla="*/ 79131 h 1176704"/>
              <a:gd name="connsiteX3" fmla="*/ 373673 w 635192"/>
              <a:gd name="connsiteY3" fmla="*/ 99647 h 1176704"/>
              <a:gd name="connsiteX4" fmla="*/ 391258 w 635192"/>
              <a:gd name="connsiteY4" fmla="*/ 180243 h 1176704"/>
              <a:gd name="connsiteX5" fmla="*/ 423496 w 635192"/>
              <a:gd name="connsiteY5" fmla="*/ 224204 h 1176704"/>
              <a:gd name="connsiteX6" fmla="*/ 446943 w 635192"/>
              <a:gd name="connsiteY6" fmla="*/ 290147 h 1176704"/>
              <a:gd name="connsiteX7" fmla="*/ 452804 w 635192"/>
              <a:gd name="connsiteY7" fmla="*/ 351693 h 1176704"/>
              <a:gd name="connsiteX8" fmla="*/ 452804 w 635192"/>
              <a:gd name="connsiteY8" fmla="*/ 407377 h 1176704"/>
              <a:gd name="connsiteX9" fmla="*/ 524608 w 635192"/>
              <a:gd name="connsiteY9" fmla="*/ 449873 h 1176704"/>
              <a:gd name="connsiteX10" fmla="*/ 552450 w 635192"/>
              <a:gd name="connsiteY10" fmla="*/ 477716 h 1176704"/>
              <a:gd name="connsiteX11" fmla="*/ 578827 w 635192"/>
              <a:gd name="connsiteY11" fmla="*/ 605204 h 1176704"/>
              <a:gd name="connsiteX12" fmla="*/ 619858 w 635192"/>
              <a:gd name="connsiteY12" fmla="*/ 709247 h 1176704"/>
              <a:gd name="connsiteX13" fmla="*/ 624254 w 635192"/>
              <a:gd name="connsiteY13" fmla="*/ 848458 h 1176704"/>
              <a:gd name="connsiteX14" fmla="*/ 627185 w 635192"/>
              <a:gd name="connsiteY14" fmla="*/ 892420 h 1176704"/>
              <a:gd name="connsiteX15" fmla="*/ 509954 w 635192"/>
              <a:gd name="connsiteY15" fmla="*/ 968620 h 1176704"/>
              <a:gd name="connsiteX16" fmla="*/ 350227 w 635192"/>
              <a:gd name="connsiteY16" fmla="*/ 1014047 h 1176704"/>
              <a:gd name="connsiteX17" fmla="*/ 257908 w 635192"/>
              <a:gd name="connsiteY17" fmla="*/ 1015512 h 1176704"/>
              <a:gd name="connsiteX18" fmla="*/ 124558 w 635192"/>
              <a:gd name="connsiteY18" fmla="*/ 1041889 h 1176704"/>
              <a:gd name="connsiteX19" fmla="*/ 23446 w 635192"/>
              <a:gd name="connsiteY19" fmla="*/ 1062404 h 1176704"/>
              <a:gd name="connsiteX20" fmla="*/ 0 w 635192"/>
              <a:gd name="connsiteY20" fmla="*/ 1176704 h 117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35192" h="1176704">
                <a:moveTo>
                  <a:pt x="272562" y="0"/>
                </a:moveTo>
                <a:cubicBezTo>
                  <a:pt x="297473" y="17584"/>
                  <a:pt x="322385" y="35169"/>
                  <a:pt x="338504" y="48358"/>
                </a:cubicBezTo>
                <a:cubicBezTo>
                  <a:pt x="354623" y="61547"/>
                  <a:pt x="363415" y="70583"/>
                  <a:pt x="369277" y="79131"/>
                </a:cubicBezTo>
                <a:cubicBezTo>
                  <a:pt x="375139" y="87679"/>
                  <a:pt x="370010" y="82795"/>
                  <a:pt x="373673" y="99647"/>
                </a:cubicBezTo>
                <a:cubicBezTo>
                  <a:pt x="377336" y="116499"/>
                  <a:pt x="382954" y="159484"/>
                  <a:pt x="391258" y="180243"/>
                </a:cubicBezTo>
                <a:cubicBezTo>
                  <a:pt x="399562" y="201003"/>
                  <a:pt x="414215" y="205887"/>
                  <a:pt x="423496" y="224204"/>
                </a:cubicBezTo>
                <a:cubicBezTo>
                  <a:pt x="432777" y="242521"/>
                  <a:pt x="442058" y="268899"/>
                  <a:pt x="446943" y="290147"/>
                </a:cubicBezTo>
                <a:cubicBezTo>
                  <a:pt x="451828" y="311395"/>
                  <a:pt x="451827" y="332155"/>
                  <a:pt x="452804" y="351693"/>
                </a:cubicBezTo>
                <a:cubicBezTo>
                  <a:pt x="453781" y="371231"/>
                  <a:pt x="440837" y="391014"/>
                  <a:pt x="452804" y="407377"/>
                </a:cubicBezTo>
                <a:cubicBezTo>
                  <a:pt x="464771" y="423740"/>
                  <a:pt x="508000" y="438150"/>
                  <a:pt x="524608" y="449873"/>
                </a:cubicBezTo>
                <a:cubicBezTo>
                  <a:pt x="541216" y="461596"/>
                  <a:pt x="543414" y="451828"/>
                  <a:pt x="552450" y="477716"/>
                </a:cubicBezTo>
                <a:cubicBezTo>
                  <a:pt x="561486" y="503604"/>
                  <a:pt x="567592" y="566616"/>
                  <a:pt x="578827" y="605204"/>
                </a:cubicBezTo>
                <a:cubicBezTo>
                  <a:pt x="590062" y="643792"/>
                  <a:pt x="612287" y="668705"/>
                  <a:pt x="619858" y="709247"/>
                </a:cubicBezTo>
                <a:cubicBezTo>
                  <a:pt x="627429" y="749789"/>
                  <a:pt x="623033" y="817929"/>
                  <a:pt x="624254" y="848458"/>
                </a:cubicBezTo>
                <a:cubicBezTo>
                  <a:pt x="625475" y="878987"/>
                  <a:pt x="646235" y="872393"/>
                  <a:pt x="627185" y="892420"/>
                </a:cubicBezTo>
                <a:cubicBezTo>
                  <a:pt x="608135" y="912447"/>
                  <a:pt x="556114" y="948349"/>
                  <a:pt x="509954" y="968620"/>
                </a:cubicBezTo>
                <a:cubicBezTo>
                  <a:pt x="463794" y="988891"/>
                  <a:pt x="392235" y="1006232"/>
                  <a:pt x="350227" y="1014047"/>
                </a:cubicBezTo>
                <a:cubicBezTo>
                  <a:pt x="308219" y="1021862"/>
                  <a:pt x="295519" y="1010872"/>
                  <a:pt x="257908" y="1015512"/>
                </a:cubicBezTo>
                <a:cubicBezTo>
                  <a:pt x="220297" y="1020152"/>
                  <a:pt x="124558" y="1041889"/>
                  <a:pt x="124558" y="1041889"/>
                </a:cubicBezTo>
                <a:cubicBezTo>
                  <a:pt x="85481" y="1049704"/>
                  <a:pt x="44206" y="1039935"/>
                  <a:pt x="23446" y="1062404"/>
                </a:cubicBezTo>
                <a:cubicBezTo>
                  <a:pt x="2686" y="1084873"/>
                  <a:pt x="1343" y="1130788"/>
                  <a:pt x="0" y="117670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93B85BD7-ADC7-4D75-B626-DB869AFFEABE}"/>
              </a:ext>
            </a:extLst>
          </p:cNvPr>
          <p:cNvSpPr/>
          <p:nvPr/>
        </p:nvSpPr>
        <p:spPr>
          <a:xfrm>
            <a:off x="3284913" y="3638170"/>
            <a:ext cx="118236" cy="117698"/>
          </a:xfrm>
          <a:custGeom>
            <a:avLst/>
            <a:gdLst>
              <a:gd name="connsiteX0" fmla="*/ 58750 w 118236"/>
              <a:gd name="connsiteY0" fmla="*/ 2828 h 117698"/>
              <a:gd name="connsiteX1" fmla="*/ 112969 w 118236"/>
              <a:gd name="connsiteY1" fmla="*/ 79028 h 117698"/>
              <a:gd name="connsiteX2" fmla="*/ 111504 w 118236"/>
              <a:gd name="connsiteY2" fmla="*/ 93682 h 117698"/>
              <a:gd name="connsiteX3" fmla="*/ 71938 w 118236"/>
              <a:gd name="connsiteY3" fmla="*/ 117128 h 117698"/>
              <a:gd name="connsiteX4" fmla="*/ 14788 w 118236"/>
              <a:gd name="connsiteY4" fmla="*/ 108336 h 117698"/>
              <a:gd name="connsiteX5" fmla="*/ 4531 w 118236"/>
              <a:gd name="connsiteY5" fmla="*/ 84889 h 117698"/>
              <a:gd name="connsiteX6" fmla="*/ 4531 w 118236"/>
              <a:gd name="connsiteY6" fmla="*/ 21878 h 117698"/>
              <a:gd name="connsiteX7" fmla="*/ 58750 w 118236"/>
              <a:gd name="connsiteY7" fmla="*/ 2828 h 117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236" h="117698">
                <a:moveTo>
                  <a:pt x="58750" y="2828"/>
                </a:moveTo>
                <a:cubicBezTo>
                  <a:pt x="76823" y="12353"/>
                  <a:pt x="104177" y="63886"/>
                  <a:pt x="112969" y="79028"/>
                </a:cubicBezTo>
                <a:cubicBezTo>
                  <a:pt x="121761" y="94170"/>
                  <a:pt x="118342" y="87332"/>
                  <a:pt x="111504" y="93682"/>
                </a:cubicBezTo>
                <a:cubicBezTo>
                  <a:pt x="104666" y="100032"/>
                  <a:pt x="88057" y="114686"/>
                  <a:pt x="71938" y="117128"/>
                </a:cubicBezTo>
                <a:cubicBezTo>
                  <a:pt x="55819" y="119570"/>
                  <a:pt x="26022" y="113709"/>
                  <a:pt x="14788" y="108336"/>
                </a:cubicBezTo>
                <a:cubicBezTo>
                  <a:pt x="3554" y="102963"/>
                  <a:pt x="6240" y="99299"/>
                  <a:pt x="4531" y="84889"/>
                </a:cubicBezTo>
                <a:cubicBezTo>
                  <a:pt x="2821" y="70479"/>
                  <a:pt x="-4750" y="33845"/>
                  <a:pt x="4531" y="21878"/>
                </a:cubicBezTo>
                <a:cubicBezTo>
                  <a:pt x="13812" y="9911"/>
                  <a:pt x="40677" y="-6697"/>
                  <a:pt x="58750" y="2828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EAAD6B63-918E-4B7D-8126-B6C630A84E71}"/>
              </a:ext>
            </a:extLst>
          </p:cNvPr>
          <p:cNvSpPr/>
          <p:nvPr/>
        </p:nvSpPr>
        <p:spPr>
          <a:xfrm>
            <a:off x="2282724" y="4803048"/>
            <a:ext cx="418030" cy="537796"/>
          </a:xfrm>
          <a:custGeom>
            <a:avLst/>
            <a:gdLst>
              <a:gd name="connsiteX0" fmla="*/ 218343 w 418030"/>
              <a:gd name="connsiteY0" fmla="*/ 0 h 537796"/>
              <a:gd name="connsiteX1" fmla="*/ 369277 w 418030"/>
              <a:gd name="connsiteY1" fmla="*/ 36635 h 537796"/>
              <a:gd name="connsiteX2" fmla="*/ 404447 w 418030"/>
              <a:gd name="connsiteY2" fmla="*/ 104042 h 537796"/>
              <a:gd name="connsiteX3" fmla="*/ 417635 w 418030"/>
              <a:gd name="connsiteY3" fmla="*/ 146538 h 537796"/>
              <a:gd name="connsiteX4" fmla="*/ 391258 w 418030"/>
              <a:gd name="connsiteY4" fmla="*/ 243254 h 537796"/>
              <a:gd name="connsiteX5" fmla="*/ 344366 w 418030"/>
              <a:gd name="connsiteY5" fmla="*/ 288681 h 537796"/>
              <a:gd name="connsiteX6" fmla="*/ 285750 w 418030"/>
              <a:gd name="connsiteY6" fmla="*/ 320919 h 537796"/>
              <a:gd name="connsiteX7" fmla="*/ 106973 w 418030"/>
              <a:gd name="connsiteY7" fmla="*/ 357554 h 537796"/>
              <a:gd name="connsiteX8" fmla="*/ 27843 w 418030"/>
              <a:gd name="connsiteY8" fmla="*/ 388327 h 537796"/>
              <a:gd name="connsiteX9" fmla="*/ 8793 w 418030"/>
              <a:gd name="connsiteY9" fmla="*/ 426427 h 537796"/>
              <a:gd name="connsiteX10" fmla="*/ 0 w 418030"/>
              <a:gd name="connsiteY10" fmla="*/ 537796 h 53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8030" h="537796">
                <a:moveTo>
                  <a:pt x="218343" y="0"/>
                </a:moveTo>
                <a:cubicBezTo>
                  <a:pt x="278301" y="9647"/>
                  <a:pt x="338260" y="19295"/>
                  <a:pt x="369277" y="36635"/>
                </a:cubicBezTo>
                <a:cubicBezTo>
                  <a:pt x="400294" y="53975"/>
                  <a:pt x="396387" y="85725"/>
                  <a:pt x="404447" y="104042"/>
                </a:cubicBezTo>
                <a:cubicBezTo>
                  <a:pt x="412507" y="122359"/>
                  <a:pt x="419833" y="123336"/>
                  <a:pt x="417635" y="146538"/>
                </a:cubicBezTo>
                <a:cubicBezTo>
                  <a:pt x="415437" y="169740"/>
                  <a:pt x="403469" y="219564"/>
                  <a:pt x="391258" y="243254"/>
                </a:cubicBezTo>
                <a:cubicBezTo>
                  <a:pt x="379047" y="266944"/>
                  <a:pt x="361951" y="275737"/>
                  <a:pt x="344366" y="288681"/>
                </a:cubicBezTo>
                <a:cubicBezTo>
                  <a:pt x="326781" y="301625"/>
                  <a:pt x="325315" y="309440"/>
                  <a:pt x="285750" y="320919"/>
                </a:cubicBezTo>
                <a:cubicBezTo>
                  <a:pt x="246185" y="332398"/>
                  <a:pt x="149957" y="346319"/>
                  <a:pt x="106973" y="357554"/>
                </a:cubicBezTo>
                <a:cubicBezTo>
                  <a:pt x="63989" y="368789"/>
                  <a:pt x="44206" y="376848"/>
                  <a:pt x="27843" y="388327"/>
                </a:cubicBezTo>
                <a:cubicBezTo>
                  <a:pt x="11480" y="399806"/>
                  <a:pt x="13433" y="401516"/>
                  <a:pt x="8793" y="426427"/>
                </a:cubicBezTo>
                <a:cubicBezTo>
                  <a:pt x="4153" y="451338"/>
                  <a:pt x="2076" y="494567"/>
                  <a:pt x="0" y="53779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49A0D8FB-A061-4D68-AB3E-3D4D01B64FF7}"/>
              </a:ext>
            </a:extLst>
          </p:cNvPr>
          <p:cNvSpPr/>
          <p:nvPr/>
        </p:nvSpPr>
        <p:spPr>
          <a:xfrm>
            <a:off x="2543249" y="3629458"/>
            <a:ext cx="1550691" cy="1758278"/>
          </a:xfrm>
          <a:custGeom>
            <a:avLst/>
            <a:gdLst>
              <a:gd name="connsiteX0" fmla="*/ 23760 w 1550691"/>
              <a:gd name="connsiteY0" fmla="*/ 1758278 h 1758278"/>
              <a:gd name="connsiteX1" fmla="*/ 314 w 1550691"/>
              <a:gd name="connsiteY1" fmla="*/ 1712851 h 1758278"/>
              <a:gd name="connsiteX2" fmla="*/ 13502 w 1550691"/>
              <a:gd name="connsiteY2" fmla="*/ 1668890 h 1758278"/>
              <a:gd name="connsiteX3" fmla="*/ 57464 w 1550691"/>
              <a:gd name="connsiteY3" fmla="*/ 1629325 h 1758278"/>
              <a:gd name="connsiteX4" fmla="*/ 124872 w 1550691"/>
              <a:gd name="connsiteY4" fmla="*/ 1592690 h 1758278"/>
              <a:gd name="connsiteX5" fmla="*/ 231845 w 1550691"/>
              <a:gd name="connsiteY5" fmla="*/ 1572175 h 1758278"/>
              <a:gd name="connsiteX6" fmla="*/ 269945 w 1550691"/>
              <a:gd name="connsiteY6" fmla="*/ 1560451 h 1758278"/>
              <a:gd name="connsiteX7" fmla="*/ 332956 w 1550691"/>
              <a:gd name="connsiteY7" fmla="*/ 1452013 h 1758278"/>
              <a:gd name="connsiteX8" fmla="*/ 346145 w 1550691"/>
              <a:gd name="connsiteY8" fmla="*/ 1381675 h 1758278"/>
              <a:gd name="connsiteX9" fmla="*/ 343214 w 1550691"/>
              <a:gd name="connsiteY9" fmla="*/ 1283494 h 1758278"/>
              <a:gd name="connsiteX10" fmla="*/ 353472 w 1550691"/>
              <a:gd name="connsiteY10" fmla="*/ 1217551 h 1758278"/>
              <a:gd name="connsiteX11" fmla="*/ 388641 w 1550691"/>
              <a:gd name="connsiteY11" fmla="*/ 1151609 h 1758278"/>
              <a:gd name="connsiteX12" fmla="*/ 448722 w 1550691"/>
              <a:gd name="connsiteY12" fmla="*/ 1117905 h 1758278"/>
              <a:gd name="connsiteX13" fmla="*/ 536645 w 1550691"/>
              <a:gd name="connsiteY13" fmla="*/ 1101786 h 1758278"/>
              <a:gd name="connsiteX14" fmla="*/ 590864 w 1550691"/>
              <a:gd name="connsiteY14" fmla="*/ 1076875 h 1758278"/>
              <a:gd name="connsiteX15" fmla="*/ 740333 w 1550691"/>
              <a:gd name="connsiteY15" fmla="*/ 1040240 h 1758278"/>
              <a:gd name="connsiteX16" fmla="*/ 834118 w 1550691"/>
              <a:gd name="connsiteY16" fmla="*/ 983090 h 1758278"/>
              <a:gd name="connsiteX17" fmla="*/ 872218 w 1550691"/>
              <a:gd name="connsiteY17" fmla="*/ 903959 h 1758278"/>
              <a:gd name="connsiteX18" fmla="*/ 924972 w 1550691"/>
              <a:gd name="connsiteY18" fmla="*/ 786728 h 1758278"/>
              <a:gd name="connsiteX19" fmla="*/ 995310 w 1550691"/>
              <a:gd name="connsiteY19" fmla="*/ 602090 h 1758278"/>
              <a:gd name="connsiteX20" fmla="*/ 993845 w 1550691"/>
              <a:gd name="connsiteY20" fmla="*/ 553732 h 1758278"/>
              <a:gd name="connsiteX21" fmla="*/ 993845 w 1550691"/>
              <a:gd name="connsiteY21" fmla="*/ 498048 h 1758278"/>
              <a:gd name="connsiteX22" fmla="*/ 1029014 w 1550691"/>
              <a:gd name="connsiteY22" fmla="*/ 410125 h 1758278"/>
              <a:gd name="connsiteX23" fmla="*/ 993845 w 1550691"/>
              <a:gd name="connsiteY23" fmla="*/ 358836 h 1758278"/>
              <a:gd name="connsiteX24" fmla="*/ 879545 w 1550691"/>
              <a:gd name="connsiteY24" fmla="*/ 330994 h 1758278"/>
              <a:gd name="connsiteX25" fmla="*/ 866356 w 1550691"/>
              <a:gd name="connsiteY25" fmla="*/ 269448 h 1758278"/>
              <a:gd name="connsiteX26" fmla="*/ 942556 w 1550691"/>
              <a:gd name="connsiteY26" fmla="*/ 196178 h 1758278"/>
              <a:gd name="connsiteX27" fmla="*/ 1121333 w 1550691"/>
              <a:gd name="connsiteY27" fmla="*/ 106790 h 1758278"/>
              <a:gd name="connsiteX28" fmla="*/ 1289852 w 1550691"/>
              <a:gd name="connsiteY28" fmla="*/ 11540 h 1758278"/>
              <a:gd name="connsiteX29" fmla="*/ 1336745 w 1550691"/>
              <a:gd name="connsiteY29" fmla="*/ 10075 h 1758278"/>
              <a:gd name="connsiteX30" fmla="*/ 1395360 w 1550691"/>
              <a:gd name="connsiteY30" fmla="*/ 87740 h 1758278"/>
              <a:gd name="connsiteX31" fmla="*/ 1442252 w 1550691"/>
              <a:gd name="connsiteY31" fmla="*/ 141959 h 1758278"/>
              <a:gd name="connsiteX32" fmla="*/ 1550691 w 1550691"/>
              <a:gd name="connsiteY32" fmla="*/ 191782 h 1758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550691" h="1758278">
                <a:moveTo>
                  <a:pt x="23760" y="1758278"/>
                </a:moveTo>
                <a:cubicBezTo>
                  <a:pt x="12892" y="1743013"/>
                  <a:pt x="2024" y="1727749"/>
                  <a:pt x="314" y="1712851"/>
                </a:cubicBezTo>
                <a:cubicBezTo>
                  <a:pt x="-1396" y="1697953"/>
                  <a:pt x="3977" y="1682811"/>
                  <a:pt x="13502" y="1668890"/>
                </a:cubicBezTo>
                <a:cubicBezTo>
                  <a:pt x="23027" y="1654969"/>
                  <a:pt x="38902" y="1642025"/>
                  <a:pt x="57464" y="1629325"/>
                </a:cubicBezTo>
                <a:cubicBezTo>
                  <a:pt x="76026" y="1616625"/>
                  <a:pt x="95809" y="1602215"/>
                  <a:pt x="124872" y="1592690"/>
                </a:cubicBezTo>
                <a:cubicBezTo>
                  <a:pt x="153935" y="1583165"/>
                  <a:pt x="207666" y="1577548"/>
                  <a:pt x="231845" y="1572175"/>
                </a:cubicBezTo>
                <a:cubicBezTo>
                  <a:pt x="256024" y="1566802"/>
                  <a:pt x="253093" y="1580478"/>
                  <a:pt x="269945" y="1560451"/>
                </a:cubicBezTo>
                <a:cubicBezTo>
                  <a:pt x="286797" y="1540424"/>
                  <a:pt x="320256" y="1481809"/>
                  <a:pt x="332956" y="1452013"/>
                </a:cubicBezTo>
                <a:cubicBezTo>
                  <a:pt x="345656" y="1422217"/>
                  <a:pt x="344435" y="1409761"/>
                  <a:pt x="346145" y="1381675"/>
                </a:cubicBezTo>
                <a:cubicBezTo>
                  <a:pt x="347855" y="1353589"/>
                  <a:pt x="341993" y="1310848"/>
                  <a:pt x="343214" y="1283494"/>
                </a:cubicBezTo>
                <a:cubicBezTo>
                  <a:pt x="344435" y="1256140"/>
                  <a:pt x="345901" y="1239532"/>
                  <a:pt x="353472" y="1217551"/>
                </a:cubicBezTo>
                <a:cubicBezTo>
                  <a:pt x="361043" y="1195570"/>
                  <a:pt x="372766" y="1168217"/>
                  <a:pt x="388641" y="1151609"/>
                </a:cubicBezTo>
                <a:cubicBezTo>
                  <a:pt x="404516" y="1135001"/>
                  <a:pt x="424055" y="1126209"/>
                  <a:pt x="448722" y="1117905"/>
                </a:cubicBezTo>
                <a:cubicBezTo>
                  <a:pt x="473389" y="1109601"/>
                  <a:pt x="512955" y="1108624"/>
                  <a:pt x="536645" y="1101786"/>
                </a:cubicBezTo>
                <a:cubicBezTo>
                  <a:pt x="560335" y="1094948"/>
                  <a:pt x="556916" y="1087133"/>
                  <a:pt x="590864" y="1076875"/>
                </a:cubicBezTo>
                <a:cubicBezTo>
                  <a:pt x="624812" y="1066617"/>
                  <a:pt x="699791" y="1055871"/>
                  <a:pt x="740333" y="1040240"/>
                </a:cubicBezTo>
                <a:cubicBezTo>
                  <a:pt x="780875" y="1024609"/>
                  <a:pt x="812137" y="1005803"/>
                  <a:pt x="834118" y="983090"/>
                </a:cubicBezTo>
                <a:cubicBezTo>
                  <a:pt x="856099" y="960377"/>
                  <a:pt x="857076" y="936686"/>
                  <a:pt x="872218" y="903959"/>
                </a:cubicBezTo>
                <a:cubicBezTo>
                  <a:pt x="887360" y="871232"/>
                  <a:pt x="904457" y="837039"/>
                  <a:pt x="924972" y="786728"/>
                </a:cubicBezTo>
                <a:cubicBezTo>
                  <a:pt x="945487" y="736416"/>
                  <a:pt x="983831" y="640923"/>
                  <a:pt x="995310" y="602090"/>
                </a:cubicBezTo>
                <a:cubicBezTo>
                  <a:pt x="1006789" y="563257"/>
                  <a:pt x="994089" y="571072"/>
                  <a:pt x="993845" y="553732"/>
                </a:cubicBezTo>
                <a:cubicBezTo>
                  <a:pt x="993601" y="536392"/>
                  <a:pt x="987984" y="521982"/>
                  <a:pt x="993845" y="498048"/>
                </a:cubicBezTo>
                <a:cubicBezTo>
                  <a:pt x="999706" y="474114"/>
                  <a:pt x="1029014" y="433327"/>
                  <a:pt x="1029014" y="410125"/>
                </a:cubicBezTo>
                <a:cubicBezTo>
                  <a:pt x="1029014" y="386923"/>
                  <a:pt x="1018757" y="372024"/>
                  <a:pt x="993845" y="358836"/>
                </a:cubicBezTo>
                <a:cubicBezTo>
                  <a:pt x="968934" y="345647"/>
                  <a:pt x="900793" y="345892"/>
                  <a:pt x="879545" y="330994"/>
                </a:cubicBezTo>
                <a:cubicBezTo>
                  <a:pt x="858297" y="316096"/>
                  <a:pt x="855854" y="291917"/>
                  <a:pt x="866356" y="269448"/>
                </a:cubicBezTo>
                <a:cubicBezTo>
                  <a:pt x="876858" y="246979"/>
                  <a:pt x="900060" y="223288"/>
                  <a:pt x="942556" y="196178"/>
                </a:cubicBezTo>
                <a:cubicBezTo>
                  <a:pt x="985052" y="169068"/>
                  <a:pt x="1063450" y="137563"/>
                  <a:pt x="1121333" y="106790"/>
                </a:cubicBezTo>
                <a:cubicBezTo>
                  <a:pt x="1179216" y="76017"/>
                  <a:pt x="1253950" y="27659"/>
                  <a:pt x="1289852" y="11540"/>
                </a:cubicBezTo>
                <a:cubicBezTo>
                  <a:pt x="1325754" y="-4579"/>
                  <a:pt x="1319160" y="-2625"/>
                  <a:pt x="1336745" y="10075"/>
                </a:cubicBezTo>
                <a:cubicBezTo>
                  <a:pt x="1354330" y="22775"/>
                  <a:pt x="1377775" y="65759"/>
                  <a:pt x="1395360" y="87740"/>
                </a:cubicBezTo>
                <a:cubicBezTo>
                  <a:pt x="1412945" y="109721"/>
                  <a:pt x="1416364" y="124619"/>
                  <a:pt x="1442252" y="141959"/>
                </a:cubicBezTo>
                <a:cubicBezTo>
                  <a:pt x="1468141" y="159299"/>
                  <a:pt x="1509416" y="175540"/>
                  <a:pt x="1550691" y="19178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6A41FE71-3F95-4A5A-988D-904747572384}"/>
              </a:ext>
            </a:extLst>
          </p:cNvPr>
          <p:cNvSpPr/>
          <p:nvPr/>
        </p:nvSpPr>
        <p:spPr>
          <a:xfrm>
            <a:off x="4053822" y="4016136"/>
            <a:ext cx="183725" cy="229691"/>
          </a:xfrm>
          <a:custGeom>
            <a:avLst/>
            <a:gdLst>
              <a:gd name="connsiteX0" fmla="*/ 120714 w 183725"/>
              <a:gd name="connsiteY0" fmla="*/ 0 h 229691"/>
              <a:gd name="connsiteX1" fmla="*/ 50375 w 183725"/>
              <a:gd name="connsiteY1" fmla="*/ 57150 h 229691"/>
              <a:gd name="connsiteX2" fmla="*/ 15206 w 183725"/>
              <a:gd name="connsiteY2" fmla="*/ 134816 h 229691"/>
              <a:gd name="connsiteX3" fmla="*/ 552 w 183725"/>
              <a:gd name="connsiteY3" fmla="*/ 189035 h 229691"/>
              <a:gd name="connsiteX4" fmla="*/ 32791 w 183725"/>
              <a:gd name="connsiteY4" fmla="*/ 228600 h 229691"/>
              <a:gd name="connsiteX5" fmla="*/ 122179 w 183725"/>
              <a:gd name="connsiteY5" fmla="*/ 213947 h 229691"/>
              <a:gd name="connsiteX6" fmla="*/ 183725 w 183725"/>
              <a:gd name="connsiteY6" fmla="*/ 165589 h 229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725" h="229691">
                <a:moveTo>
                  <a:pt x="120714" y="0"/>
                </a:moveTo>
                <a:cubicBezTo>
                  <a:pt x="94337" y="17340"/>
                  <a:pt x="67960" y="34681"/>
                  <a:pt x="50375" y="57150"/>
                </a:cubicBezTo>
                <a:cubicBezTo>
                  <a:pt x="32790" y="79619"/>
                  <a:pt x="23510" y="112835"/>
                  <a:pt x="15206" y="134816"/>
                </a:cubicBezTo>
                <a:cubicBezTo>
                  <a:pt x="6902" y="156797"/>
                  <a:pt x="-2379" y="173404"/>
                  <a:pt x="552" y="189035"/>
                </a:cubicBezTo>
                <a:cubicBezTo>
                  <a:pt x="3483" y="204666"/>
                  <a:pt x="12520" y="224448"/>
                  <a:pt x="32791" y="228600"/>
                </a:cubicBezTo>
                <a:cubicBezTo>
                  <a:pt x="53062" y="232752"/>
                  <a:pt x="97023" y="224449"/>
                  <a:pt x="122179" y="213947"/>
                </a:cubicBezTo>
                <a:cubicBezTo>
                  <a:pt x="147335" y="203445"/>
                  <a:pt x="165530" y="184517"/>
                  <a:pt x="183725" y="16558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39CAA000-6C5F-4CF0-9150-82408B75717B}"/>
              </a:ext>
            </a:extLst>
          </p:cNvPr>
          <p:cNvSpPr/>
          <p:nvPr/>
        </p:nvSpPr>
        <p:spPr>
          <a:xfrm>
            <a:off x="2777476" y="4359837"/>
            <a:ext cx="1877452" cy="1615519"/>
          </a:xfrm>
          <a:custGeom>
            <a:avLst/>
            <a:gdLst>
              <a:gd name="connsiteX0" fmla="*/ 60629 w 1877452"/>
              <a:gd name="connsiteY0" fmla="*/ 1615519 h 1615519"/>
              <a:gd name="connsiteX1" fmla="*/ 13737 w 1877452"/>
              <a:gd name="connsiteY1" fmla="*/ 1597934 h 1615519"/>
              <a:gd name="connsiteX2" fmla="*/ 3479 w 1877452"/>
              <a:gd name="connsiteY2" fmla="*/ 1556903 h 1615519"/>
              <a:gd name="connsiteX3" fmla="*/ 66491 w 1877452"/>
              <a:gd name="connsiteY3" fmla="*/ 1502684 h 1615519"/>
              <a:gd name="connsiteX4" fmla="*/ 126571 w 1877452"/>
              <a:gd name="connsiteY4" fmla="*/ 1498288 h 1615519"/>
              <a:gd name="connsiteX5" fmla="*/ 170533 w 1877452"/>
              <a:gd name="connsiteY5" fmla="*/ 1495357 h 1615519"/>
              <a:gd name="connsiteX6" fmla="*/ 278971 w 1877452"/>
              <a:gd name="connsiteY6" fmla="*/ 1452861 h 1615519"/>
              <a:gd name="connsiteX7" fmla="*/ 337587 w 1877452"/>
              <a:gd name="connsiteY7" fmla="*/ 1392780 h 1615519"/>
              <a:gd name="connsiteX8" fmla="*/ 363964 w 1877452"/>
              <a:gd name="connsiteY8" fmla="*/ 1379592 h 1615519"/>
              <a:gd name="connsiteX9" fmla="*/ 466541 w 1877452"/>
              <a:gd name="connsiteY9" fmla="*/ 1329769 h 1615519"/>
              <a:gd name="connsiteX10" fmla="*/ 516364 w 1877452"/>
              <a:gd name="connsiteY10" fmla="*/ 1291669 h 1615519"/>
              <a:gd name="connsiteX11" fmla="*/ 525156 w 1877452"/>
              <a:gd name="connsiteY11" fmla="*/ 1266757 h 1615519"/>
              <a:gd name="connsiteX12" fmla="*/ 538345 w 1877452"/>
              <a:gd name="connsiteY12" fmla="*/ 1156853 h 1615519"/>
              <a:gd name="connsiteX13" fmla="*/ 526621 w 1877452"/>
              <a:gd name="connsiteY13" fmla="*/ 1120219 h 1615519"/>
              <a:gd name="connsiteX14" fmla="*/ 504641 w 1877452"/>
              <a:gd name="connsiteY14" fmla="*/ 1108496 h 1615519"/>
              <a:gd name="connsiteX15" fmla="*/ 468006 w 1877452"/>
              <a:gd name="connsiteY15" fmla="*/ 1052811 h 1615519"/>
              <a:gd name="connsiteX16" fmla="*/ 478264 w 1877452"/>
              <a:gd name="connsiteY16" fmla="*/ 985403 h 1615519"/>
              <a:gd name="connsiteX17" fmla="*/ 501710 w 1877452"/>
              <a:gd name="connsiteY17" fmla="*/ 953165 h 1615519"/>
              <a:gd name="connsiteX18" fmla="*/ 576445 w 1877452"/>
              <a:gd name="connsiteY18" fmla="*/ 928253 h 1615519"/>
              <a:gd name="connsiteX19" fmla="*/ 632129 w 1877452"/>
              <a:gd name="connsiteY19" fmla="*/ 922392 h 1615519"/>
              <a:gd name="connsiteX20" fmla="*/ 728845 w 1877452"/>
              <a:gd name="connsiteY20" fmla="*/ 884292 h 1615519"/>
              <a:gd name="connsiteX21" fmla="*/ 816768 w 1877452"/>
              <a:gd name="connsiteY21" fmla="*/ 775853 h 1615519"/>
              <a:gd name="connsiteX22" fmla="*/ 922275 w 1877452"/>
              <a:gd name="connsiteY22" fmla="*/ 578026 h 1615519"/>
              <a:gd name="connsiteX23" fmla="*/ 977960 w 1877452"/>
              <a:gd name="connsiteY23" fmla="*/ 419765 h 1615519"/>
              <a:gd name="connsiteX24" fmla="*/ 1010198 w 1877452"/>
              <a:gd name="connsiteY24" fmla="*/ 277622 h 1615519"/>
              <a:gd name="connsiteX25" fmla="*/ 1027783 w 1877452"/>
              <a:gd name="connsiteY25" fmla="*/ 172115 h 1615519"/>
              <a:gd name="connsiteX26" fmla="*/ 1051229 w 1877452"/>
              <a:gd name="connsiteY26" fmla="*/ 85657 h 1615519"/>
              <a:gd name="connsiteX27" fmla="*/ 1079071 w 1877452"/>
              <a:gd name="connsiteY27" fmla="*/ 68072 h 1615519"/>
              <a:gd name="connsiteX28" fmla="*/ 1147945 w 1877452"/>
              <a:gd name="connsiteY28" fmla="*/ 63676 h 1615519"/>
              <a:gd name="connsiteX29" fmla="*/ 1218283 w 1877452"/>
              <a:gd name="connsiteY29" fmla="*/ 7992 h 1615519"/>
              <a:gd name="connsiteX30" fmla="*/ 1336979 w 1877452"/>
              <a:gd name="connsiteY30" fmla="*/ 665 h 1615519"/>
              <a:gd name="connsiteX31" fmla="*/ 1366287 w 1877452"/>
              <a:gd name="connsiteY31" fmla="*/ 10922 h 1615519"/>
              <a:gd name="connsiteX32" fmla="*/ 1414645 w 1877452"/>
              <a:gd name="connsiteY32" fmla="*/ 54884 h 1615519"/>
              <a:gd name="connsiteX33" fmla="*/ 1414645 w 1877452"/>
              <a:gd name="connsiteY33" fmla="*/ 54884 h 1615519"/>
              <a:gd name="connsiteX34" fmla="*/ 1457141 w 1877452"/>
              <a:gd name="connsiteY34" fmla="*/ 97380 h 1615519"/>
              <a:gd name="connsiteX35" fmla="*/ 1524548 w 1877452"/>
              <a:gd name="connsiteY35" fmla="*/ 153065 h 1615519"/>
              <a:gd name="connsiteX36" fmla="*/ 1611006 w 1877452"/>
              <a:gd name="connsiteY36" fmla="*/ 208749 h 1615519"/>
              <a:gd name="connsiteX37" fmla="*/ 1748752 w 1877452"/>
              <a:gd name="connsiteY37" fmla="*/ 242453 h 1615519"/>
              <a:gd name="connsiteX38" fmla="*/ 1871845 w 1877452"/>
              <a:gd name="connsiteY38" fmla="*/ 306930 h 1615519"/>
              <a:gd name="connsiteX39" fmla="*/ 1854260 w 1877452"/>
              <a:gd name="connsiteY39" fmla="*/ 381665 h 1615519"/>
              <a:gd name="connsiteX40" fmla="*/ 1833745 w 1877452"/>
              <a:gd name="connsiteY40" fmla="*/ 495965 h 1615519"/>
              <a:gd name="connsiteX41" fmla="*/ 1826418 w 1877452"/>
              <a:gd name="connsiteY41" fmla="*/ 560442 h 1615519"/>
              <a:gd name="connsiteX42" fmla="*/ 1852795 w 1877452"/>
              <a:gd name="connsiteY42" fmla="*/ 649830 h 1615519"/>
              <a:gd name="connsiteX43" fmla="*/ 1864518 w 1877452"/>
              <a:gd name="connsiteY43" fmla="*/ 740684 h 1615519"/>
              <a:gd name="connsiteX44" fmla="*/ 1871845 w 1877452"/>
              <a:gd name="connsiteY44" fmla="*/ 756803 h 1615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877452" h="1615519">
                <a:moveTo>
                  <a:pt x="60629" y="1615519"/>
                </a:moveTo>
                <a:cubicBezTo>
                  <a:pt x="41945" y="1611611"/>
                  <a:pt x="23262" y="1607703"/>
                  <a:pt x="13737" y="1597934"/>
                </a:cubicBezTo>
                <a:cubicBezTo>
                  <a:pt x="4212" y="1588165"/>
                  <a:pt x="-5313" y="1572778"/>
                  <a:pt x="3479" y="1556903"/>
                </a:cubicBezTo>
                <a:cubicBezTo>
                  <a:pt x="12271" y="1541028"/>
                  <a:pt x="45976" y="1512453"/>
                  <a:pt x="66491" y="1502684"/>
                </a:cubicBezTo>
                <a:cubicBezTo>
                  <a:pt x="87006" y="1492915"/>
                  <a:pt x="126571" y="1498288"/>
                  <a:pt x="126571" y="1498288"/>
                </a:cubicBezTo>
                <a:cubicBezTo>
                  <a:pt x="143911" y="1497067"/>
                  <a:pt x="145133" y="1502928"/>
                  <a:pt x="170533" y="1495357"/>
                </a:cubicBezTo>
                <a:cubicBezTo>
                  <a:pt x="195933" y="1487786"/>
                  <a:pt x="251129" y="1469957"/>
                  <a:pt x="278971" y="1452861"/>
                </a:cubicBezTo>
                <a:cubicBezTo>
                  <a:pt x="306813" y="1435765"/>
                  <a:pt x="323422" y="1404991"/>
                  <a:pt x="337587" y="1392780"/>
                </a:cubicBezTo>
                <a:cubicBezTo>
                  <a:pt x="351752" y="1380569"/>
                  <a:pt x="363964" y="1379592"/>
                  <a:pt x="363964" y="1379592"/>
                </a:cubicBezTo>
                <a:cubicBezTo>
                  <a:pt x="385456" y="1369090"/>
                  <a:pt x="441141" y="1344423"/>
                  <a:pt x="466541" y="1329769"/>
                </a:cubicBezTo>
                <a:cubicBezTo>
                  <a:pt x="491941" y="1315115"/>
                  <a:pt x="506595" y="1302171"/>
                  <a:pt x="516364" y="1291669"/>
                </a:cubicBezTo>
                <a:cubicBezTo>
                  <a:pt x="526133" y="1281167"/>
                  <a:pt x="521493" y="1289226"/>
                  <a:pt x="525156" y="1266757"/>
                </a:cubicBezTo>
                <a:cubicBezTo>
                  <a:pt x="528820" y="1244288"/>
                  <a:pt x="538101" y="1181276"/>
                  <a:pt x="538345" y="1156853"/>
                </a:cubicBezTo>
                <a:cubicBezTo>
                  <a:pt x="538589" y="1132430"/>
                  <a:pt x="532238" y="1128278"/>
                  <a:pt x="526621" y="1120219"/>
                </a:cubicBezTo>
                <a:cubicBezTo>
                  <a:pt x="521004" y="1112160"/>
                  <a:pt x="514410" y="1119731"/>
                  <a:pt x="504641" y="1108496"/>
                </a:cubicBezTo>
                <a:cubicBezTo>
                  <a:pt x="494872" y="1097261"/>
                  <a:pt x="472402" y="1073326"/>
                  <a:pt x="468006" y="1052811"/>
                </a:cubicBezTo>
                <a:cubicBezTo>
                  <a:pt x="463610" y="1032296"/>
                  <a:pt x="472647" y="1002011"/>
                  <a:pt x="478264" y="985403"/>
                </a:cubicBezTo>
                <a:cubicBezTo>
                  <a:pt x="483881" y="968795"/>
                  <a:pt x="485347" y="962690"/>
                  <a:pt x="501710" y="953165"/>
                </a:cubicBezTo>
                <a:cubicBezTo>
                  <a:pt x="518073" y="943640"/>
                  <a:pt x="554709" y="933382"/>
                  <a:pt x="576445" y="928253"/>
                </a:cubicBezTo>
                <a:cubicBezTo>
                  <a:pt x="598182" y="923124"/>
                  <a:pt x="606729" y="929719"/>
                  <a:pt x="632129" y="922392"/>
                </a:cubicBezTo>
                <a:cubicBezTo>
                  <a:pt x="657529" y="915065"/>
                  <a:pt x="698072" y="908715"/>
                  <a:pt x="728845" y="884292"/>
                </a:cubicBezTo>
                <a:cubicBezTo>
                  <a:pt x="759618" y="859869"/>
                  <a:pt x="784530" y="826897"/>
                  <a:pt x="816768" y="775853"/>
                </a:cubicBezTo>
                <a:cubicBezTo>
                  <a:pt x="849006" y="724809"/>
                  <a:pt x="895410" y="637374"/>
                  <a:pt x="922275" y="578026"/>
                </a:cubicBezTo>
                <a:cubicBezTo>
                  <a:pt x="949140" y="518678"/>
                  <a:pt x="963306" y="469832"/>
                  <a:pt x="977960" y="419765"/>
                </a:cubicBezTo>
                <a:cubicBezTo>
                  <a:pt x="992614" y="369698"/>
                  <a:pt x="1001894" y="318897"/>
                  <a:pt x="1010198" y="277622"/>
                </a:cubicBezTo>
                <a:cubicBezTo>
                  <a:pt x="1018502" y="236347"/>
                  <a:pt x="1020945" y="204109"/>
                  <a:pt x="1027783" y="172115"/>
                </a:cubicBezTo>
                <a:cubicBezTo>
                  <a:pt x="1034621" y="140121"/>
                  <a:pt x="1042681" y="102997"/>
                  <a:pt x="1051229" y="85657"/>
                </a:cubicBezTo>
                <a:cubicBezTo>
                  <a:pt x="1059777" y="68316"/>
                  <a:pt x="1062952" y="71735"/>
                  <a:pt x="1079071" y="68072"/>
                </a:cubicBezTo>
                <a:cubicBezTo>
                  <a:pt x="1095190" y="64408"/>
                  <a:pt x="1124743" y="73689"/>
                  <a:pt x="1147945" y="63676"/>
                </a:cubicBezTo>
                <a:cubicBezTo>
                  <a:pt x="1171147" y="53663"/>
                  <a:pt x="1186777" y="18494"/>
                  <a:pt x="1218283" y="7992"/>
                </a:cubicBezTo>
                <a:cubicBezTo>
                  <a:pt x="1249789" y="-2510"/>
                  <a:pt x="1312312" y="177"/>
                  <a:pt x="1336979" y="665"/>
                </a:cubicBezTo>
                <a:cubicBezTo>
                  <a:pt x="1361646" y="1153"/>
                  <a:pt x="1353343" y="1886"/>
                  <a:pt x="1366287" y="10922"/>
                </a:cubicBezTo>
                <a:cubicBezTo>
                  <a:pt x="1379231" y="19958"/>
                  <a:pt x="1414645" y="54884"/>
                  <a:pt x="1414645" y="54884"/>
                </a:cubicBezTo>
                <a:lnTo>
                  <a:pt x="1414645" y="54884"/>
                </a:lnTo>
                <a:cubicBezTo>
                  <a:pt x="1421728" y="61967"/>
                  <a:pt x="1438824" y="81016"/>
                  <a:pt x="1457141" y="97380"/>
                </a:cubicBezTo>
                <a:cubicBezTo>
                  <a:pt x="1475458" y="113743"/>
                  <a:pt x="1498904" y="134504"/>
                  <a:pt x="1524548" y="153065"/>
                </a:cubicBezTo>
                <a:cubicBezTo>
                  <a:pt x="1550192" y="171626"/>
                  <a:pt x="1573639" y="193851"/>
                  <a:pt x="1611006" y="208749"/>
                </a:cubicBezTo>
                <a:cubicBezTo>
                  <a:pt x="1648373" y="223647"/>
                  <a:pt x="1705279" y="226090"/>
                  <a:pt x="1748752" y="242453"/>
                </a:cubicBezTo>
                <a:cubicBezTo>
                  <a:pt x="1792225" y="258816"/>
                  <a:pt x="1854260" y="283728"/>
                  <a:pt x="1871845" y="306930"/>
                </a:cubicBezTo>
                <a:cubicBezTo>
                  <a:pt x="1889430" y="330132"/>
                  <a:pt x="1860610" y="350159"/>
                  <a:pt x="1854260" y="381665"/>
                </a:cubicBezTo>
                <a:cubicBezTo>
                  <a:pt x="1847910" y="413171"/>
                  <a:pt x="1838385" y="466169"/>
                  <a:pt x="1833745" y="495965"/>
                </a:cubicBezTo>
                <a:cubicBezTo>
                  <a:pt x="1829105" y="525761"/>
                  <a:pt x="1823243" y="534798"/>
                  <a:pt x="1826418" y="560442"/>
                </a:cubicBezTo>
                <a:cubicBezTo>
                  <a:pt x="1829593" y="586086"/>
                  <a:pt x="1846445" y="619790"/>
                  <a:pt x="1852795" y="649830"/>
                </a:cubicBezTo>
                <a:cubicBezTo>
                  <a:pt x="1859145" y="679870"/>
                  <a:pt x="1861343" y="722855"/>
                  <a:pt x="1864518" y="740684"/>
                </a:cubicBezTo>
                <a:cubicBezTo>
                  <a:pt x="1867693" y="758513"/>
                  <a:pt x="1869769" y="757658"/>
                  <a:pt x="1871845" y="75680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E7002C7A-758D-44DF-B037-90B2AD2C6A89}"/>
              </a:ext>
            </a:extLst>
          </p:cNvPr>
          <p:cNvSpPr/>
          <p:nvPr/>
        </p:nvSpPr>
        <p:spPr>
          <a:xfrm>
            <a:off x="4461243" y="4433771"/>
            <a:ext cx="218851" cy="130599"/>
          </a:xfrm>
          <a:custGeom>
            <a:avLst/>
            <a:gdLst>
              <a:gd name="connsiteX0" fmla="*/ 16628 w 218851"/>
              <a:gd name="connsiteY0" fmla="*/ 0 h 130599"/>
              <a:gd name="connsiteX1" fmla="*/ 3439 w 218851"/>
              <a:gd name="connsiteY1" fmla="*/ 83527 h 130599"/>
              <a:gd name="connsiteX2" fmla="*/ 72312 w 218851"/>
              <a:gd name="connsiteY2" fmla="*/ 117231 h 130599"/>
              <a:gd name="connsiteX3" fmla="*/ 157304 w 218851"/>
              <a:gd name="connsiteY3" fmla="*/ 130419 h 130599"/>
              <a:gd name="connsiteX4" fmla="*/ 205662 w 218851"/>
              <a:gd name="connsiteY4" fmla="*/ 121627 h 130599"/>
              <a:gd name="connsiteX5" fmla="*/ 218851 w 218851"/>
              <a:gd name="connsiteY5" fmla="*/ 80596 h 13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8851" h="130599">
                <a:moveTo>
                  <a:pt x="16628" y="0"/>
                </a:moveTo>
                <a:cubicBezTo>
                  <a:pt x="5393" y="31994"/>
                  <a:pt x="-5842" y="63989"/>
                  <a:pt x="3439" y="83527"/>
                </a:cubicBezTo>
                <a:cubicBezTo>
                  <a:pt x="12720" y="103065"/>
                  <a:pt x="46668" y="109416"/>
                  <a:pt x="72312" y="117231"/>
                </a:cubicBezTo>
                <a:cubicBezTo>
                  <a:pt x="97956" y="125046"/>
                  <a:pt x="135079" y="129686"/>
                  <a:pt x="157304" y="130419"/>
                </a:cubicBezTo>
                <a:cubicBezTo>
                  <a:pt x="179529" y="131152"/>
                  <a:pt x="195404" y="129931"/>
                  <a:pt x="205662" y="121627"/>
                </a:cubicBezTo>
                <a:cubicBezTo>
                  <a:pt x="215920" y="113323"/>
                  <a:pt x="217385" y="96959"/>
                  <a:pt x="218851" y="8059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06423C47-819A-4BD6-BC54-ECBAD967C06D}"/>
              </a:ext>
            </a:extLst>
          </p:cNvPr>
          <p:cNvSpPr/>
          <p:nvPr/>
        </p:nvSpPr>
        <p:spPr>
          <a:xfrm>
            <a:off x="4689056" y="4719521"/>
            <a:ext cx="80426" cy="187569"/>
          </a:xfrm>
          <a:custGeom>
            <a:avLst/>
            <a:gdLst>
              <a:gd name="connsiteX0" fmla="*/ 80426 w 80426"/>
              <a:gd name="connsiteY0" fmla="*/ 0 h 187569"/>
              <a:gd name="connsiteX1" fmla="*/ 23276 w 80426"/>
              <a:gd name="connsiteY1" fmla="*/ 23446 h 187569"/>
              <a:gd name="connsiteX2" fmla="*/ 2761 w 80426"/>
              <a:gd name="connsiteY2" fmla="*/ 86458 h 187569"/>
              <a:gd name="connsiteX3" fmla="*/ 8622 w 80426"/>
              <a:gd name="connsiteY3" fmla="*/ 139212 h 187569"/>
              <a:gd name="connsiteX4" fmla="*/ 78961 w 80426"/>
              <a:gd name="connsiteY4" fmla="*/ 187569 h 187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426" h="187569">
                <a:moveTo>
                  <a:pt x="80426" y="0"/>
                </a:moveTo>
                <a:cubicBezTo>
                  <a:pt x="58323" y="4518"/>
                  <a:pt x="36220" y="9036"/>
                  <a:pt x="23276" y="23446"/>
                </a:cubicBezTo>
                <a:cubicBezTo>
                  <a:pt x="10332" y="37856"/>
                  <a:pt x="5203" y="67164"/>
                  <a:pt x="2761" y="86458"/>
                </a:cubicBezTo>
                <a:cubicBezTo>
                  <a:pt x="319" y="105752"/>
                  <a:pt x="-4078" y="122360"/>
                  <a:pt x="8622" y="139212"/>
                </a:cubicBezTo>
                <a:cubicBezTo>
                  <a:pt x="21322" y="156064"/>
                  <a:pt x="50141" y="171816"/>
                  <a:pt x="78961" y="18756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F74873B9-4500-4D78-9247-79FCE7C2D832}"/>
              </a:ext>
            </a:extLst>
          </p:cNvPr>
          <p:cNvSpPr/>
          <p:nvPr/>
        </p:nvSpPr>
        <p:spPr>
          <a:xfrm>
            <a:off x="3649548" y="4589688"/>
            <a:ext cx="1064249" cy="1083578"/>
          </a:xfrm>
          <a:custGeom>
            <a:avLst/>
            <a:gdLst>
              <a:gd name="connsiteX0" fmla="*/ 919176 w 1064249"/>
              <a:gd name="connsiteY0" fmla="*/ 628064 h 1083578"/>
              <a:gd name="connsiteX1" fmla="*/ 834184 w 1064249"/>
              <a:gd name="connsiteY1" fmla="*/ 519625 h 1083578"/>
              <a:gd name="connsiteX2" fmla="*/ 841511 w 1064249"/>
              <a:gd name="connsiteY2" fmla="*/ 415583 h 1083578"/>
              <a:gd name="connsiteX3" fmla="*/ 857630 w 1064249"/>
              <a:gd name="connsiteY3" fmla="*/ 352571 h 1083578"/>
              <a:gd name="connsiteX4" fmla="*/ 878146 w 1064249"/>
              <a:gd name="connsiteY4" fmla="*/ 332056 h 1083578"/>
              <a:gd name="connsiteX5" fmla="*/ 867888 w 1064249"/>
              <a:gd name="connsiteY5" fmla="*/ 302748 h 1083578"/>
              <a:gd name="connsiteX6" fmla="*/ 844442 w 1064249"/>
              <a:gd name="connsiteY6" fmla="*/ 286629 h 1083578"/>
              <a:gd name="connsiteX7" fmla="*/ 806342 w 1064249"/>
              <a:gd name="connsiteY7" fmla="*/ 200171 h 1083578"/>
              <a:gd name="connsiteX8" fmla="*/ 762380 w 1064249"/>
              <a:gd name="connsiteY8" fmla="*/ 141556 h 1083578"/>
              <a:gd name="connsiteX9" fmla="*/ 749192 w 1064249"/>
              <a:gd name="connsiteY9" fmla="*/ 101991 h 1083578"/>
              <a:gd name="connsiteX10" fmla="*/ 721349 w 1064249"/>
              <a:gd name="connsiteY10" fmla="*/ 80010 h 1083578"/>
              <a:gd name="connsiteX11" fmla="*/ 574811 w 1064249"/>
              <a:gd name="connsiteY11" fmla="*/ 59495 h 1083578"/>
              <a:gd name="connsiteX12" fmla="*/ 489819 w 1064249"/>
              <a:gd name="connsiteY12" fmla="*/ 28721 h 1083578"/>
              <a:gd name="connsiteX13" fmla="*/ 431203 w 1064249"/>
              <a:gd name="connsiteY13" fmla="*/ 3810 h 1083578"/>
              <a:gd name="connsiteX14" fmla="*/ 397499 w 1064249"/>
              <a:gd name="connsiteY14" fmla="*/ 2345 h 1083578"/>
              <a:gd name="connsiteX15" fmla="*/ 379915 w 1064249"/>
              <a:gd name="connsiteY15" fmla="*/ 25791 h 1083578"/>
              <a:gd name="connsiteX16" fmla="*/ 330092 w 1064249"/>
              <a:gd name="connsiteY16" fmla="*/ 157675 h 1083578"/>
              <a:gd name="connsiteX17" fmla="*/ 330092 w 1064249"/>
              <a:gd name="connsiteY17" fmla="*/ 157675 h 1083578"/>
              <a:gd name="connsiteX18" fmla="*/ 262684 w 1064249"/>
              <a:gd name="connsiteY18" fmla="*/ 216291 h 1083578"/>
              <a:gd name="connsiteX19" fmla="*/ 180623 w 1064249"/>
              <a:gd name="connsiteY19" fmla="*/ 324729 h 1083578"/>
              <a:gd name="connsiteX20" fmla="*/ 132265 w 1064249"/>
              <a:gd name="connsiteY20" fmla="*/ 390671 h 1083578"/>
              <a:gd name="connsiteX21" fmla="*/ 94165 w 1064249"/>
              <a:gd name="connsiteY21" fmla="*/ 497645 h 1083578"/>
              <a:gd name="connsiteX22" fmla="*/ 47273 w 1064249"/>
              <a:gd name="connsiteY22" fmla="*/ 587033 h 1083578"/>
              <a:gd name="connsiteX23" fmla="*/ 28223 w 1064249"/>
              <a:gd name="connsiteY23" fmla="*/ 676421 h 1083578"/>
              <a:gd name="connsiteX24" fmla="*/ 1846 w 1064249"/>
              <a:gd name="connsiteY24" fmla="*/ 833218 h 1083578"/>
              <a:gd name="connsiteX25" fmla="*/ 6242 w 1064249"/>
              <a:gd name="connsiteY25" fmla="*/ 935795 h 1083578"/>
              <a:gd name="connsiteX26" fmla="*/ 38480 w 1064249"/>
              <a:gd name="connsiteY26" fmla="*/ 1009064 h 1083578"/>
              <a:gd name="connsiteX27" fmla="*/ 82442 w 1064249"/>
              <a:gd name="connsiteY27" fmla="*/ 1063283 h 1083578"/>
              <a:gd name="connsiteX28" fmla="*/ 290526 w 1064249"/>
              <a:gd name="connsiteY28" fmla="*/ 1073541 h 1083578"/>
              <a:gd name="connsiteX29" fmla="*/ 418015 w 1064249"/>
              <a:gd name="connsiteY29" fmla="*/ 1050095 h 1083578"/>
              <a:gd name="connsiteX30" fmla="*/ 589465 w 1064249"/>
              <a:gd name="connsiteY30" fmla="*/ 1067679 h 1083578"/>
              <a:gd name="connsiteX31" fmla="*/ 700834 w 1064249"/>
              <a:gd name="connsiteY31" fmla="*/ 1082333 h 1083578"/>
              <a:gd name="connsiteX32" fmla="*/ 803411 w 1064249"/>
              <a:gd name="connsiteY32" fmla="*/ 1033975 h 1083578"/>
              <a:gd name="connsiteX33" fmla="*/ 891334 w 1064249"/>
              <a:gd name="connsiteY33" fmla="*/ 1000271 h 1083578"/>
              <a:gd name="connsiteX34" fmla="*/ 1064249 w 1064249"/>
              <a:gd name="connsiteY34" fmla="*/ 968033 h 108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64249" h="1083578">
                <a:moveTo>
                  <a:pt x="919176" y="628064"/>
                </a:moveTo>
                <a:cubicBezTo>
                  <a:pt x="883152" y="591551"/>
                  <a:pt x="847128" y="555038"/>
                  <a:pt x="834184" y="519625"/>
                </a:cubicBezTo>
                <a:cubicBezTo>
                  <a:pt x="821240" y="484211"/>
                  <a:pt x="837603" y="443425"/>
                  <a:pt x="841511" y="415583"/>
                </a:cubicBezTo>
                <a:cubicBezTo>
                  <a:pt x="845419" y="387741"/>
                  <a:pt x="851524" y="366492"/>
                  <a:pt x="857630" y="352571"/>
                </a:cubicBezTo>
                <a:cubicBezTo>
                  <a:pt x="863736" y="338650"/>
                  <a:pt x="876436" y="340360"/>
                  <a:pt x="878146" y="332056"/>
                </a:cubicBezTo>
                <a:cubicBezTo>
                  <a:pt x="879856" y="323752"/>
                  <a:pt x="873505" y="310319"/>
                  <a:pt x="867888" y="302748"/>
                </a:cubicBezTo>
                <a:cubicBezTo>
                  <a:pt x="862271" y="295177"/>
                  <a:pt x="854700" y="303725"/>
                  <a:pt x="844442" y="286629"/>
                </a:cubicBezTo>
                <a:cubicBezTo>
                  <a:pt x="834184" y="269533"/>
                  <a:pt x="820019" y="224350"/>
                  <a:pt x="806342" y="200171"/>
                </a:cubicBezTo>
                <a:cubicBezTo>
                  <a:pt x="792665" y="175992"/>
                  <a:pt x="771905" y="157919"/>
                  <a:pt x="762380" y="141556"/>
                </a:cubicBezTo>
                <a:cubicBezTo>
                  <a:pt x="752855" y="125193"/>
                  <a:pt x="756030" y="112249"/>
                  <a:pt x="749192" y="101991"/>
                </a:cubicBezTo>
                <a:cubicBezTo>
                  <a:pt x="742353" y="91733"/>
                  <a:pt x="750412" y="87093"/>
                  <a:pt x="721349" y="80010"/>
                </a:cubicBezTo>
                <a:cubicBezTo>
                  <a:pt x="692285" y="72927"/>
                  <a:pt x="613399" y="68043"/>
                  <a:pt x="574811" y="59495"/>
                </a:cubicBezTo>
                <a:cubicBezTo>
                  <a:pt x="536223" y="50947"/>
                  <a:pt x="513754" y="38002"/>
                  <a:pt x="489819" y="28721"/>
                </a:cubicBezTo>
                <a:cubicBezTo>
                  <a:pt x="465884" y="19440"/>
                  <a:pt x="446590" y="8206"/>
                  <a:pt x="431203" y="3810"/>
                </a:cubicBezTo>
                <a:cubicBezTo>
                  <a:pt x="415816" y="-586"/>
                  <a:pt x="406047" y="-1319"/>
                  <a:pt x="397499" y="2345"/>
                </a:cubicBezTo>
                <a:cubicBezTo>
                  <a:pt x="388951" y="6008"/>
                  <a:pt x="391149" y="-97"/>
                  <a:pt x="379915" y="25791"/>
                </a:cubicBezTo>
                <a:cubicBezTo>
                  <a:pt x="368680" y="51679"/>
                  <a:pt x="330092" y="157675"/>
                  <a:pt x="330092" y="157675"/>
                </a:cubicBezTo>
                <a:lnTo>
                  <a:pt x="330092" y="157675"/>
                </a:lnTo>
                <a:cubicBezTo>
                  <a:pt x="318858" y="167444"/>
                  <a:pt x="287595" y="188449"/>
                  <a:pt x="262684" y="216291"/>
                </a:cubicBezTo>
                <a:cubicBezTo>
                  <a:pt x="237773" y="244133"/>
                  <a:pt x="202359" y="295666"/>
                  <a:pt x="180623" y="324729"/>
                </a:cubicBezTo>
                <a:cubicBezTo>
                  <a:pt x="158887" y="353792"/>
                  <a:pt x="146675" y="361852"/>
                  <a:pt x="132265" y="390671"/>
                </a:cubicBezTo>
                <a:cubicBezTo>
                  <a:pt x="117855" y="419490"/>
                  <a:pt x="108330" y="464918"/>
                  <a:pt x="94165" y="497645"/>
                </a:cubicBezTo>
                <a:cubicBezTo>
                  <a:pt x="80000" y="530372"/>
                  <a:pt x="58263" y="557237"/>
                  <a:pt x="47273" y="587033"/>
                </a:cubicBezTo>
                <a:cubicBezTo>
                  <a:pt x="36283" y="616829"/>
                  <a:pt x="35794" y="635390"/>
                  <a:pt x="28223" y="676421"/>
                </a:cubicBezTo>
                <a:cubicBezTo>
                  <a:pt x="20652" y="717452"/>
                  <a:pt x="5509" y="789989"/>
                  <a:pt x="1846" y="833218"/>
                </a:cubicBezTo>
                <a:cubicBezTo>
                  <a:pt x="-1817" y="876447"/>
                  <a:pt x="136" y="906487"/>
                  <a:pt x="6242" y="935795"/>
                </a:cubicBezTo>
                <a:cubicBezTo>
                  <a:pt x="12348" y="965103"/>
                  <a:pt x="25780" y="987816"/>
                  <a:pt x="38480" y="1009064"/>
                </a:cubicBezTo>
                <a:cubicBezTo>
                  <a:pt x="51180" y="1030312"/>
                  <a:pt x="40434" y="1052537"/>
                  <a:pt x="82442" y="1063283"/>
                </a:cubicBezTo>
                <a:cubicBezTo>
                  <a:pt x="124450" y="1074029"/>
                  <a:pt x="234597" y="1075739"/>
                  <a:pt x="290526" y="1073541"/>
                </a:cubicBezTo>
                <a:cubicBezTo>
                  <a:pt x="346455" y="1071343"/>
                  <a:pt x="368192" y="1051072"/>
                  <a:pt x="418015" y="1050095"/>
                </a:cubicBezTo>
                <a:cubicBezTo>
                  <a:pt x="467838" y="1049118"/>
                  <a:pt x="542329" y="1062306"/>
                  <a:pt x="589465" y="1067679"/>
                </a:cubicBezTo>
                <a:cubicBezTo>
                  <a:pt x="636601" y="1073052"/>
                  <a:pt x="665176" y="1087950"/>
                  <a:pt x="700834" y="1082333"/>
                </a:cubicBezTo>
                <a:cubicBezTo>
                  <a:pt x="736492" y="1076716"/>
                  <a:pt x="771661" y="1047652"/>
                  <a:pt x="803411" y="1033975"/>
                </a:cubicBezTo>
                <a:cubicBezTo>
                  <a:pt x="835161" y="1020298"/>
                  <a:pt x="847861" y="1011261"/>
                  <a:pt x="891334" y="1000271"/>
                </a:cubicBezTo>
                <a:cubicBezTo>
                  <a:pt x="934807" y="989281"/>
                  <a:pt x="999528" y="978657"/>
                  <a:pt x="1064249" y="96803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1D457AC4-3931-4ACE-9335-5C196B38A42F}"/>
              </a:ext>
            </a:extLst>
          </p:cNvPr>
          <p:cNvSpPr/>
          <p:nvPr/>
        </p:nvSpPr>
        <p:spPr>
          <a:xfrm>
            <a:off x="4296420" y="5243976"/>
            <a:ext cx="196104" cy="153081"/>
          </a:xfrm>
          <a:custGeom>
            <a:avLst/>
            <a:gdLst>
              <a:gd name="connsiteX0" fmla="*/ 196104 w 196104"/>
              <a:gd name="connsiteY0" fmla="*/ 26530 h 153081"/>
              <a:gd name="connsiteX1" fmla="*/ 124301 w 196104"/>
              <a:gd name="connsiteY1" fmla="*/ 153 h 153081"/>
              <a:gd name="connsiteX2" fmla="*/ 49566 w 196104"/>
              <a:gd name="connsiteY2" fmla="*/ 17737 h 153081"/>
              <a:gd name="connsiteX3" fmla="*/ 1208 w 196104"/>
              <a:gd name="connsiteY3" fmla="*/ 58768 h 153081"/>
              <a:gd name="connsiteX4" fmla="*/ 18793 w 196104"/>
              <a:gd name="connsiteY4" fmla="*/ 117383 h 153081"/>
              <a:gd name="connsiteX5" fmla="*/ 64220 w 196104"/>
              <a:gd name="connsiteY5" fmla="*/ 146691 h 153081"/>
              <a:gd name="connsiteX6" fmla="*/ 127231 w 196104"/>
              <a:gd name="connsiteY6" fmla="*/ 152553 h 153081"/>
              <a:gd name="connsiteX7" fmla="*/ 188777 w 196104"/>
              <a:gd name="connsiteY7" fmla="*/ 137899 h 1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6104" h="153081">
                <a:moveTo>
                  <a:pt x="196104" y="26530"/>
                </a:moveTo>
                <a:cubicBezTo>
                  <a:pt x="172414" y="14074"/>
                  <a:pt x="148724" y="1618"/>
                  <a:pt x="124301" y="153"/>
                </a:cubicBezTo>
                <a:cubicBezTo>
                  <a:pt x="99878" y="-1313"/>
                  <a:pt x="70081" y="7968"/>
                  <a:pt x="49566" y="17737"/>
                </a:cubicBezTo>
                <a:cubicBezTo>
                  <a:pt x="29051" y="27506"/>
                  <a:pt x="6337" y="42161"/>
                  <a:pt x="1208" y="58768"/>
                </a:cubicBezTo>
                <a:cubicBezTo>
                  <a:pt x="-3921" y="75375"/>
                  <a:pt x="8291" y="102729"/>
                  <a:pt x="18793" y="117383"/>
                </a:cubicBezTo>
                <a:cubicBezTo>
                  <a:pt x="29295" y="132037"/>
                  <a:pt x="46147" y="140829"/>
                  <a:pt x="64220" y="146691"/>
                </a:cubicBezTo>
                <a:cubicBezTo>
                  <a:pt x="82293" y="152553"/>
                  <a:pt x="106472" y="154018"/>
                  <a:pt x="127231" y="152553"/>
                </a:cubicBezTo>
                <a:cubicBezTo>
                  <a:pt x="147990" y="151088"/>
                  <a:pt x="168383" y="144493"/>
                  <a:pt x="188777" y="13789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FD064A4C-850D-42EF-B5EB-B427719D1370}"/>
              </a:ext>
            </a:extLst>
          </p:cNvPr>
          <p:cNvSpPr/>
          <p:nvPr/>
        </p:nvSpPr>
        <p:spPr>
          <a:xfrm>
            <a:off x="3865916" y="5247235"/>
            <a:ext cx="381984" cy="245778"/>
          </a:xfrm>
          <a:custGeom>
            <a:avLst/>
            <a:gdLst>
              <a:gd name="connsiteX0" fmla="*/ 381889 w 381984"/>
              <a:gd name="connsiteY0" fmla="*/ 153690 h 245778"/>
              <a:gd name="connsiteX1" fmla="*/ 364305 w 381984"/>
              <a:gd name="connsiteY1" fmla="*/ 92144 h 245778"/>
              <a:gd name="connsiteX2" fmla="*/ 333531 w 381984"/>
              <a:gd name="connsiteY2" fmla="*/ 37924 h 245778"/>
              <a:gd name="connsiteX3" fmla="*/ 217766 w 381984"/>
              <a:gd name="connsiteY3" fmla="*/ 1290 h 245778"/>
              <a:gd name="connsiteX4" fmla="*/ 78555 w 381984"/>
              <a:gd name="connsiteY4" fmla="*/ 14478 h 245778"/>
              <a:gd name="connsiteX5" fmla="*/ 37524 w 381984"/>
              <a:gd name="connsiteY5" fmla="*/ 73094 h 245778"/>
              <a:gd name="connsiteX6" fmla="*/ 3820 w 381984"/>
              <a:gd name="connsiteY6" fmla="*/ 122917 h 245778"/>
              <a:gd name="connsiteX7" fmla="*/ 11147 w 381984"/>
              <a:gd name="connsiteY7" fmla="*/ 180067 h 245778"/>
              <a:gd name="connsiteX8" fmla="*/ 96139 w 381984"/>
              <a:gd name="connsiteY8" fmla="*/ 237217 h 245778"/>
              <a:gd name="connsiteX9" fmla="*/ 132774 w 381984"/>
              <a:gd name="connsiteY9" fmla="*/ 241613 h 245778"/>
              <a:gd name="connsiteX10" fmla="*/ 186993 w 381984"/>
              <a:gd name="connsiteY10" fmla="*/ 199117 h 245778"/>
              <a:gd name="connsiteX11" fmla="*/ 260262 w 381984"/>
              <a:gd name="connsiteY11" fmla="*/ 194721 h 245778"/>
              <a:gd name="connsiteX12" fmla="*/ 334997 w 381984"/>
              <a:gd name="connsiteY12" fmla="*/ 193255 h 245778"/>
              <a:gd name="connsiteX13" fmla="*/ 356978 w 381984"/>
              <a:gd name="connsiteY13" fmla="*/ 216701 h 245778"/>
              <a:gd name="connsiteX14" fmla="*/ 381889 w 381984"/>
              <a:gd name="connsiteY14" fmla="*/ 153690 h 245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984" h="245778">
                <a:moveTo>
                  <a:pt x="381889" y="153690"/>
                </a:moveTo>
                <a:cubicBezTo>
                  <a:pt x="383110" y="132931"/>
                  <a:pt x="372365" y="111438"/>
                  <a:pt x="364305" y="92144"/>
                </a:cubicBezTo>
                <a:cubicBezTo>
                  <a:pt x="356245" y="72850"/>
                  <a:pt x="357954" y="53066"/>
                  <a:pt x="333531" y="37924"/>
                </a:cubicBezTo>
                <a:cubicBezTo>
                  <a:pt x="309108" y="22782"/>
                  <a:pt x="260262" y="5198"/>
                  <a:pt x="217766" y="1290"/>
                </a:cubicBezTo>
                <a:cubicBezTo>
                  <a:pt x="175270" y="-2618"/>
                  <a:pt x="108595" y="2511"/>
                  <a:pt x="78555" y="14478"/>
                </a:cubicBezTo>
                <a:cubicBezTo>
                  <a:pt x="48515" y="26445"/>
                  <a:pt x="49980" y="55021"/>
                  <a:pt x="37524" y="73094"/>
                </a:cubicBezTo>
                <a:cubicBezTo>
                  <a:pt x="25068" y="91167"/>
                  <a:pt x="8216" y="105088"/>
                  <a:pt x="3820" y="122917"/>
                </a:cubicBezTo>
                <a:cubicBezTo>
                  <a:pt x="-576" y="140746"/>
                  <a:pt x="-4240" y="161017"/>
                  <a:pt x="11147" y="180067"/>
                </a:cubicBezTo>
                <a:cubicBezTo>
                  <a:pt x="26534" y="199117"/>
                  <a:pt x="75868" y="226959"/>
                  <a:pt x="96139" y="237217"/>
                </a:cubicBezTo>
                <a:cubicBezTo>
                  <a:pt x="116410" y="247475"/>
                  <a:pt x="117632" y="247963"/>
                  <a:pt x="132774" y="241613"/>
                </a:cubicBezTo>
                <a:cubicBezTo>
                  <a:pt x="147916" y="235263"/>
                  <a:pt x="165745" y="206932"/>
                  <a:pt x="186993" y="199117"/>
                </a:cubicBezTo>
                <a:cubicBezTo>
                  <a:pt x="208241" y="191302"/>
                  <a:pt x="235595" y="195698"/>
                  <a:pt x="260262" y="194721"/>
                </a:cubicBezTo>
                <a:cubicBezTo>
                  <a:pt x="284929" y="193744"/>
                  <a:pt x="318878" y="189592"/>
                  <a:pt x="334997" y="193255"/>
                </a:cubicBezTo>
                <a:cubicBezTo>
                  <a:pt x="351116" y="196918"/>
                  <a:pt x="346964" y="223051"/>
                  <a:pt x="356978" y="216701"/>
                </a:cubicBezTo>
                <a:cubicBezTo>
                  <a:pt x="366991" y="210351"/>
                  <a:pt x="380668" y="174449"/>
                  <a:pt x="381889" y="153690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4ECEECF7-31D8-4E2F-B0D9-6239346065B0}"/>
              </a:ext>
            </a:extLst>
          </p:cNvPr>
          <p:cNvSpPr/>
          <p:nvPr/>
        </p:nvSpPr>
        <p:spPr>
          <a:xfrm>
            <a:off x="2525978" y="5399882"/>
            <a:ext cx="293311" cy="710289"/>
          </a:xfrm>
          <a:custGeom>
            <a:avLst/>
            <a:gdLst>
              <a:gd name="connsiteX0" fmla="*/ 183173 w 293311"/>
              <a:gd name="connsiteY0" fmla="*/ 46470 h 710289"/>
              <a:gd name="connsiteX1" fmla="*/ 224204 w 293311"/>
              <a:gd name="connsiteY1" fmla="*/ 17162 h 710289"/>
              <a:gd name="connsiteX2" fmla="*/ 262304 w 293311"/>
              <a:gd name="connsiteY2" fmla="*/ 1043 h 710289"/>
              <a:gd name="connsiteX3" fmla="*/ 290146 w 293311"/>
              <a:gd name="connsiteY3" fmla="*/ 46470 h 710289"/>
              <a:gd name="connsiteX4" fmla="*/ 284285 w 293311"/>
              <a:gd name="connsiteY4" fmla="*/ 94827 h 710289"/>
              <a:gd name="connsiteX5" fmla="*/ 215412 w 293311"/>
              <a:gd name="connsiteY5" fmla="*/ 115343 h 710289"/>
              <a:gd name="connsiteX6" fmla="*/ 200758 w 293311"/>
              <a:gd name="connsiteY6" fmla="*/ 124135 h 710289"/>
              <a:gd name="connsiteX7" fmla="*/ 177312 w 293311"/>
              <a:gd name="connsiteY7" fmla="*/ 200335 h 710289"/>
              <a:gd name="connsiteX8" fmla="*/ 143608 w 293311"/>
              <a:gd name="connsiteY8" fmla="*/ 354201 h 710289"/>
              <a:gd name="connsiteX9" fmla="*/ 123093 w 293311"/>
              <a:gd name="connsiteY9" fmla="*/ 433331 h 710289"/>
              <a:gd name="connsiteX10" fmla="*/ 60081 w 293311"/>
              <a:gd name="connsiteY10" fmla="*/ 537374 h 710289"/>
              <a:gd name="connsiteX11" fmla="*/ 38100 w 293311"/>
              <a:gd name="connsiteY11" fmla="*/ 585731 h 710289"/>
              <a:gd name="connsiteX12" fmla="*/ 0 w 293311"/>
              <a:gd name="connsiteY12" fmla="*/ 710289 h 710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3311" h="710289">
                <a:moveTo>
                  <a:pt x="183173" y="46470"/>
                </a:moveTo>
                <a:cubicBezTo>
                  <a:pt x="197094" y="35601"/>
                  <a:pt x="211016" y="24733"/>
                  <a:pt x="224204" y="17162"/>
                </a:cubicBezTo>
                <a:cubicBezTo>
                  <a:pt x="237392" y="9591"/>
                  <a:pt x="251314" y="-3842"/>
                  <a:pt x="262304" y="1043"/>
                </a:cubicBezTo>
                <a:cubicBezTo>
                  <a:pt x="273294" y="5928"/>
                  <a:pt x="286483" y="30839"/>
                  <a:pt x="290146" y="46470"/>
                </a:cubicBezTo>
                <a:cubicBezTo>
                  <a:pt x="293809" y="62101"/>
                  <a:pt x="296741" y="83348"/>
                  <a:pt x="284285" y="94827"/>
                </a:cubicBezTo>
                <a:cubicBezTo>
                  <a:pt x="271829" y="106306"/>
                  <a:pt x="229333" y="110458"/>
                  <a:pt x="215412" y="115343"/>
                </a:cubicBezTo>
                <a:cubicBezTo>
                  <a:pt x="201491" y="120228"/>
                  <a:pt x="207108" y="109970"/>
                  <a:pt x="200758" y="124135"/>
                </a:cubicBezTo>
                <a:cubicBezTo>
                  <a:pt x="194408" y="138300"/>
                  <a:pt x="186837" y="161991"/>
                  <a:pt x="177312" y="200335"/>
                </a:cubicBezTo>
                <a:cubicBezTo>
                  <a:pt x="167787" y="238679"/>
                  <a:pt x="152644" y="315368"/>
                  <a:pt x="143608" y="354201"/>
                </a:cubicBezTo>
                <a:cubicBezTo>
                  <a:pt x="134571" y="393034"/>
                  <a:pt x="137014" y="402802"/>
                  <a:pt x="123093" y="433331"/>
                </a:cubicBezTo>
                <a:cubicBezTo>
                  <a:pt x="109172" y="463860"/>
                  <a:pt x="74246" y="511974"/>
                  <a:pt x="60081" y="537374"/>
                </a:cubicBezTo>
                <a:cubicBezTo>
                  <a:pt x="45915" y="562774"/>
                  <a:pt x="48113" y="556912"/>
                  <a:pt x="38100" y="585731"/>
                </a:cubicBezTo>
                <a:cubicBezTo>
                  <a:pt x="28086" y="614550"/>
                  <a:pt x="14043" y="662419"/>
                  <a:pt x="0" y="71028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27AA1C55-2A5B-425E-BFC0-23D6A8543A7D}"/>
              </a:ext>
            </a:extLst>
          </p:cNvPr>
          <p:cNvSpPr/>
          <p:nvPr/>
        </p:nvSpPr>
        <p:spPr>
          <a:xfrm>
            <a:off x="3513647" y="5752382"/>
            <a:ext cx="507575" cy="164358"/>
          </a:xfrm>
          <a:custGeom>
            <a:avLst/>
            <a:gdLst>
              <a:gd name="connsiteX0" fmla="*/ 0 w 507575"/>
              <a:gd name="connsiteY0" fmla="*/ 164358 h 164358"/>
              <a:gd name="connsiteX1" fmla="*/ 120162 w 507575"/>
              <a:gd name="connsiteY1" fmla="*/ 42731 h 164358"/>
              <a:gd name="connsiteX2" fmla="*/ 211016 w 507575"/>
              <a:gd name="connsiteY2" fmla="*/ 16354 h 164358"/>
              <a:gd name="connsiteX3" fmla="*/ 268166 w 507575"/>
              <a:gd name="connsiteY3" fmla="*/ 3166 h 164358"/>
              <a:gd name="connsiteX4" fmla="*/ 408843 w 507575"/>
              <a:gd name="connsiteY4" fmla="*/ 235 h 164358"/>
              <a:gd name="connsiteX5" fmla="*/ 486508 w 507575"/>
              <a:gd name="connsiteY5" fmla="*/ 7562 h 164358"/>
              <a:gd name="connsiteX6" fmla="*/ 504093 w 507575"/>
              <a:gd name="connsiteY6" fmla="*/ 20751 h 164358"/>
              <a:gd name="connsiteX7" fmla="*/ 507024 w 507575"/>
              <a:gd name="connsiteY7" fmla="*/ 35404 h 164358"/>
              <a:gd name="connsiteX8" fmla="*/ 496766 w 507575"/>
              <a:gd name="connsiteY8" fmla="*/ 74970 h 164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7575" h="164358">
                <a:moveTo>
                  <a:pt x="0" y="164358"/>
                </a:moveTo>
                <a:cubicBezTo>
                  <a:pt x="42496" y="115878"/>
                  <a:pt x="84993" y="67398"/>
                  <a:pt x="120162" y="42731"/>
                </a:cubicBezTo>
                <a:cubicBezTo>
                  <a:pt x="155331" y="18064"/>
                  <a:pt x="186349" y="22948"/>
                  <a:pt x="211016" y="16354"/>
                </a:cubicBezTo>
                <a:cubicBezTo>
                  <a:pt x="235683" y="9760"/>
                  <a:pt x="235195" y="5852"/>
                  <a:pt x="268166" y="3166"/>
                </a:cubicBezTo>
                <a:cubicBezTo>
                  <a:pt x="301137" y="479"/>
                  <a:pt x="372453" y="-498"/>
                  <a:pt x="408843" y="235"/>
                </a:cubicBezTo>
                <a:cubicBezTo>
                  <a:pt x="445233" y="968"/>
                  <a:pt x="470633" y="4143"/>
                  <a:pt x="486508" y="7562"/>
                </a:cubicBezTo>
                <a:cubicBezTo>
                  <a:pt x="502383" y="10981"/>
                  <a:pt x="500674" y="16111"/>
                  <a:pt x="504093" y="20751"/>
                </a:cubicBezTo>
                <a:cubicBezTo>
                  <a:pt x="507512" y="25391"/>
                  <a:pt x="508245" y="26368"/>
                  <a:pt x="507024" y="35404"/>
                </a:cubicBezTo>
                <a:cubicBezTo>
                  <a:pt x="505803" y="44440"/>
                  <a:pt x="501284" y="59705"/>
                  <a:pt x="496766" y="7497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791E05FE-C3E9-4D8F-AF3A-E2B5B7637409}"/>
              </a:ext>
            </a:extLst>
          </p:cNvPr>
          <p:cNvSpPr/>
          <p:nvPr/>
        </p:nvSpPr>
        <p:spPr>
          <a:xfrm>
            <a:off x="3252227" y="5853912"/>
            <a:ext cx="131001" cy="99463"/>
          </a:xfrm>
          <a:custGeom>
            <a:avLst/>
            <a:gdLst>
              <a:gd name="connsiteX0" fmla="*/ 19632 w 131001"/>
              <a:gd name="connsiteY0" fmla="*/ 99463 h 99463"/>
              <a:gd name="connsiteX1" fmla="*/ 2047 w 131001"/>
              <a:gd name="connsiteY1" fmla="*/ 40847 h 99463"/>
              <a:gd name="connsiteX2" fmla="*/ 6444 w 131001"/>
              <a:gd name="connsiteY2" fmla="*/ 4213 h 99463"/>
              <a:gd name="connsiteX3" fmla="*/ 56267 w 131001"/>
              <a:gd name="connsiteY3" fmla="*/ 1282 h 99463"/>
              <a:gd name="connsiteX4" fmla="*/ 84109 w 131001"/>
              <a:gd name="connsiteY4" fmla="*/ 8609 h 99463"/>
              <a:gd name="connsiteX5" fmla="*/ 131001 w 131001"/>
              <a:gd name="connsiteY5" fmla="*/ 40847 h 99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1001" h="99463">
                <a:moveTo>
                  <a:pt x="19632" y="99463"/>
                </a:moveTo>
                <a:cubicBezTo>
                  <a:pt x="11938" y="78092"/>
                  <a:pt x="4245" y="56722"/>
                  <a:pt x="2047" y="40847"/>
                </a:cubicBezTo>
                <a:cubicBezTo>
                  <a:pt x="-151" y="24972"/>
                  <a:pt x="-2593" y="10807"/>
                  <a:pt x="6444" y="4213"/>
                </a:cubicBezTo>
                <a:cubicBezTo>
                  <a:pt x="15481" y="-2381"/>
                  <a:pt x="43323" y="549"/>
                  <a:pt x="56267" y="1282"/>
                </a:cubicBezTo>
                <a:cubicBezTo>
                  <a:pt x="69211" y="2015"/>
                  <a:pt x="71653" y="2015"/>
                  <a:pt x="84109" y="8609"/>
                </a:cubicBezTo>
                <a:cubicBezTo>
                  <a:pt x="96565" y="15203"/>
                  <a:pt x="113783" y="28025"/>
                  <a:pt x="131001" y="4084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3227B821-E4A3-49DE-95C6-4057C85F84CC}"/>
              </a:ext>
            </a:extLst>
          </p:cNvPr>
          <p:cNvSpPr/>
          <p:nvPr/>
        </p:nvSpPr>
        <p:spPr>
          <a:xfrm>
            <a:off x="2361855" y="5685209"/>
            <a:ext cx="114300" cy="90936"/>
          </a:xfrm>
          <a:custGeom>
            <a:avLst/>
            <a:gdLst>
              <a:gd name="connsiteX0" fmla="*/ 0 w 114300"/>
              <a:gd name="connsiteY0" fmla="*/ 76200 h 90936"/>
              <a:gd name="connsiteX1" fmla="*/ 76200 w 114300"/>
              <a:gd name="connsiteY1" fmla="*/ 90854 h 90936"/>
              <a:gd name="connsiteX2" fmla="*/ 92319 w 114300"/>
              <a:gd name="connsiteY2" fmla="*/ 70339 h 90936"/>
              <a:gd name="connsiteX3" fmla="*/ 114300 w 114300"/>
              <a:gd name="connsiteY3" fmla="*/ 0 h 9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300" h="90936">
                <a:moveTo>
                  <a:pt x="0" y="76200"/>
                </a:moveTo>
                <a:cubicBezTo>
                  <a:pt x="30407" y="84015"/>
                  <a:pt x="60814" y="91831"/>
                  <a:pt x="76200" y="90854"/>
                </a:cubicBezTo>
                <a:cubicBezTo>
                  <a:pt x="91586" y="89877"/>
                  <a:pt x="85969" y="85481"/>
                  <a:pt x="92319" y="70339"/>
                </a:cubicBezTo>
                <a:cubicBezTo>
                  <a:pt x="98669" y="55197"/>
                  <a:pt x="106484" y="27598"/>
                  <a:pt x="11430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52FB38D4-FB7B-46F6-B49A-A09A3B97EFD1}"/>
              </a:ext>
            </a:extLst>
          </p:cNvPr>
          <p:cNvSpPr/>
          <p:nvPr/>
        </p:nvSpPr>
        <p:spPr>
          <a:xfrm>
            <a:off x="2257813" y="5884502"/>
            <a:ext cx="72856" cy="293077"/>
          </a:xfrm>
          <a:custGeom>
            <a:avLst/>
            <a:gdLst>
              <a:gd name="connsiteX0" fmla="*/ 0 w 72856"/>
              <a:gd name="connsiteY0" fmla="*/ 0 h 293077"/>
              <a:gd name="connsiteX1" fmla="*/ 65942 w 72856"/>
              <a:gd name="connsiteY1" fmla="*/ 74734 h 293077"/>
              <a:gd name="connsiteX2" fmla="*/ 68873 w 72856"/>
              <a:gd name="connsiteY2" fmla="*/ 164123 h 293077"/>
              <a:gd name="connsiteX3" fmla="*/ 48358 w 72856"/>
              <a:gd name="connsiteY3" fmla="*/ 293077 h 293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856" h="293077">
                <a:moveTo>
                  <a:pt x="0" y="0"/>
                </a:moveTo>
                <a:cubicBezTo>
                  <a:pt x="27231" y="23690"/>
                  <a:pt x="54463" y="47380"/>
                  <a:pt x="65942" y="74734"/>
                </a:cubicBezTo>
                <a:cubicBezTo>
                  <a:pt x="77421" y="102088"/>
                  <a:pt x="71804" y="127732"/>
                  <a:pt x="68873" y="164123"/>
                </a:cubicBezTo>
                <a:cubicBezTo>
                  <a:pt x="65942" y="200514"/>
                  <a:pt x="57150" y="246795"/>
                  <a:pt x="48358" y="29307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67AB8983-CE7F-455E-9BC4-23D2600BB52D}"/>
              </a:ext>
            </a:extLst>
          </p:cNvPr>
          <p:cNvSpPr/>
          <p:nvPr/>
        </p:nvSpPr>
        <p:spPr>
          <a:xfrm>
            <a:off x="2293585" y="3674012"/>
            <a:ext cx="129989" cy="116541"/>
          </a:xfrm>
          <a:custGeom>
            <a:avLst/>
            <a:gdLst>
              <a:gd name="connsiteX0" fmla="*/ 129989 w 129989"/>
              <a:gd name="connsiteY0" fmla="*/ 87406 h 116541"/>
              <a:gd name="connsiteX1" fmla="*/ 96371 w 129989"/>
              <a:gd name="connsiteY1" fmla="*/ 29135 h 116541"/>
              <a:gd name="connsiteX2" fmla="*/ 29136 w 129989"/>
              <a:gd name="connsiteY2" fmla="*/ 0 h 116541"/>
              <a:gd name="connsiteX3" fmla="*/ 0 w 129989"/>
              <a:gd name="connsiteY3" fmla="*/ 56030 h 116541"/>
              <a:gd name="connsiteX4" fmla="*/ 15689 w 129989"/>
              <a:gd name="connsiteY4" fmla="*/ 107577 h 116541"/>
              <a:gd name="connsiteX5" fmla="*/ 60512 w 129989"/>
              <a:gd name="connsiteY5" fmla="*/ 116541 h 116541"/>
              <a:gd name="connsiteX6" fmla="*/ 129989 w 129989"/>
              <a:gd name="connsiteY6" fmla="*/ 87406 h 116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989" h="116541">
                <a:moveTo>
                  <a:pt x="129989" y="87406"/>
                </a:moveTo>
                <a:lnTo>
                  <a:pt x="96371" y="29135"/>
                </a:lnTo>
                <a:lnTo>
                  <a:pt x="29136" y="0"/>
                </a:lnTo>
                <a:lnTo>
                  <a:pt x="0" y="56030"/>
                </a:lnTo>
                <a:lnTo>
                  <a:pt x="15689" y="107577"/>
                </a:lnTo>
                <a:lnTo>
                  <a:pt x="60512" y="116541"/>
                </a:lnTo>
                <a:lnTo>
                  <a:pt x="129989" y="87406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5C1D33D9-C691-4E34-9410-574FD5F98D31}"/>
              </a:ext>
            </a:extLst>
          </p:cNvPr>
          <p:cNvSpPr/>
          <p:nvPr/>
        </p:nvSpPr>
        <p:spPr>
          <a:xfrm>
            <a:off x="3270410" y="4972259"/>
            <a:ext cx="70192" cy="123014"/>
          </a:xfrm>
          <a:custGeom>
            <a:avLst/>
            <a:gdLst>
              <a:gd name="connsiteX0" fmla="*/ 69805 w 70192"/>
              <a:gd name="connsiteY0" fmla="*/ 66630 h 123014"/>
              <a:gd name="connsiteX1" fmla="*/ 54117 w 70192"/>
              <a:gd name="connsiteY1" fmla="*/ 6118 h 123014"/>
              <a:gd name="connsiteX2" fmla="*/ 27223 w 70192"/>
              <a:gd name="connsiteY2" fmla="*/ 6118 h 123014"/>
              <a:gd name="connsiteX3" fmla="*/ 2570 w 70192"/>
              <a:gd name="connsiteY3" fmla="*/ 41977 h 123014"/>
              <a:gd name="connsiteX4" fmla="*/ 4811 w 70192"/>
              <a:gd name="connsiteY4" fmla="*/ 115936 h 123014"/>
              <a:gd name="connsiteX5" fmla="*/ 38428 w 70192"/>
              <a:gd name="connsiteY5" fmla="*/ 113694 h 123014"/>
              <a:gd name="connsiteX6" fmla="*/ 69805 w 70192"/>
              <a:gd name="connsiteY6" fmla="*/ 66630 h 1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192" h="123014">
                <a:moveTo>
                  <a:pt x="69805" y="66630"/>
                </a:moveTo>
                <a:cubicBezTo>
                  <a:pt x="72420" y="48701"/>
                  <a:pt x="61214" y="16203"/>
                  <a:pt x="54117" y="6118"/>
                </a:cubicBezTo>
                <a:cubicBezTo>
                  <a:pt x="47020" y="-3967"/>
                  <a:pt x="35814" y="141"/>
                  <a:pt x="27223" y="6118"/>
                </a:cubicBezTo>
                <a:cubicBezTo>
                  <a:pt x="18632" y="12094"/>
                  <a:pt x="6305" y="23674"/>
                  <a:pt x="2570" y="41977"/>
                </a:cubicBezTo>
                <a:cubicBezTo>
                  <a:pt x="-1165" y="60280"/>
                  <a:pt x="-1165" y="103983"/>
                  <a:pt x="4811" y="115936"/>
                </a:cubicBezTo>
                <a:cubicBezTo>
                  <a:pt x="10787" y="127889"/>
                  <a:pt x="27222" y="123032"/>
                  <a:pt x="38428" y="113694"/>
                </a:cubicBezTo>
                <a:cubicBezTo>
                  <a:pt x="49634" y="104356"/>
                  <a:pt x="67190" y="84559"/>
                  <a:pt x="69805" y="66630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3D2ECBD4-9FF3-4356-A187-FE4254BC94D9}"/>
              </a:ext>
            </a:extLst>
          </p:cNvPr>
          <p:cNvSpPr/>
          <p:nvPr/>
        </p:nvSpPr>
        <p:spPr>
          <a:xfrm>
            <a:off x="3418641" y="4799799"/>
            <a:ext cx="73229" cy="59809"/>
          </a:xfrm>
          <a:custGeom>
            <a:avLst/>
            <a:gdLst>
              <a:gd name="connsiteX0" fmla="*/ 17944 w 73229"/>
              <a:gd name="connsiteY0" fmla="*/ 1525 h 59809"/>
              <a:gd name="connsiteX1" fmla="*/ 15 w 73229"/>
              <a:gd name="connsiteY1" fmla="*/ 50831 h 59809"/>
              <a:gd name="connsiteX2" fmla="*/ 20186 w 73229"/>
              <a:gd name="connsiteY2" fmla="*/ 59796 h 59809"/>
              <a:gd name="connsiteX3" fmla="*/ 65009 w 73229"/>
              <a:gd name="connsiteY3" fmla="*/ 50831 h 59809"/>
              <a:gd name="connsiteX4" fmla="*/ 71733 w 73229"/>
              <a:gd name="connsiteY4" fmla="*/ 14972 h 59809"/>
              <a:gd name="connsiteX5" fmla="*/ 17944 w 73229"/>
              <a:gd name="connsiteY5" fmla="*/ 1525 h 59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229" h="59809">
                <a:moveTo>
                  <a:pt x="17944" y="1525"/>
                </a:moveTo>
                <a:cubicBezTo>
                  <a:pt x="5991" y="7501"/>
                  <a:pt x="-359" y="41119"/>
                  <a:pt x="15" y="50831"/>
                </a:cubicBezTo>
                <a:cubicBezTo>
                  <a:pt x="389" y="60543"/>
                  <a:pt x="9354" y="59796"/>
                  <a:pt x="20186" y="59796"/>
                </a:cubicBezTo>
                <a:cubicBezTo>
                  <a:pt x="31018" y="59796"/>
                  <a:pt x="56418" y="58302"/>
                  <a:pt x="65009" y="50831"/>
                </a:cubicBezTo>
                <a:cubicBezTo>
                  <a:pt x="73600" y="43360"/>
                  <a:pt x="74721" y="21322"/>
                  <a:pt x="71733" y="14972"/>
                </a:cubicBezTo>
                <a:cubicBezTo>
                  <a:pt x="68745" y="8622"/>
                  <a:pt x="29897" y="-4451"/>
                  <a:pt x="17944" y="1525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9E0E34B-F5F2-49A5-99F0-1CFD73913C84}"/>
              </a:ext>
            </a:extLst>
          </p:cNvPr>
          <p:cNvSpPr/>
          <p:nvPr/>
        </p:nvSpPr>
        <p:spPr>
          <a:xfrm>
            <a:off x="4871295" y="500308"/>
            <a:ext cx="7410351" cy="4144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400" b="1" u="sng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TASKS</a:t>
            </a:r>
          </a:p>
          <a:p>
            <a:pPr marL="228600" lvl="0" indent="-2286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2400" b="1" u="sng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Complete the map by adding the 34 and 37</a:t>
            </a:r>
            <a:r>
              <a:rPr lang="en-GB" sz="2400" b="1" u="sng" dirty="0">
                <a:solidFill>
                  <a:srgbClr val="7030A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°</a:t>
            </a:r>
            <a:r>
              <a:rPr lang="en-GB" sz="2400" b="1" u="sng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 Isotherms</a:t>
            </a:r>
          </a:p>
          <a:p>
            <a:pPr marL="228600" lvl="0" indent="-2286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2400" b="1" u="sng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Describe your map – what does it show about patterns of temperatures in the UK? You can use the sentence starters below and place names to hep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ea typeface="Calibri" panose="020F0502020204030204" pitchFamily="34" charset="0"/>
                <a:cs typeface="Times New Roman" panose="02020603050405020304" pitchFamily="18" charset="0"/>
              </a:rPr>
              <a:t>My map shows me that…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ea typeface="Calibri" panose="020F0502020204030204" pitchFamily="34" charset="0"/>
                <a:cs typeface="Times New Roman" panose="02020603050405020304" pitchFamily="18" charset="0"/>
              </a:rPr>
              <a:t>The hottest temperatures can be found….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ea typeface="Calibri" panose="020F0502020204030204" pitchFamily="34" charset="0"/>
                <a:cs typeface="Times New Roman" panose="02020603050405020304" pitchFamily="18" charset="0"/>
              </a:rPr>
              <a:t>As you progress North…</a:t>
            </a:r>
          </a:p>
        </p:txBody>
      </p:sp>
    </p:spTree>
    <p:extLst>
      <p:ext uri="{BB962C8B-B14F-4D97-AF65-F5344CB8AC3E}">
        <p14:creationId xmlns:p14="http://schemas.microsoft.com/office/powerpoint/2010/main" val="395161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45956-1154-484F-B988-687B958BA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u="sng" dirty="0">
                <a:latin typeface="+mn-lt"/>
              </a:rPr>
              <a:t>Review - Why do we measure the weather?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078EE-EC54-4B00-A2DF-74B29164B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2400" dirty="0">
                <a:latin typeface="+mn-lt"/>
              </a:rPr>
              <a:t>Look at the rainfall radar for today - at </a:t>
            </a:r>
            <a:r>
              <a:rPr lang="en-US" altLang="en-US" sz="2400">
                <a:hlinkClick r:id="rId2"/>
              </a:rPr>
              <a:t>https://www.netweather.tv/live-weather/radar</a:t>
            </a:r>
            <a:r>
              <a:rPr lang="en-US" altLang="en-US" sz="2400"/>
              <a:t> </a:t>
            </a:r>
            <a:endParaRPr lang="en-GB" sz="2400" dirty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latin typeface="+mn-lt"/>
              </a:rPr>
              <a:t>What does this animation show?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latin typeface="+mn-lt"/>
              </a:rPr>
              <a:t>How can we use this information (as a forecast)</a:t>
            </a:r>
          </a:p>
          <a:p>
            <a:pPr marL="0" indent="0">
              <a:buNone/>
            </a:pPr>
            <a:endParaRPr lang="en-GB" sz="2400" dirty="0">
              <a:latin typeface="+mn-lt"/>
            </a:endParaRPr>
          </a:p>
          <a:p>
            <a:pPr marL="0" indent="0">
              <a:buNone/>
            </a:pPr>
            <a:r>
              <a:rPr lang="en-GB" sz="2400" dirty="0">
                <a:latin typeface="+mn-lt"/>
              </a:rPr>
              <a:t>OR </a:t>
            </a:r>
            <a:r>
              <a:rPr lang="en-GB" u="sng" dirty="0">
                <a:hlinkClick r:id="rId3"/>
              </a:rPr>
              <a:t>https://quizlet.com/_8y575t?x=1jqt&amp;i=38anvz</a:t>
            </a:r>
            <a:r>
              <a:rPr lang="en-GB" dirty="0"/>
              <a:t> </a:t>
            </a:r>
          </a:p>
          <a:p>
            <a:pPr marL="0" indent="0">
              <a:buNone/>
            </a:pPr>
            <a:r>
              <a:rPr lang="en-GB" sz="2400" dirty="0">
                <a:latin typeface="+mn-lt"/>
              </a:rPr>
              <a:t>EXTENSION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latin typeface="+mn-lt"/>
              </a:rPr>
              <a:t>How has that data been collected? 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latin typeface="+mn-lt"/>
              </a:rPr>
              <a:t>How accurate is it?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latin typeface="+mn-lt"/>
              </a:rPr>
              <a:t>Why do we need this information in the UK?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latin typeface="+mn-lt"/>
              </a:rPr>
              <a:t>What other data could be represented on maps like these?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73786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picture containing curtain, shower, closed, filled&#10;&#10;Description automatically generated">
            <a:extLst>
              <a:ext uri="{FF2B5EF4-FFF2-40B4-BE49-F238E27FC236}">
                <a16:creationId xmlns:a16="http://schemas.microsoft.com/office/drawing/2014/main" id="{829FBB8B-ADA1-4FE8-8F7E-443E4E4EEE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1018017"/>
          </a:xfr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256763C1-7BA0-4074-915A-104CC06C7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376" y="23143"/>
            <a:ext cx="8117542" cy="506920"/>
          </a:xfrm>
          <a:solidFill>
            <a:srgbClr val="F2F7FC">
              <a:alpha val="89804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en-GB" sz="2400" b="1" u="sng" dirty="0">
                <a:solidFill>
                  <a:schemeClr val="tx1"/>
                </a:solidFill>
              </a:rPr>
              <a:t>Weather measurements and </a:t>
            </a:r>
            <a:r>
              <a:rPr lang="en-GB" sz="2400" b="1" u="sng" dirty="0">
                <a:solidFill>
                  <a:schemeClr val="accent1">
                    <a:lumMod val="50000"/>
                  </a:schemeClr>
                </a:solidFill>
                <a:highlight>
                  <a:srgbClr val="FFFFFF"/>
                </a:highlight>
              </a:rPr>
              <a:t>c</a:t>
            </a:r>
            <a:r>
              <a:rPr lang="en-GB" sz="2400" b="1" u="sng" dirty="0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</a:rPr>
              <a:t>l</a:t>
            </a:r>
            <a:r>
              <a:rPr lang="en-GB" sz="2400" b="1" u="sng" dirty="0">
                <a:solidFill>
                  <a:schemeClr val="accent5">
                    <a:lumMod val="75000"/>
                  </a:schemeClr>
                </a:solidFill>
                <a:highlight>
                  <a:srgbClr val="FFFFFF"/>
                </a:highlight>
              </a:rPr>
              <a:t>i</a:t>
            </a:r>
            <a:r>
              <a:rPr lang="en-GB" sz="2400" b="1" u="sng" dirty="0">
                <a:solidFill>
                  <a:srgbClr val="00B0F0"/>
                </a:solidFill>
                <a:highlight>
                  <a:srgbClr val="FFFFFF"/>
                </a:highlight>
              </a:rPr>
              <a:t>m</a:t>
            </a:r>
            <a:r>
              <a:rPr lang="en-GB" sz="2400" b="1" u="sng" dirty="0">
                <a:solidFill>
                  <a:schemeClr val="accent5">
                    <a:lumMod val="60000"/>
                    <a:lumOff val="40000"/>
                  </a:schemeClr>
                </a:solidFill>
                <a:highlight>
                  <a:srgbClr val="FFFFFF"/>
                </a:highlight>
              </a:rPr>
              <a:t>a</a:t>
            </a:r>
            <a:r>
              <a:rPr lang="en-GB" sz="2400" b="1" u="sng" dirty="0">
                <a:solidFill>
                  <a:schemeClr val="accent5">
                    <a:lumMod val="40000"/>
                    <a:lumOff val="60000"/>
                  </a:schemeClr>
                </a:solidFill>
                <a:highlight>
                  <a:srgbClr val="FFFFFF"/>
                </a:highlight>
              </a:rPr>
              <a:t>t</a:t>
            </a:r>
            <a:r>
              <a:rPr lang="en-GB" sz="2400" b="1" u="sng" dirty="0"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FF"/>
                </a:highlight>
              </a:rPr>
              <a:t>e</a:t>
            </a:r>
            <a:r>
              <a:rPr lang="en-GB" sz="2400" b="1" u="sng" dirty="0">
                <a:solidFill>
                  <a:schemeClr val="accent2">
                    <a:lumMod val="60000"/>
                    <a:lumOff val="40000"/>
                  </a:schemeClr>
                </a:solidFill>
                <a:highlight>
                  <a:srgbClr val="FFFFFF"/>
                </a:highlight>
              </a:rPr>
              <a:t> c</a:t>
            </a:r>
            <a:r>
              <a:rPr lang="en-GB" sz="2400" b="1" u="sng" dirty="0">
                <a:solidFill>
                  <a:srgbClr val="FFC000"/>
                </a:solidFill>
                <a:highlight>
                  <a:srgbClr val="FFFFFF"/>
                </a:highlight>
              </a:rPr>
              <a:t>h</a:t>
            </a:r>
            <a:r>
              <a:rPr lang="en-GB" sz="2400" b="1" u="sng" dirty="0">
                <a:solidFill>
                  <a:schemeClr val="accent2">
                    <a:lumMod val="75000"/>
                  </a:schemeClr>
                </a:solidFill>
                <a:highlight>
                  <a:srgbClr val="FFFFFF"/>
                </a:highlight>
              </a:rPr>
              <a:t>a</a:t>
            </a:r>
            <a:r>
              <a:rPr lang="en-GB" sz="2400" b="1" u="sng" dirty="0">
                <a:solidFill>
                  <a:srgbClr val="FF0000"/>
                </a:solidFill>
                <a:highlight>
                  <a:srgbClr val="FFFFFF"/>
                </a:highlight>
              </a:rPr>
              <a:t>n</a:t>
            </a:r>
            <a:r>
              <a:rPr lang="en-GB" sz="2400" b="1" u="sng" dirty="0">
                <a:solidFill>
                  <a:schemeClr val="accent2">
                    <a:lumMod val="50000"/>
                  </a:schemeClr>
                </a:solidFill>
                <a:highlight>
                  <a:srgbClr val="FFFFFF"/>
                </a:highlight>
              </a:rPr>
              <a:t>g</a:t>
            </a:r>
            <a:r>
              <a:rPr lang="en-GB" sz="2400" b="1" u="sng" dirty="0">
                <a:solidFill>
                  <a:srgbClr val="C00000"/>
                </a:solidFill>
                <a:highlight>
                  <a:srgbClr val="FFFFFF"/>
                </a:highlight>
              </a:rPr>
              <a:t>e</a:t>
            </a:r>
            <a:r>
              <a:rPr lang="en-GB" sz="2400" b="1" u="sng" dirty="0">
                <a:solidFill>
                  <a:schemeClr val="tx1"/>
                </a:solidFill>
                <a:highlight>
                  <a:srgbClr val="FFFFFF"/>
                </a:highlight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5CA69F-9B56-4CDA-88F3-19702365C78E}"/>
              </a:ext>
            </a:extLst>
          </p:cNvPr>
          <p:cNvSpPr txBox="1"/>
          <p:nvPr/>
        </p:nvSpPr>
        <p:spPr>
          <a:xfrm>
            <a:off x="-99091" y="747830"/>
            <a:ext cx="692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GB" sz="1400" b="1" dirty="0">
                <a:solidFill>
                  <a:prstClr val="white"/>
                </a:solidFill>
                <a:latin typeface="Calibri" panose="020F0502020204030204"/>
              </a:rPr>
              <a:t>1850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3D1297-C23B-4065-AFC6-9C9765237223}"/>
              </a:ext>
            </a:extLst>
          </p:cNvPr>
          <p:cNvSpPr txBox="1"/>
          <p:nvPr/>
        </p:nvSpPr>
        <p:spPr>
          <a:xfrm>
            <a:off x="11737495" y="770134"/>
            <a:ext cx="692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GB" sz="1400" b="1" dirty="0">
                <a:solidFill>
                  <a:prstClr val="white"/>
                </a:solidFill>
                <a:latin typeface="Calibri" panose="020F0502020204030204"/>
              </a:rPr>
              <a:t>2018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47A260-EEE2-4970-B19B-EE8BE401AF98}"/>
              </a:ext>
            </a:extLst>
          </p:cNvPr>
          <p:cNvSpPr txBox="1"/>
          <p:nvPr/>
        </p:nvSpPr>
        <p:spPr>
          <a:xfrm>
            <a:off x="3338814" y="758987"/>
            <a:ext cx="692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GB" sz="1400" b="1" dirty="0">
                <a:solidFill>
                  <a:prstClr val="white"/>
                </a:solidFill>
                <a:latin typeface="Calibri" panose="020F0502020204030204"/>
              </a:rPr>
              <a:t>1900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1304D1-836C-4564-A96C-A38DCD1AAF98}"/>
              </a:ext>
            </a:extLst>
          </p:cNvPr>
          <p:cNvSpPr txBox="1"/>
          <p:nvPr/>
        </p:nvSpPr>
        <p:spPr>
          <a:xfrm>
            <a:off x="6710782" y="776623"/>
            <a:ext cx="692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GB" sz="1400" b="1" dirty="0">
                <a:solidFill>
                  <a:prstClr val="black"/>
                </a:solidFill>
                <a:latin typeface="Calibri" panose="020F0502020204030204"/>
              </a:rPr>
              <a:t>1950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B64892-7CA7-49A7-B856-B4DBFF7D0116}"/>
              </a:ext>
            </a:extLst>
          </p:cNvPr>
          <p:cNvSpPr txBox="1"/>
          <p:nvPr/>
        </p:nvSpPr>
        <p:spPr>
          <a:xfrm>
            <a:off x="10495100" y="770951"/>
            <a:ext cx="692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GB" sz="1400" b="1" dirty="0">
                <a:solidFill>
                  <a:prstClr val="white"/>
                </a:solidFill>
                <a:latin typeface="Calibri" panose="020F0502020204030204"/>
              </a:rPr>
              <a:t>2000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73AF1831-D54B-4F63-9413-199F61E07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261" y="3429000"/>
            <a:ext cx="1963600" cy="19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E6FC5E23-FD34-481B-AFE6-A8BC79FD1EF6}"/>
              </a:ext>
            </a:extLst>
          </p:cNvPr>
          <p:cNvSpPr/>
          <p:nvPr/>
        </p:nvSpPr>
        <p:spPr>
          <a:xfrm>
            <a:off x="1875453" y="1842796"/>
            <a:ext cx="5850294" cy="2878494"/>
          </a:xfrm>
          <a:prstGeom prst="cloudCallout">
            <a:avLst>
              <a:gd name="adj1" fmla="val 77094"/>
              <a:gd name="adj2" fmla="val 18092"/>
            </a:avLst>
          </a:prstGeom>
          <a:solidFill>
            <a:srgbClr val="E5007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/>
              <a:t>How do weather measurements help our understanding of climate change?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2423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9D712-C89A-42D0-8261-5C1F67CCBE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4000" b="1" u="sng" dirty="0"/>
              <a:t>Weather measurements</a:t>
            </a:r>
          </a:p>
        </p:txBody>
      </p:sp>
    </p:spTree>
    <p:extLst>
      <p:ext uri="{BB962C8B-B14F-4D97-AF65-F5344CB8AC3E}">
        <p14:creationId xmlns:p14="http://schemas.microsoft.com/office/powerpoint/2010/main" val="3875647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A4069E-4EC5-4A72-8A89-CDC0DE3B2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u="sng" dirty="0">
                <a:latin typeface="+mn-lt"/>
              </a:rPr>
              <a:t>Weather measurements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1F4A4E-DD57-47E6-9C7C-309BB349AD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400" dirty="0">
                <a:latin typeface="+mn-lt"/>
              </a:rPr>
              <a:t>Objectives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182067-DEF8-432F-8354-F2CDEF26A88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400" dirty="0">
                <a:latin typeface="+mn-lt"/>
              </a:rPr>
              <a:t>To be able to describe the weather instruments and units of measurement for various weather variables (e.g. temperature, wind speed</a:t>
            </a:r>
            <a:r>
              <a:rPr lang="en-GB" sz="2400">
                <a:latin typeface="+mn-lt"/>
              </a:rPr>
              <a:t>, rainfall).</a:t>
            </a:r>
            <a:endParaRPr lang="en-GB" sz="2400" dirty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latin typeface="+mn-lt"/>
              </a:rPr>
              <a:t>To evaluate a range of sites for the SUITABILITY to host a weather station.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latin typeface="+mn-lt"/>
              </a:rPr>
              <a:t>To understand what we do with weather measurements once we have them.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5F52133-9E59-4B9B-B0A5-B8AE78F9BA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sz="2400" dirty="0">
                <a:latin typeface="+mn-lt"/>
              </a:rPr>
              <a:t>Outcomes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B98CCEB-813A-467B-9EC9-002D1C161CC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400" dirty="0">
                <a:latin typeface="+mn-lt"/>
              </a:rPr>
              <a:t>A completed table of the weather instruments and units of measurement for various weather variables (e.g. temperature, wind speed).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latin typeface="+mn-lt"/>
              </a:rPr>
              <a:t>An appropriate choice and written reasons for a weather station at the University of Reading.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latin typeface="+mn-lt"/>
              </a:rPr>
              <a:t>A completed Isotherm map</a:t>
            </a:r>
            <a:r>
              <a:rPr lang="en-GB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7482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F858F-032A-49F7-A305-D40B3D307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33" y="38553"/>
            <a:ext cx="12088167" cy="715073"/>
          </a:xfrm>
        </p:spPr>
        <p:txBody>
          <a:bodyPr>
            <a:normAutofit/>
          </a:bodyPr>
          <a:lstStyle/>
          <a:p>
            <a:r>
              <a:rPr lang="en-GB" sz="4000" dirty="0"/>
              <a:t>Reminder of key weather terms and 2 new ones…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230615E4-8BA9-4E6A-8A83-65178FF94E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2842426"/>
              </p:ext>
            </p:extLst>
          </p:nvPr>
        </p:nvGraphicFramePr>
        <p:xfrm>
          <a:off x="144864" y="753625"/>
          <a:ext cx="11994263" cy="5558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4100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961900-8F4B-46C5-A03D-C8668FA90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6926" y="-92871"/>
            <a:ext cx="5906460" cy="1918496"/>
          </a:xfrm>
        </p:spPr>
        <p:txBody>
          <a:bodyPr>
            <a:normAutofit/>
          </a:bodyPr>
          <a:lstStyle/>
          <a:p>
            <a:pPr algn="ctr"/>
            <a:r>
              <a:rPr lang="en-GB" sz="4000" b="1" u="sng" dirty="0">
                <a:latin typeface="+mn-lt"/>
              </a:rPr>
              <a:t>Weather measurements - Weather variables and how we measure them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84BA0F36-DB61-4655-9935-A77ACC266C8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64688789"/>
              </p:ext>
            </p:extLst>
          </p:nvPr>
        </p:nvGraphicFramePr>
        <p:xfrm>
          <a:off x="85807" y="78256"/>
          <a:ext cx="5661849" cy="5942534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213604">
                  <a:extLst>
                    <a:ext uri="{9D8B030D-6E8A-4147-A177-3AD203B41FA5}">
                      <a16:colId xmlns:a16="http://schemas.microsoft.com/office/drawing/2014/main" val="898261446"/>
                    </a:ext>
                  </a:extLst>
                </a:gridCol>
                <a:gridCol w="1191804">
                  <a:extLst>
                    <a:ext uri="{9D8B030D-6E8A-4147-A177-3AD203B41FA5}">
                      <a16:colId xmlns:a16="http://schemas.microsoft.com/office/drawing/2014/main" val="1565321833"/>
                    </a:ext>
                  </a:extLst>
                </a:gridCol>
                <a:gridCol w="976572">
                  <a:extLst>
                    <a:ext uri="{9D8B030D-6E8A-4147-A177-3AD203B41FA5}">
                      <a16:colId xmlns:a16="http://schemas.microsoft.com/office/drawing/2014/main" val="172439152"/>
                    </a:ext>
                  </a:extLst>
                </a:gridCol>
                <a:gridCol w="2279869">
                  <a:extLst>
                    <a:ext uri="{9D8B030D-6E8A-4147-A177-3AD203B41FA5}">
                      <a16:colId xmlns:a16="http://schemas.microsoft.com/office/drawing/2014/main" val="3029519106"/>
                    </a:ext>
                  </a:extLst>
                </a:gridCol>
              </a:tblGrid>
              <a:tr h="5354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Weather element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2" marR="408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Instrument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2" marR="408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Units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2" marR="408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Image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2" marR="40812" marT="0" marB="0"/>
                </a:tc>
                <a:extLst>
                  <a:ext uri="{0D108BD9-81ED-4DB2-BD59-A6C34878D82A}">
                    <a16:rowId xmlns:a16="http://schemas.microsoft.com/office/drawing/2014/main" val="1881619888"/>
                  </a:ext>
                </a:extLst>
              </a:tr>
              <a:tr h="5354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Air pressure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2" marR="408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 </a:t>
                      </a:r>
                      <a:endParaRPr lang="en-GB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2" marR="408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 </a:t>
                      </a:r>
                      <a:endParaRPr lang="en-GB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2" marR="408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 </a:t>
                      </a:r>
                      <a:endParaRPr lang="en-GB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2" marR="40812" marT="0" marB="0"/>
                </a:tc>
                <a:extLst>
                  <a:ext uri="{0D108BD9-81ED-4DB2-BD59-A6C34878D82A}">
                    <a16:rowId xmlns:a16="http://schemas.microsoft.com/office/drawing/2014/main" val="3542766030"/>
                  </a:ext>
                </a:extLst>
              </a:tr>
              <a:tr h="16078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Cloud cover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2" marR="408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 </a:t>
                      </a:r>
                      <a:endParaRPr lang="en-GB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2" marR="408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 </a:t>
                      </a:r>
                      <a:endParaRPr lang="en-GB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2" marR="408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2" marR="40812" marT="0" marB="0"/>
                </a:tc>
                <a:extLst>
                  <a:ext uri="{0D108BD9-81ED-4DB2-BD59-A6C34878D82A}">
                    <a16:rowId xmlns:a16="http://schemas.microsoft.com/office/drawing/2014/main" val="2435068830"/>
                  </a:ext>
                </a:extLst>
              </a:tr>
              <a:tr h="11213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Precipitation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2" marR="408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 </a:t>
                      </a:r>
                      <a:endParaRPr lang="en-GB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2" marR="408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 </a:t>
                      </a:r>
                      <a:endParaRPr lang="en-GB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2" marR="408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 </a:t>
                      </a:r>
                      <a:endParaRPr lang="en-GB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2" marR="40812" marT="0" marB="0"/>
                </a:tc>
                <a:extLst>
                  <a:ext uri="{0D108BD9-81ED-4DB2-BD59-A6C34878D82A}">
                    <a16:rowId xmlns:a16="http://schemas.microsoft.com/office/drawing/2014/main" val="1837657117"/>
                  </a:ext>
                </a:extLst>
              </a:tr>
              <a:tr h="10716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Temperature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2" marR="408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 </a:t>
                      </a:r>
                      <a:endParaRPr lang="en-GB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2" marR="408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 </a:t>
                      </a:r>
                      <a:endParaRPr lang="en-GB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2" marR="408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 </a:t>
                      </a:r>
                      <a:endParaRPr lang="en-GB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2" marR="40812" marT="0" marB="0"/>
                </a:tc>
                <a:extLst>
                  <a:ext uri="{0D108BD9-81ED-4DB2-BD59-A6C34878D82A}">
                    <a16:rowId xmlns:a16="http://schemas.microsoft.com/office/drawing/2014/main" val="1355137530"/>
                  </a:ext>
                </a:extLst>
              </a:tr>
              <a:tr h="5354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Wind direction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2" marR="408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 </a:t>
                      </a:r>
                      <a:endParaRPr lang="en-GB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2" marR="408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 </a:t>
                      </a:r>
                      <a:endParaRPr lang="en-GB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2" marR="408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 </a:t>
                      </a:r>
                      <a:endParaRPr lang="en-GB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2" marR="40812" marT="0" marB="0"/>
                </a:tc>
                <a:extLst>
                  <a:ext uri="{0D108BD9-81ED-4DB2-BD59-A6C34878D82A}">
                    <a16:rowId xmlns:a16="http://schemas.microsoft.com/office/drawing/2014/main" val="179516410"/>
                  </a:ext>
                </a:extLst>
              </a:tr>
              <a:tr h="5354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Wind speed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2" marR="408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 </a:t>
                      </a:r>
                      <a:endParaRPr lang="en-GB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2" marR="408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 </a:t>
                      </a:r>
                      <a:endParaRPr lang="en-GB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2" marR="408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 </a:t>
                      </a:r>
                      <a:endParaRPr lang="en-GB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12" marR="40812" marT="0" marB="0"/>
                </a:tc>
                <a:extLst>
                  <a:ext uri="{0D108BD9-81ED-4DB2-BD59-A6C34878D82A}">
                    <a16:rowId xmlns:a16="http://schemas.microsoft.com/office/drawing/2014/main" val="1248116424"/>
                  </a:ext>
                </a:extLst>
              </a:tr>
            </a:tbl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1C000F-4C38-44CF-99FB-497A321AF26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latin typeface="+mn-lt"/>
              </a:rPr>
              <a:t>You are to sort out the slips of card so that you can complete the table.  There are 6 weather variables.  For each variable you need;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latin typeface="+mn-lt"/>
              </a:rPr>
              <a:t>An instrument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latin typeface="+mn-lt"/>
              </a:rPr>
              <a:t>The units of measurement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latin typeface="+mn-lt"/>
              </a:rPr>
              <a:t>An image of what it looks like</a:t>
            </a:r>
          </a:p>
          <a:p>
            <a:pPr marL="0" indent="0">
              <a:buNone/>
            </a:pPr>
            <a:r>
              <a:rPr lang="en-GB" sz="2400" dirty="0">
                <a:latin typeface="+mn-lt"/>
              </a:rPr>
              <a:t>Once you have sorted out your information slips, complete the table –this could be written or the slips glued down.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722173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352AE-EA3E-45B2-814E-477D55958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690188" cy="1325563"/>
          </a:xfrm>
        </p:spPr>
        <p:txBody>
          <a:bodyPr>
            <a:normAutofit/>
          </a:bodyPr>
          <a:lstStyle/>
          <a:p>
            <a:r>
              <a:rPr lang="en-GB" sz="4000" dirty="0"/>
              <a:t>Is your table correct?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0676F7E-A4B9-4591-AC7D-6228B5E5B86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67087776"/>
              </p:ext>
            </p:extLst>
          </p:nvPr>
        </p:nvGraphicFramePr>
        <p:xfrm>
          <a:off x="4447603" y="0"/>
          <a:ext cx="7672862" cy="61811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3838">
                  <a:extLst>
                    <a:ext uri="{9D8B030D-6E8A-4147-A177-3AD203B41FA5}">
                      <a16:colId xmlns:a16="http://schemas.microsoft.com/office/drawing/2014/main" val="2677693108"/>
                    </a:ext>
                  </a:extLst>
                </a:gridCol>
                <a:gridCol w="2139412">
                  <a:extLst>
                    <a:ext uri="{9D8B030D-6E8A-4147-A177-3AD203B41FA5}">
                      <a16:colId xmlns:a16="http://schemas.microsoft.com/office/drawing/2014/main" val="138896655"/>
                    </a:ext>
                  </a:extLst>
                </a:gridCol>
                <a:gridCol w="2139412">
                  <a:extLst>
                    <a:ext uri="{9D8B030D-6E8A-4147-A177-3AD203B41FA5}">
                      <a16:colId xmlns:a16="http://schemas.microsoft.com/office/drawing/2014/main" val="1480633679"/>
                    </a:ext>
                  </a:extLst>
                </a:gridCol>
                <a:gridCol w="2140200">
                  <a:extLst>
                    <a:ext uri="{9D8B030D-6E8A-4147-A177-3AD203B41FA5}">
                      <a16:colId xmlns:a16="http://schemas.microsoft.com/office/drawing/2014/main" val="2545711157"/>
                    </a:ext>
                  </a:extLst>
                </a:gridCol>
              </a:tblGrid>
              <a:tr h="4600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Weather element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95" marR="530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Instrument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95" marR="530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Units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95" marR="530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Image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95" marR="53095" marT="0" marB="0"/>
                </a:tc>
                <a:extLst>
                  <a:ext uri="{0D108BD9-81ED-4DB2-BD59-A6C34878D82A}">
                    <a16:rowId xmlns:a16="http://schemas.microsoft.com/office/drawing/2014/main" val="2081600790"/>
                  </a:ext>
                </a:extLst>
              </a:tr>
              <a:tr h="8913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Air pressure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95" marR="530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Barometer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95" marR="530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mb (millibars)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95" marR="530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95" marR="53095" marT="0" marB="0"/>
                </a:tc>
                <a:extLst>
                  <a:ext uri="{0D108BD9-81ED-4DB2-BD59-A6C34878D82A}">
                    <a16:rowId xmlns:a16="http://schemas.microsoft.com/office/drawing/2014/main" val="2972681173"/>
                  </a:ext>
                </a:extLst>
              </a:tr>
              <a:tr h="8046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Cloud cover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95" marR="530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Satellite or human sight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95" marR="530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Oktas (0 to 8 eighths)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95" marR="530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95" marR="53095" marT="0" marB="0" anchor="ctr"/>
                </a:tc>
                <a:extLst>
                  <a:ext uri="{0D108BD9-81ED-4DB2-BD59-A6C34878D82A}">
                    <a16:rowId xmlns:a16="http://schemas.microsoft.com/office/drawing/2014/main" val="588869180"/>
                  </a:ext>
                </a:extLst>
              </a:tr>
              <a:tr h="8413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Precipitation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95" marR="530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Rain gauge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95" marR="530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mm (millimetres)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95" marR="530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95" marR="53095" marT="0" marB="0"/>
                </a:tc>
                <a:extLst>
                  <a:ext uri="{0D108BD9-81ED-4DB2-BD59-A6C34878D82A}">
                    <a16:rowId xmlns:a16="http://schemas.microsoft.com/office/drawing/2014/main" val="2196319355"/>
                  </a:ext>
                </a:extLst>
              </a:tr>
              <a:tr h="9207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Temperature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95" marR="530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Thermometer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95" marR="530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°C (degrees centigrade)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95" marR="530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95" marR="53095" marT="0" marB="0"/>
                </a:tc>
                <a:extLst>
                  <a:ext uri="{0D108BD9-81ED-4DB2-BD59-A6C34878D82A}">
                    <a16:rowId xmlns:a16="http://schemas.microsoft.com/office/drawing/2014/main" val="3956030692"/>
                  </a:ext>
                </a:extLst>
              </a:tr>
              <a:tr h="12431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Wind direction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95" marR="530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Wind vane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95" marR="530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Compass point that the wind is coming from (e.g. north)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95" marR="530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95" marR="53095" marT="0" marB="0"/>
                </a:tc>
                <a:extLst>
                  <a:ext uri="{0D108BD9-81ED-4DB2-BD59-A6C34878D82A}">
                    <a16:rowId xmlns:a16="http://schemas.microsoft.com/office/drawing/2014/main" val="427718138"/>
                  </a:ext>
                </a:extLst>
              </a:tr>
              <a:tr h="9828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Wind speed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95" marR="530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Anemometer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95" marR="530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m/s or km/h (metres per second or kilometres per hour) or sometimes the Beaufort scale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95" marR="530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95" marR="53095" marT="0" marB="0"/>
                </a:tc>
                <a:extLst>
                  <a:ext uri="{0D108BD9-81ED-4DB2-BD59-A6C34878D82A}">
                    <a16:rowId xmlns:a16="http://schemas.microsoft.com/office/drawing/2014/main" val="4024427942"/>
                  </a:ext>
                </a:extLst>
              </a:tr>
            </a:tbl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DDF9876-4B1A-465C-B829-8F218B7F44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6631308"/>
              </p:ext>
            </p:extLst>
          </p:nvPr>
        </p:nvGraphicFramePr>
        <p:xfrm>
          <a:off x="10814759" y="620562"/>
          <a:ext cx="567025" cy="666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1866864" imgH="2198561" progId="Paint.Picture">
                  <p:embed/>
                </p:oleObj>
              </mc:Choice>
              <mc:Fallback>
                <p:oleObj name="Bitmap Image" r:id="rId2" imgW="1866864" imgH="2198561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14759" y="620562"/>
                        <a:ext cx="567025" cy="6665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8">
            <a:extLst>
              <a:ext uri="{FF2B5EF4-FFF2-40B4-BE49-F238E27FC236}">
                <a16:creationId xmlns:a16="http://schemas.microsoft.com/office/drawing/2014/main" id="{34F48F03-61C7-47D4-B60D-C699F40E7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993" y="1372771"/>
            <a:ext cx="918429" cy="6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319ECE0E-9FA9-4D7F-87B6-B3AC7AACB5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3378990"/>
              </p:ext>
            </p:extLst>
          </p:nvPr>
        </p:nvGraphicFramePr>
        <p:xfrm>
          <a:off x="10838431" y="2195895"/>
          <a:ext cx="519679" cy="808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1268706" imgH="1969941" progId="Paint.Picture">
                  <p:embed/>
                </p:oleObj>
              </mc:Choice>
              <mc:Fallback>
                <p:oleObj name="Bitmap Image" r:id="rId5" imgW="1268706" imgH="1969941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38431" y="2195895"/>
                        <a:ext cx="519679" cy="8083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EC493FCE-751C-4680-9C2C-2FEBF71E3B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8229018"/>
              </p:ext>
            </p:extLst>
          </p:nvPr>
        </p:nvGraphicFramePr>
        <p:xfrm>
          <a:off x="10837292" y="3042377"/>
          <a:ext cx="571129" cy="8303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" imgW="1478095" imgH="2167848" progId="Paint.Picture">
                  <p:embed/>
                </p:oleObj>
              </mc:Choice>
              <mc:Fallback>
                <p:oleObj name="Bitmap Image" r:id="rId7" imgW="1478095" imgH="2167848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37292" y="3042377"/>
                        <a:ext cx="571129" cy="83039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10">
            <a:extLst>
              <a:ext uri="{FF2B5EF4-FFF2-40B4-BE49-F238E27FC236}">
                <a16:creationId xmlns:a16="http://schemas.microsoft.com/office/drawing/2014/main" id="{0F2A61BE-A4AA-4C91-BBB7-380053DFF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976" y="4119165"/>
            <a:ext cx="1309498" cy="98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>
            <a:extLst>
              <a:ext uri="{FF2B5EF4-FFF2-40B4-BE49-F238E27FC236}">
                <a16:creationId xmlns:a16="http://schemas.microsoft.com/office/drawing/2014/main" id="{52B3125C-5DE0-468C-82DF-A86366076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7996" y="5276461"/>
            <a:ext cx="590425" cy="86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4F085B-F927-4C3F-8E7F-F65DE3C26BC7}"/>
              </a:ext>
            </a:extLst>
          </p:cNvPr>
          <p:cNvSpPr txBox="1"/>
          <p:nvPr/>
        </p:nvSpPr>
        <p:spPr>
          <a:xfrm>
            <a:off x="704461" y="1805473"/>
            <a:ext cx="3149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Give yourself a mark for each correct box – how many points out of 18 did you get?</a:t>
            </a:r>
          </a:p>
        </p:txBody>
      </p:sp>
    </p:spTree>
    <p:extLst>
      <p:ext uri="{BB962C8B-B14F-4D97-AF65-F5344CB8AC3E}">
        <p14:creationId xmlns:p14="http://schemas.microsoft.com/office/powerpoint/2010/main" val="3349775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 up of a light pole&#10;&#10;Description automatically generated">
            <a:extLst>
              <a:ext uri="{FF2B5EF4-FFF2-40B4-BE49-F238E27FC236}">
                <a16:creationId xmlns:a16="http://schemas.microsoft.com/office/drawing/2014/main" id="{C4A9EF01-5879-4D14-B711-2B4849D0F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182" y="444027"/>
            <a:ext cx="4281900" cy="5709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4ED7BA-268A-499A-8E06-C74F94638928}"/>
              </a:ext>
            </a:extLst>
          </p:cNvPr>
          <p:cNvSpPr txBox="1"/>
          <p:nvPr/>
        </p:nvSpPr>
        <p:spPr>
          <a:xfrm>
            <a:off x="0" y="1277191"/>
            <a:ext cx="113851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07E8CB-C492-44CF-B27C-69E0DF613DDA}"/>
              </a:ext>
            </a:extLst>
          </p:cNvPr>
          <p:cNvSpPr txBox="1"/>
          <p:nvPr/>
        </p:nvSpPr>
        <p:spPr>
          <a:xfrm>
            <a:off x="0" y="3899297"/>
            <a:ext cx="113851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EE5F74-014E-4171-AE87-70711B096257}"/>
              </a:ext>
            </a:extLst>
          </p:cNvPr>
          <p:cNvSpPr txBox="1"/>
          <p:nvPr/>
        </p:nvSpPr>
        <p:spPr>
          <a:xfrm>
            <a:off x="5659541" y="4822627"/>
            <a:ext cx="1138518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Extension - What is this and why is it needed?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6A3FCB-0C13-4D6B-B0BF-8893C4D2F80C}"/>
              </a:ext>
            </a:extLst>
          </p:cNvPr>
          <p:cNvSpPr txBox="1"/>
          <p:nvPr/>
        </p:nvSpPr>
        <p:spPr>
          <a:xfrm>
            <a:off x="5602389" y="2925475"/>
            <a:ext cx="1138518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Extension – what do you think is held in this box?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BD4D9A-C559-44B6-8CBD-E4CB6600503F}"/>
              </a:ext>
            </a:extLst>
          </p:cNvPr>
          <p:cNvSpPr txBox="1"/>
          <p:nvPr/>
        </p:nvSpPr>
        <p:spPr>
          <a:xfrm>
            <a:off x="5595668" y="692335"/>
            <a:ext cx="113851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44026AC-E1C7-41D9-AD06-CF12672602AA}"/>
              </a:ext>
            </a:extLst>
          </p:cNvPr>
          <p:cNvCxnSpPr>
            <a:cxnSpLocks/>
          </p:cNvCxnSpPr>
          <p:nvPr/>
        </p:nvCxnSpPr>
        <p:spPr>
          <a:xfrm>
            <a:off x="1138518" y="1277193"/>
            <a:ext cx="825594" cy="33847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D55613A-79EE-4A06-860A-67022B1667C9}"/>
              </a:ext>
            </a:extLst>
          </p:cNvPr>
          <p:cNvCxnSpPr>
            <a:cxnSpLocks/>
          </p:cNvCxnSpPr>
          <p:nvPr/>
        </p:nvCxnSpPr>
        <p:spPr>
          <a:xfrm>
            <a:off x="1138518" y="3907508"/>
            <a:ext cx="2001931" cy="4071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DBD816D-7A27-4F85-AB96-E673F68DDEB3}"/>
              </a:ext>
            </a:extLst>
          </p:cNvPr>
          <p:cNvCxnSpPr>
            <a:cxnSpLocks/>
          </p:cNvCxnSpPr>
          <p:nvPr/>
        </p:nvCxnSpPr>
        <p:spPr>
          <a:xfrm flipH="1">
            <a:off x="2840420" y="843184"/>
            <a:ext cx="2761969" cy="37830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F8BD500-7780-4328-8F80-415D5F3104ED}"/>
              </a:ext>
            </a:extLst>
          </p:cNvPr>
          <p:cNvCxnSpPr>
            <a:cxnSpLocks/>
          </p:cNvCxnSpPr>
          <p:nvPr/>
        </p:nvCxnSpPr>
        <p:spPr>
          <a:xfrm flipH="1" flipV="1">
            <a:off x="4140582" y="3525158"/>
            <a:ext cx="1518959" cy="161630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4BAF917-2E58-4F42-BA74-58194E5165FE}"/>
              </a:ext>
            </a:extLst>
          </p:cNvPr>
          <p:cNvCxnSpPr>
            <a:cxnSpLocks/>
          </p:cNvCxnSpPr>
          <p:nvPr/>
        </p:nvCxnSpPr>
        <p:spPr>
          <a:xfrm flipH="1">
            <a:off x="4235813" y="3083789"/>
            <a:ext cx="1366577" cy="2148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35F7A86E-AD01-4000-8432-66505F72C2E4}"/>
              </a:ext>
            </a:extLst>
          </p:cNvPr>
          <p:cNvSpPr/>
          <p:nvPr/>
        </p:nvSpPr>
        <p:spPr>
          <a:xfrm>
            <a:off x="7122320" y="692335"/>
            <a:ext cx="502192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1. </a:t>
            </a:r>
            <a:r>
              <a:rPr lang="en-GB" sz="2400" dirty="0"/>
              <a:t>Label the image of a weather station. Which instrument do you think measures;</a:t>
            </a:r>
          </a:p>
          <a:p>
            <a:pPr marL="457200" indent="-457200">
              <a:spcAft>
                <a:spcPts val="600"/>
              </a:spcAft>
              <a:buFont typeface="+mj-lt"/>
              <a:buAutoNum type="alphaLcParenR"/>
            </a:pPr>
            <a:r>
              <a:rPr lang="en-GB" sz="2400" dirty="0"/>
              <a:t>Temperature (digital thermometer)</a:t>
            </a:r>
          </a:p>
          <a:p>
            <a:pPr marL="457200" indent="-457200">
              <a:spcAft>
                <a:spcPts val="600"/>
              </a:spcAft>
              <a:buFont typeface="+mj-lt"/>
              <a:buAutoNum type="alphaLcParenR"/>
            </a:pPr>
            <a:r>
              <a:rPr lang="en-GB" sz="2400" dirty="0"/>
              <a:t>Wind speed (Anemometer)</a:t>
            </a:r>
          </a:p>
          <a:p>
            <a:pPr marL="457200" indent="-457200">
              <a:spcAft>
                <a:spcPts val="600"/>
              </a:spcAft>
              <a:buFont typeface="+mj-lt"/>
              <a:buAutoNum type="alphaLcParenR"/>
            </a:pPr>
            <a:r>
              <a:rPr lang="en-GB" sz="2400" dirty="0"/>
              <a:t>Wind direction (Wind vane)</a:t>
            </a:r>
          </a:p>
          <a:p>
            <a:pPr marL="457200" indent="-457200">
              <a:spcAft>
                <a:spcPts val="600"/>
              </a:spcAft>
              <a:buFont typeface="+mj-lt"/>
              <a:buAutoNum type="alphaLcParenR"/>
            </a:pPr>
            <a:r>
              <a:rPr lang="en-GB" sz="2400" dirty="0"/>
              <a:t>Rainfall (via a rain gauge)</a:t>
            </a:r>
          </a:p>
          <a:p>
            <a:pPr>
              <a:spcAft>
                <a:spcPts val="600"/>
              </a:spcAft>
            </a:pPr>
            <a:r>
              <a:rPr lang="en-GB" sz="2400" dirty="0"/>
              <a:t>2. Why do you think that the thermometers are kept within a slatted screen?</a:t>
            </a:r>
          </a:p>
          <a:p>
            <a:pPr>
              <a:spcAft>
                <a:spcPts val="600"/>
              </a:spcAft>
            </a:pPr>
            <a:r>
              <a:rPr lang="en-GB" sz="2400" dirty="0"/>
              <a:t>3. Attempt the extension activities.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F630ECE-EC0F-447B-B46C-C470EBE2B070}"/>
              </a:ext>
            </a:extLst>
          </p:cNvPr>
          <p:cNvSpPr txBox="1"/>
          <p:nvPr/>
        </p:nvSpPr>
        <p:spPr>
          <a:xfrm>
            <a:off x="13447" y="2419007"/>
            <a:ext cx="113851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E355309-B403-496E-9D85-E7285379A636}"/>
              </a:ext>
            </a:extLst>
          </p:cNvPr>
          <p:cNvCxnSpPr>
            <a:cxnSpLocks/>
          </p:cNvCxnSpPr>
          <p:nvPr/>
        </p:nvCxnSpPr>
        <p:spPr>
          <a:xfrm>
            <a:off x="1151965" y="2419009"/>
            <a:ext cx="2084639" cy="860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E3BAAB0-8E9E-40A8-B860-E88957DA1042}"/>
              </a:ext>
            </a:extLst>
          </p:cNvPr>
          <p:cNvSpPr/>
          <p:nvPr/>
        </p:nvSpPr>
        <p:spPr>
          <a:xfrm>
            <a:off x="144843" y="-59455"/>
            <a:ext cx="113545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u="sng" dirty="0">
                <a:solidFill>
                  <a:srgbClr val="7030A0"/>
                </a:solidFill>
              </a:rPr>
              <a:t>Weather Stations – what they are and where to place them</a:t>
            </a:r>
            <a:endParaRPr lang="en-GB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057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ight pole&#10;&#10;Description automatically generated">
            <a:extLst>
              <a:ext uri="{FF2B5EF4-FFF2-40B4-BE49-F238E27FC236}">
                <a16:creationId xmlns:a16="http://schemas.microsoft.com/office/drawing/2014/main" id="{1ABB8B00-B317-4A04-BB38-E90A094B1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898" y="612500"/>
            <a:ext cx="4281900" cy="5709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8BEC6E-E185-4E76-BF94-BFACA3A8B61D}"/>
              </a:ext>
            </a:extLst>
          </p:cNvPr>
          <p:cNvSpPr txBox="1"/>
          <p:nvPr/>
        </p:nvSpPr>
        <p:spPr>
          <a:xfrm>
            <a:off x="23147" y="627074"/>
            <a:ext cx="202025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Wind speed (Anemometer)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52A5F-A30E-41F8-BF1F-D055AF3FF3DF}"/>
              </a:ext>
            </a:extLst>
          </p:cNvPr>
          <p:cNvSpPr txBox="1"/>
          <p:nvPr/>
        </p:nvSpPr>
        <p:spPr>
          <a:xfrm>
            <a:off x="6495515" y="3538195"/>
            <a:ext cx="1538142" cy="2677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This is a solar panel to power the unit. Ideal for remote use.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80032A-8BC6-4794-B70A-4B524DC92CA4}"/>
              </a:ext>
            </a:extLst>
          </p:cNvPr>
          <p:cNvSpPr txBox="1"/>
          <p:nvPr/>
        </p:nvSpPr>
        <p:spPr>
          <a:xfrm>
            <a:off x="6617682" y="2279779"/>
            <a:ext cx="1296692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This is the data logger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7FC051-483C-4EC9-B6D8-46984DC0EEB8}"/>
              </a:ext>
            </a:extLst>
          </p:cNvPr>
          <p:cNvSpPr txBox="1"/>
          <p:nvPr/>
        </p:nvSpPr>
        <p:spPr>
          <a:xfrm>
            <a:off x="0" y="1631871"/>
            <a:ext cx="213494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Rainfall (via a rain gauge)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00C138-1EF8-4CFA-98B2-145DF0C2CCA7}"/>
              </a:ext>
            </a:extLst>
          </p:cNvPr>
          <p:cNvSpPr txBox="1"/>
          <p:nvPr/>
        </p:nvSpPr>
        <p:spPr>
          <a:xfrm>
            <a:off x="60644" y="2681900"/>
            <a:ext cx="2134949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Temperature (digital thermometer) inside a well ventilated screen.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14D847-88A5-432D-90F4-8069EAF0A288}"/>
              </a:ext>
            </a:extLst>
          </p:cNvPr>
          <p:cNvSpPr txBox="1"/>
          <p:nvPr/>
        </p:nvSpPr>
        <p:spPr>
          <a:xfrm>
            <a:off x="6633741" y="575001"/>
            <a:ext cx="1309110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Wind direction (Wind vane)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12833A4-A196-4524-960A-E6086A6A3BE9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2043404" y="1042573"/>
            <a:ext cx="858416" cy="72768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501E068-11E7-4A1B-B443-D6AC784FBFB1}"/>
              </a:ext>
            </a:extLst>
          </p:cNvPr>
          <p:cNvCxnSpPr>
            <a:cxnSpLocks/>
          </p:cNvCxnSpPr>
          <p:nvPr/>
        </p:nvCxnSpPr>
        <p:spPr>
          <a:xfrm>
            <a:off x="1916680" y="3910013"/>
            <a:ext cx="2284630" cy="6143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E9AED0D-CD7D-4458-8E1B-CAAB99051FD3}"/>
              </a:ext>
            </a:extLst>
          </p:cNvPr>
          <p:cNvCxnSpPr>
            <a:cxnSpLocks/>
          </p:cNvCxnSpPr>
          <p:nvPr/>
        </p:nvCxnSpPr>
        <p:spPr>
          <a:xfrm flipH="1">
            <a:off x="3811298" y="747618"/>
            <a:ext cx="2868740" cy="54245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2F60260-8BDF-48CF-80C4-87CBFBDCC9FF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2134948" y="2047370"/>
            <a:ext cx="2166464" cy="5524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D74C4B0-6B57-4EF9-A351-7E67B933416D}"/>
              </a:ext>
            </a:extLst>
          </p:cNvPr>
          <p:cNvCxnSpPr>
            <a:cxnSpLocks/>
          </p:cNvCxnSpPr>
          <p:nvPr/>
        </p:nvCxnSpPr>
        <p:spPr>
          <a:xfrm flipH="1" flipV="1">
            <a:off x="5316442" y="3832295"/>
            <a:ext cx="1301239" cy="1042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79B8B08-5DF4-4C03-9B0B-0E06E54A7653}"/>
              </a:ext>
            </a:extLst>
          </p:cNvPr>
          <p:cNvCxnSpPr>
            <a:cxnSpLocks/>
          </p:cNvCxnSpPr>
          <p:nvPr/>
        </p:nvCxnSpPr>
        <p:spPr>
          <a:xfrm flipH="1">
            <a:off x="5243429" y="2929812"/>
            <a:ext cx="1344014" cy="50971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247EEB34-1557-46EB-9C92-1711D1B69318}"/>
              </a:ext>
            </a:extLst>
          </p:cNvPr>
          <p:cNvSpPr/>
          <p:nvPr/>
        </p:nvSpPr>
        <p:spPr>
          <a:xfrm>
            <a:off x="8206273" y="612500"/>
            <a:ext cx="406477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1. </a:t>
            </a:r>
            <a:r>
              <a:rPr lang="en-GB" sz="2400" dirty="0"/>
              <a:t>Label the image of a weather station. Which instrument do you think measures;</a:t>
            </a:r>
          </a:p>
          <a:p>
            <a:pPr marL="457200" indent="-457200">
              <a:buFont typeface="+mj-lt"/>
              <a:buAutoNum type="alphaLcParenR"/>
            </a:pPr>
            <a:r>
              <a:rPr lang="en-GB" sz="2400" dirty="0"/>
              <a:t>Temperature (digital thermometer)</a:t>
            </a:r>
          </a:p>
          <a:p>
            <a:pPr marL="457200" indent="-457200">
              <a:buFont typeface="+mj-lt"/>
              <a:buAutoNum type="alphaLcParenR"/>
            </a:pPr>
            <a:r>
              <a:rPr lang="en-GB" sz="2400" dirty="0"/>
              <a:t>Wind speed (Anemometer)</a:t>
            </a:r>
          </a:p>
          <a:p>
            <a:pPr marL="457200" indent="-457200">
              <a:buFont typeface="+mj-lt"/>
              <a:buAutoNum type="alphaLcParenR"/>
            </a:pPr>
            <a:r>
              <a:rPr lang="en-GB" sz="2400" dirty="0"/>
              <a:t>Wind direction (Wind vane)</a:t>
            </a:r>
          </a:p>
          <a:p>
            <a:pPr marL="457200" indent="-457200">
              <a:buFont typeface="+mj-lt"/>
              <a:buAutoNum type="alphaLcParenR"/>
            </a:pPr>
            <a:r>
              <a:rPr lang="en-GB" sz="2400" dirty="0"/>
              <a:t>Rainfall (via a rain gauge)</a:t>
            </a:r>
          </a:p>
          <a:p>
            <a:r>
              <a:rPr lang="en-GB" sz="2400" dirty="0"/>
              <a:t>2. Why do you think that the thermometers are kept within a slatted screen?</a:t>
            </a:r>
          </a:p>
          <a:p>
            <a:r>
              <a:rPr lang="en-GB" sz="2400" dirty="0"/>
              <a:t>3. Attempt the extension activities.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7A1154-BD5A-4BF7-802F-BBC27DF48293}"/>
              </a:ext>
            </a:extLst>
          </p:cNvPr>
          <p:cNvSpPr/>
          <p:nvPr/>
        </p:nvSpPr>
        <p:spPr>
          <a:xfrm>
            <a:off x="437612" y="-14066"/>
            <a:ext cx="113545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u="sng" dirty="0">
                <a:solidFill>
                  <a:srgbClr val="7030A0"/>
                </a:solidFill>
              </a:rPr>
              <a:t>Weather Stations – what they are and where to place them</a:t>
            </a:r>
            <a:endParaRPr lang="en-GB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077816"/>
      </p:ext>
    </p:extLst>
  </p:cSld>
  <p:clrMapOvr>
    <a:masterClrMapping/>
  </p:clrMapOvr>
</p:sld>
</file>

<file path=ppt/theme/theme1.xml><?xml version="1.0" encoding="utf-8"?>
<a:theme xmlns:a="http://schemas.openxmlformats.org/drawingml/2006/main" name="RMets PPT Template AW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RMets PPT Template AW</Template>
  <TotalTime>696</TotalTime>
  <Words>1997</Words>
  <Application>Microsoft Office PowerPoint</Application>
  <PresentationFormat>Widescreen</PresentationFormat>
  <Paragraphs>252</Paragraphs>
  <Slides>24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Berlin Sans FB</vt:lpstr>
      <vt:lpstr>Calibri</vt:lpstr>
      <vt:lpstr>Times New Roman</vt:lpstr>
      <vt:lpstr>Wingdings</vt:lpstr>
      <vt:lpstr>RMets PPT Template AW</vt:lpstr>
      <vt:lpstr>Bitmap Image</vt:lpstr>
      <vt:lpstr>Thunk Question</vt:lpstr>
      <vt:lpstr>Connect your weather learning…</vt:lpstr>
      <vt:lpstr>Weather measurements</vt:lpstr>
      <vt:lpstr>Weather measurements</vt:lpstr>
      <vt:lpstr>Reminder of key weather terms and 2 new ones…</vt:lpstr>
      <vt:lpstr>Weather measurements - Weather variables and how we measure them</vt:lpstr>
      <vt:lpstr>Is your table correct?</vt:lpstr>
      <vt:lpstr>PowerPoint Presentation</vt:lpstr>
      <vt:lpstr>PowerPoint Presentation</vt:lpstr>
      <vt:lpstr>PowerPoint Presentation</vt:lpstr>
      <vt:lpstr>PowerPoint Presentation</vt:lpstr>
      <vt:lpstr>Observations: Planes Commercial aircraft routinely carry digital instruments to record weather conditions on their flight path.  Smaller aircraft can be used to make very detailed observations.</vt:lpstr>
      <vt:lpstr>Observations: Radar instruments on the ground measure rainfall</vt:lpstr>
      <vt:lpstr>PowerPoint Presentation</vt:lpstr>
      <vt:lpstr>Observations: Satellites collect a huge amount of weather information from around the world </vt:lpstr>
      <vt:lpstr>The British Antarctic Survey – why collect data here? What difficulties might there be?</vt:lpstr>
      <vt:lpstr>PowerPoint Presentation</vt:lpstr>
      <vt:lpstr>Where would you place a weather station at Reading University and why? </vt:lpstr>
      <vt:lpstr>PowerPoint Presentation</vt:lpstr>
      <vt:lpstr>PowerPoint Presentation</vt:lpstr>
      <vt:lpstr>What do we do with the weather data?</vt:lpstr>
      <vt:lpstr>What do we do with the weather data?</vt:lpstr>
      <vt:lpstr>Review - Why do we measure the weather?</vt:lpstr>
      <vt:lpstr>Weather measurements and climate change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 measurements</dc:title>
  <dc:creator>Robert Gamesby</dc:creator>
  <cp:lastModifiedBy>Sylvia Knight</cp:lastModifiedBy>
  <cp:revision>104</cp:revision>
  <dcterms:created xsi:type="dcterms:W3CDTF">2020-01-19T15:30:49Z</dcterms:created>
  <dcterms:modified xsi:type="dcterms:W3CDTF">2022-08-31T12:28:23Z</dcterms:modified>
</cp:coreProperties>
</file>