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2" r:id="rId1"/>
    <p:sldMasterId id="2147484434" r:id="rId2"/>
  </p:sldMasterIdLst>
  <p:notesMasterIdLst>
    <p:notesMasterId r:id="rId25"/>
  </p:notesMasterIdLst>
  <p:handoutMasterIdLst>
    <p:handoutMasterId r:id="rId26"/>
  </p:handoutMasterIdLst>
  <p:sldIdLst>
    <p:sldId id="256" r:id="rId3"/>
    <p:sldId id="258" r:id="rId4"/>
    <p:sldId id="274" r:id="rId5"/>
    <p:sldId id="287" r:id="rId6"/>
    <p:sldId id="293" r:id="rId7"/>
    <p:sldId id="260" r:id="rId8"/>
    <p:sldId id="288" r:id="rId9"/>
    <p:sldId id="261" r:id="rId10"/>
    <p:sldId id="270" r:id="rId11"/>
    <p:sldId id="292" r:id="rId12"/>
    <p:sldId id="289" r:id="rId13"/>
    <p:sldId id="262" r:id="rId14"/>
    <p:sldId id="263" r:id="rId15"/>
    <p:sldId id="264" r:id="rId16"/>
    <p:sldId id="265" r:id="rId17"/>
    <p:sldId id="266" r:id="rId18"/>
    <p:sldId id="267" r:id="rId19"/>
    <p:sldId id="278" r:id="rId20"/>
    <p:sldId id="279" r:id="rId21"/>
    <p:sldId id="268" r:id="rId22"/>
    <p:sldId id="269" r:id="rId23"/>
    <p:sldId id="290" r:id="rId24"/>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A4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2337" autoAdjust="0"/>
  </p:normalViewPr>
  <p:slideViewPr>
    <p:cSldViewPr snapToGrid="0" snapToObjects="1">
      <p:cViewPr varScale="1">
        <p:scale>
          <a:sx n="54" d="100"/>
          <a:sy n="54" d="100"/>
        </p:scale>
        <p:origin x="9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48647" y="0"/>
            <a:ext cx="2944283" cy="495300"/>
          </a:xfrm>
          <a:prstGeom prst="rect">
            <a:avLst/>
          </a:prstGeom>
        </p:spPr>
        <p:txBody>
          <a:bodyPr vert="horz" lIns="91424" tIns="45712" rIns="91424" bIns="45712" rtlCol="0"/>
          <a:lstStyle>
            <a:lvl1pPr algn="r">
              <a:defRPr sz="1200"/>
            </a:lvl1pPr>
          </a:lstStyle>
          <a:p>
            <a:fld id="{A2A099BD-7F33-4827-A073-EBCD7B9F95BA}" type="datetimeFigureOut">
              <a:rPr lang="en-GB" smtClean="0"/>
              <a:pPr/>
              <a:t>15/05/2014</a:t>
            </a:fld>
            <a:endParaRPr lang="en-GB" dirty="0"/>
          </a:p>
        </p:txBody>
      </p:sp>
      <p:sp>
        <p:nvSpPr>
          <p:cNvPr id="4" name="Footer Placeholder 3"/>
          <p:cNvSpPr>
            <a:spLocks noGrp="1"/>
          </p:cNvSpPr>
          <p:nvPr>
            <p:ph type="ftr" sz="quarter" idx="2"/>
          </p:nvPr>
        </p:nvSpPr>
        <p:spPr>
          <a:xfrm>
            <a:off x="1" y="9408981"/>
            <a:ext cx="2944283" cy="495300"/>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7" y="9408981"/>
            <a:ext cx="2944283" cy="495300"/>
          </a:xfrm>
          <a:prstGeom prst="rect">
            <a:avLst/>
          </a:prstGeom>
        </p:spPr>
        <p:txBody>
          <a:bodyPr vert="horz" lIns="91424" tIns="45712" rIns="91424" bIns="45712" rtlCol="0" anchor="b"/>
          <a:lstStyle>
            <a:lvl1pPr algn="r">
              <a:defRPr sz="1200"/>
            </a:lvl1pPr>
          </a:lstStyle>
          <a:p>
            <a:fld id="{C74A238C-5BB5-4E66-B964-55674CA040A2}" type="slidenum">
              <a:rPr lang="en-GB" smtClean="0"/>
              <a:pPr/>
              <a:t>‹#›</a:t>
            </a:fld>
            <a:endParaRPr lang="en-GB" dirty="0"/>
          </a:p>
        </p:txBody>
      </p:sp>
    </p:spTree>
    <p:extLst>
      <p:ext uri="{BB962C8B-B14F-4D97-AF65-F5344CB8AC3E}">
        <p14:creationId xmlns:p14="http://schemas.microsoft.com/office/powerpoint/2010/main" val="108043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48647" y="0"/>
            <a:ext cx="2944283" cy="495300"/>
          </a:xfrm>
          <a:prstGeom prst="rect">
            <a:avLst/>
          </a:prstGeom>
        </p:spPr>
        <p:txBody>
          <a:bodyPr vert="horz" lIns="91424" tIns="45712" rIns="91424" bIns="45712" rtlCol="0"/>
          <a:lstStyle>
            <a:lvl1pPr algn="r">
              <a:defRPr sz="1200"/>
            </a:lvl1pPr>
          </a:lstStyle>
          <a:p>
            <a:fld id="{19281C8D-148A-4B4D-98DC-B6404F20800B}" type="datetimeFigureOut">
              <a:rPr lang="en-US" smtClean="0"/>
              <a:pPr/>
              <a:t>5/15/2014</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24" tIns="45712" rIns="91424" bIns="45712"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408981"/>
            <a:ext cx="2944283" cy="495300"/>
          </a:xfrm>
          <a:prstGeom prst="rect">
            <a:avLst/>
          </a:prstGeom>
        </p:spPr>
        <p:txBody>
          <a:bodyPr vert="horz" lIns="91424" tIns="45712" rIns="91424"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24" tIns="45712" rIns="91424" bIns="45712" rtlCol="0" anchor="b"/>
          <a:lstStyle>
            <a:lvl1pPr algn="r">
              <a:defRPr sz="1200"/>
            </a:lvl1pPr>
          </a:lstStyle>
          <a:p>
            <a:fld id="{93B9AAE9-E27B-E941-B82C-A999AEDF1D81}" type="slidenum">
              <a:rPr lang="en-US" smtClean="0"/>
              <a:pPr/>
              <a:t>‹#›</a:t>
            </a:fld>
            <a:endParaRPr lang="en-US" dirty="0"/>
          </a:p>
        </p:txBody>
      </p:sp>
    </p:spTree>
    <p:extLst>
      <p:ext uri="{BB962C8B-B14F-4D97-AF65-F5344CB8AC3E}">
        <p14:creationId xmlns:p14="http://schemas.microsoft.com/office/powerpoint/2010/main" val="660610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a:t>
            </a:r>
          </a:p>
          <a:p>
            <a:pPr marL="117962" indent="-117962">
              <a:buFont typeface="Arial" pitchFamily="34" charset="0"/>
              <a:buChar char="•"/>
            </a:pPr>
            <a:r>
              <a:rPr lang="en-GB" dirty="0" smtClean="0"/>
              <a:t>Are</a:t>
            </a:r>
            <a:r>
              <a:rPr lang="en-GB" baseline="0" dirty="0" smtClean="0"/>
              <a:t> any of the students able to explain what they think ‘Climate Change </a:t>
            </a:r>
            <a:r>
              <a:rPr lang="en-GB" baseline="0" dirty="0" err="1" smtClean="0"/>
              <a:t>Scepticsm</a:t>
            </a:r>
            <a:r>
              <a:rPr lang="en-GB" baseline="0" dirty="0" smtClean="0"/>
              <a:t>’ is? – Pictures will act as clues.</a:t>
            </a:r>
          </a:p>
          <a:p>
            <a:pPr marL="117962" indent="-117962">
              <a:buFont typeface="Arial" pitchFamily="34" charset="0"/>
              <a:buChar char="•"/>
            </a:pPr>
            <a:r>
              <a:rPr lang="en-GB" baseline="0" dirty="0" smtClean="0"/>
              <a:t>Would be a good idea to let a number of students answer but not to explain the actual meaning, leaving them to think.</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a:t>
            </a:fld>
            <a:endParaRPr lang="en-US"/>
          </a:p>
        </p:txBody>
      </p:sp>
    </p:spTree>
    <p:extLst>
      <p:ext uri="{BB962C8B-B14F-4D97-AF65-F5344CB8AC3E}">
        <p14:creationId xmlns:p14="http://schemas.microsoft.com/office/powerpoint/2010/main" val="397080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pPr marL="171450" indent="-171450">
              <a:buFont typeface="Arial"/>
              <a:buChar char="•"/>
            </a:pPr>
            <a:r>
              <a:rPr lang="en-US" dirty="0" smtClean="0"/>
              <a:t>Make sure the students understand that climate change is a natural phenomenon</a:t>
            </a:r>
            <a:r>
              <a:rPr lang="en-US" baseline="0" dirty="0" smtClean="0"/>
              <a:t>, however accelerating climate change may be linked to human activity.</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10</a:t>
            </a:fld>
            <a:endParaRPr lang="en-US" dirty="0"/>
          </a:p>
        </p:txBody>
      </p:sp>
    </p:spTree>
    <p:extLst>
      <p:ext uri="{BB962C8B-B14F-4D97-AF65-F5344CB8AC3E}">
        <p14:creationId xmlns:p14="http://schemas.microsoft.com/office/powerpoint/2010/main" val="102519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12:</a:t>
            </a:r>
          </a:p>
          <a:p>
            <a:pPr marL="171450" indent="-171450">
              <a:buFont typeface="Arial"/>
              <a:buChar char="•"/>
            </a:pPr>
            <a:r>
              <a:rPr lang="en-US" baseline="0" dirty="0" smtClean="0"/>
              <a:t>Use this slide to check that the students understand what they have learned so far. Further discussion may be needed.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11</a:t>
            </a:fld>
            <a:endParaRPr lang="en-US" dirty="0"/>
          </a:p>
        </p:txBody>
      </p:sp>
    </p:spTree>
    <p:extLst>
      <p:ext uri="{BB962C8B-B14F-4D97-AF65-F5344CB8AC3E}">
        <p14:creationId xmlns:p14="http://schemas.microsoft.com/office/powerpoint/2010/main" val="52646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13:</a:t>
            </a:r>
          </a:p>
          <a:p>
            <a:pPr marL="171430" indent="-171430">
              <a:buFont typeface="Arial" pitchFamily="34" charset="0"/>
              <a:buChar char="•"/>
            </a:pPr>
            <a:r>
              <a:rPr lang="en-GB" dirty="0" smtClean="0"/>
              <a:t>Images show the contrast</a:t>
            </a:r>
            <a:r>
              <a:rPr lang="en-GB" baseline="0" dirty="0" smtClean="0"/>
              <a:t> between the idyllic setting of a Pacific island and the harsh reality of what can happen. </a:t>
            </a:r>
            <a:endParaRPr lang="en-GB" dirty="0" smtClean="0"/>
          </a:p>
          <a:p>
            <a:endParaRPr lang="en-GB" dirty="0" smtClean="0"/>
          </a:p>
          <a:p>
            <a:pPr marL="171430" indent="-17143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93B9AAE9-E27B-E941-B82C-A999AEDF1D81}" type="slidenum">
              <a:rPr lang="en-US" smtClean="0"/>
              <a:pPr/>
              <a:t>12</a:t>
            </a:fld>
            <a:endParaRPr lang="en-US"/>
          </a:p>
        </p:txBody>
      </p:sp>
    </p:spTree>
    <p:extLst>
      <p:ext uri="{BB962C8B-B14F-4D97-AF65-F5344CB8AC3E}">
        <p14:creationId xmlns:p14="http://schemas.microsoft.com/office/powerpoint/2010/main" val="141989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14:</a:t>
            </a:r>
          </a:p>
          <a:p>
            <a:pPr marL="171430" indent="-171430">
              <a:buFont typeface="Arial" pitchFamily="34" charset="0"/>
              <a:buChar char="•"/>
            </a:pPr>
            <a:r>
              <a:rPr lang="en-GB" dirty="0" smtClean="0"/>
              <a:t>Countries</a:t>
            </a:r>
            <a:r>
              <a:rPr lang="en-GB" baseline="0" dirty="0" smtClean="0"/>
              <a:t> such as Fiji, The Solomon Islands and Tuvalu </a:t>
            </a:r>
          </a:p>
          <a:p>
            <a:pPr marL="171430" indent="-17143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13</a:t>
            </a:fld>
            <a:endParaRPr lang="en-US"/>
          </a:p>
        </p:txBody>
      </p:sp>
    </p:spTree>
    <p:extLst>
      <p:ext uri="{BB962C8B-B14F-4D97-AF65-F5344CB8AC3E}">
        <p14:creationId xmlns:p14="http://schemas.microsoft.com/office/powerpoint/2010/main" val="397540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15:</a:t>
            </a:r>
          </a:p>
          <a:p>
            <a:pPr marL="171430" indent="-171430">
              <a:buFont typeface="Arial" pitchFamily="34" charset="0"/>
              <a:buChar char="•"/>
            </a:pPr>
            <a:r>
              <a:rPr lang="en-GB" dirty="0" smtClean="0"/>
              <a:t>Before</a:t>
            </a:r>
            <a:r>
              <a:rPr lang="en-GB" baseline="0" dirty="0" smtClean="0"/>
              <a:t> clicking and bringing up the effects of climate change (one with each click), ask the students what they think the effects are.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14</a:t>
            </a:fld>
            <a:endParaRPr lang="en-US"/>
          </a:p>
        </p:txBody>
      </p:sp>
    </p:spTree>
    <p:extLst>
      <p:ext uri="{BB962C8B-B14F-4D97-AF65-F5344CB8AC3E}">
        <p14:creationId xmlns:p14="http://schemas.microsoft.com/office/powerpoint/2010/main" val="213280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16:</a:t>
            </a:r>
          </a:p>
          <a:p>
            <a:pPr marL="171430" indent="-171430">
              <a:buFont typeface="Arial" pitchFamily="34" charset="0"/>
              <a:buChar char="•"/>
            </a:pPr>
            <a:r>
              <a:rPr lang="en-GB" dirty="0" smtClean="0"/>
              <a:t>Image shows</a:t>
            </a:r>
            <a:r>
              <a:rPr lang="en-GB" baseline="0" dirty="0" smtClean="0"/>
              <a:t> extreme flooding, a contrast to the idyllic image of a tropical island most would picture.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15</a:t>
            </a:fld>
            <a:endParaRPr lang="en-US"/>
          </a:p>
        </p:txBody>
      </p:sp>
    </p:spTree>
    <p:extLst>
      <p:ext uri="{BB962C8B-B14F-4D97-AF65-F5344CB8AC3E}">
        <p14:creationId xmlns:p14="http://schemas.microsoft.com/office/powerpoint/2010/main" val="195365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17:</a:t>
            </a:r>
          </a:p>
          <a:p>
            <a:pPr marL="171430" indent="-171430">
              <a:buFont typeface="Arial" pitchFamily="34" charset="0"/>
              <a:buChar char="•"/>
            </a:pPr>
            <a:r>
              <a:rPr lang="en-GB" dirty="0" smtClean="0"/>
              <a:t>The islands are not actually ‘shrinking’ ,</a:t>
            </a:r>
            <a:r>
              <a:rPr lang="en-GB" baseline="0" dirty="0" smtClean="0"/>
              <a:t> this is just how it appears. The land is disappearing under the sea.</a:t>
            </a:r>
          </a:p>
          <a:p>
            <a:pPr marL="171430" indent="-171430">
              <a:buFont typeface="Arial" pitchFamily="34" charset="0"/>
              <a:buChar char="•"/>
            </a:pPr>
            <a:r>
              <a:rPr lang="en-GB" baseline="0" dirty="0" smtClean="0"/>
              <a:t>Image top right shows an extremely low lying island in Fiji, this demonstrates why a small sea level rise could have a major impact</a:t>
            </a:r>
          </a:p>
          <a:p>
            <a:pPr marL="171430" indent="-171430">
              <a:buFont typeface="Arial" pitchFamily="34" charset="0"/>
              <a:buChar char="•"/>
            </a:pPr>
            <a:r>
              <a:rPr lang="en-GB" baseline="0" dirty="0" smtClean="0"/>
              <a:t>Image bottom left shows how crowded some islands can get, there is no ‘unused’ land</a:t>
            </a:r>
            <a:endParaRPr lang="en-GB" dirty="0" smtClean="0"/>
          </a:p>
          <a:p>
            <a:pPr marL="171430" indent="-17143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16</a:t>
            </a:fld>
            <a:endParaRPr lang="en-US"/>
          </a:p>
        </p:txBody>
      </p:sp>
    </p:spTree>
    <p:extLst>
      <p:ext uri="{BB962C8B-B14F-4D97-AF65-F5344CB8AC3E}">
        <p14:creationId xmlns:p14="http://schemas.microsoft.com/office/powerpoint/2010/main" val="415911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18:</a:t>
            </a:r>
          </a:p>
          <a:p>
            <a:pPr marL="171430" indent="-171430">
              <a:buFont typeface="Arial" pitchFamily="34" charset="0"/>
              <a:buChar char="•"/>
            </a:pPr>
            <a:r>
              <a:rPr lang="en-GB" dirty="0" smtClean="0"/>
              <a:t>A</a:t>
            </a:r>
            <a:r>
              <a:rPr lang="en-GB" baseline="0" dirty="0" smtClean="0"/>
              <a:t> storm surge happens when there is an unusual rise in sea level during a storm (caused by strong onshore winds and low atmospheric pressure), waves can reach as high as 25m (the height of 8 elephants!). </a:t>
            </a:r>
          </a:p>
          <a:p>
            <a:pPr marL="171430" indent="-171430">
              <a:buFont typeface="Arial" pitchFamily="34" charset="0"/>
              <a:buChar char="•"/>
            </a:pPr>
            <a:r>
              <a:rPr lang="en-GB" baseline="0" dirty="0" smtClean="0"/>
              <a:t>They are extremely dangerous.</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17</a:t>
            </a:fld>
            <a:endParaRPr lang="en-US"/>
          </a:p>
        </p:txBody>
      </p:sp>
    </p:spTree>
    <p:extLst>
      <p:ext uri="{BB962C8B-B14F-4D97-AF65-F5344CB8AC3E}">
        <p14:creationId xmlns:p14="http://schemas.microsoft.com/office/powerpoint/2010/main" val="1353816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19:</a:t>
            </a:r>
          </a:p>
          <a:p>
            <a:pPr marL="171430" indent="-171430">
              <a:buFont typeface="Arial" pitchFamily="34" charset="0"/>
              <a:buChar char="•"/>
            </a:pPr>
            <a:r>
              <a:rPr lang="en-GB" dirty="0" smtClean="0"/>
              <a:t>A</a:t>
            </a:r>
            <a:r>
              <a:rPr lang="en-GB" baseline="0" dirty="0" smtClean="0"/>
              <a:t> coral reef is mainly composed of Calcium Carbonate which dissolves when the water becomes acidic- as Coral reefs are a vital habitat for many marine species, this can cause many knock on effects.</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18</a:t>
            </a:fld>
            <a:endParaRPr lang="en-US" dirty="0"/>
          </a:p>
        </p:txBody>
      </p:sp>
    </p:spTree>
    <p:extLst>
      <p:ext uri="{BB962C8B-B14F-4D97-AF65-F5344CB8AC3E}">
        <p14:creationId xmlns:p14="http://schemas.microsoft.com/office/powerpoint/2010/main" val="2064376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20:</a:t>
            </a:r>
          </a:p>
          <a:p>
            <a:pPr marL="171430" indent="-171430">
              <a:buFont typeface="Arial" pitchFamily="34" charset="0"/>
              <a:buChar char="•"/>
            </a:pPr>
            <a:r>
              <a:rPr lang="en-GB" dirty="0" smtClean="0"/>
              <a:t>Polar</a:t>
            </a:r>
            <a:r>
              <a:rPr lang="en-GB" baseline="0" dirty="0" smtClean="0"/>
              <a:t> bears use the sea-ice as hunting grounds for seals. Without the ice, they are unable to find food as readily. Females hibernate during the harsh Arctic winters and re-emerge (usually with young cubs) in the spring. Soon after this, the ice slowly begins to break up and disappear. This makes it very hard for the female to provide food for her young. This is a normal cycle for a polar bear, however the ice is melting earlier in the year and forming later, leaving less time for crucial hunting.</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19</a:t>
            </a:fld>
            <a:endParaRPr lang="en-US" dirty="0"/>
          </a:p>
        </p:txBody>
      </p:sp>
    </p:spTree>
    <p:extLst>
      <p:ext uri="{BB962C8B-B14F-4D97-AF65-F5344CB8AC3E}">
        <p14:creationId xmlns:p14="http://schemas.microsoft.com/office/powerpoint/2010/main" val="39892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3:</a:t>
            </a:r>
          </a:p>
          <a:p>
            <a:pPr marL="117962" indent="-117962">
              <a:buFont typeface="Arial" pitchFamily="34" charset="0"/>
              <a:buChar char="•"/>
            </a:pPr>
            <a:r>
              <a:rPr lang="en-GB" baseline="0" dirty="0" smtClean="0"/>
              <a:t>Are the students able to explain what ‘Climate Change’ is?</a:t>
            </a:r>
          </a:p>
          <a:p>
            <a:pPr marL="117962" indent="-117962">
              <a:buFont typeface="Arial" pitchFamily="34" charset="0"/>
              <a:buChar char="•"/>
            </a:pPr>
            <a:r>
              <a:rPr lang="en-GB" baseline="0" dirty="0" smtClean="0"/>
              <a:t>Explain that ‘climate’ is different to ‘weather’: Make sure the students understand that the climate=the average temperature + atmospheric pressure + precipitation + humidity + wind of a particular place (long-term...meteorologists usually take 30 years as the average time)</a:t>
            </a:r>
          </a:p>
          <a:p>
            <a:pPr marL="117962" indent="-117962">
              <a:buFont typeface="Arial" pitchFamily="34" charset="0"/>
              <a:buChar char="•"/>
            </a:pPr>
            <a:r>
              <a:rPr lang="en-GB" baseline="0" dirty="0" smtClean="0"/>
              <a:t>You might need to explain the terms;</a:t>
            </a:r>
          </a:p>
          <a:p>
            <a:r>
              <a:rPr lang="en-GB" baseline="0" dirty="0" smtClean="0"/>
              <a:t>	-Atmospheric Pressure: The force from the weight of the air (think about how the air pressure is different if you stand at the </a:t>
            </a:r>
          </a:p>
          <a:p>
            <a:r>
              <a:rPr lang="en-GB" baseline="0" dirty="0" smtClean="0"/>
              <a:t>	  top of a mountain).</a:t>
            </a:r>
          </a:p>
          <a:p>
            <a:r>
              <a:rPr lang="en-GB" baseline="0" dirty="0" smtClean="0"/>
              <a:t>	-Humidity: Amount of moisture in the air.</a:t>
            </a:r>
          </a:p>
          <a:p>
            <a:r>
              <a:rPr lang="en-GB" baseline="0" dirty="0" smtClean="0"/>
              <a:t>	-Precipitation- Rain, hail, snow.</a:t>
            </a:r>
          </a:p>
          <a:p>
            <a:pPr marL="117962" indent="-117962">
              <a:buFont typeface="Arial" pitchFamily="34" charset="0"/>
              <a:buChar char="•"/>
            </a:pPr>
            <a:r>
              <a:rPr lang="en-GB" baseline="0" dirty="0" smtClean="0"/>
              <a:t>Do the students know why this is an important topic? </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a:t>
            </a:fld>
            <a:endParaRPr lang="en-US"/>
          </a:p>
        </p:txBody>
      </p:sp>
    </p:spTree>
    <p:extLst>
      <p:ext uri="{BB962C8B-B14F-4D97-AF65-F5344CB8AC3E}">
        <p14:creationId xmlns:p14="http://schemas.microsoft.com/office/powerpoint/2010/main" val="88165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21:</a:t>
            </a:r>
          </a:p>
          <a:p>
            <a:pPr marL="171430" indent="-171430">
              <a:buFont typeface="Arial" pitchFamily="34" charset="0"/>
              <a:buChar char="•"/>
            </a:pPr>
            <a:r>
              <a:rPr lang="en-GB" baseline="0" dirty="0" smtClean="0"/>
              <a:t>A coral atoll is an island which surrounds a fresh water lagoon. This lens of freshwater can become contaminated when there is a storm surge or the waves overlap the coral surrounding the lagoon.</a:t>
            </a:r>
          </a:p>
          <a:p>
            <a:pPr marL="171430" indent="-171430">
              <a:buFont typeface="Arial" pitchFamily="34" charset="0"/>
              <a:buChar char="•"/>
            </a:pPr>
            <a:r>
              <a:rPr lang="en-GB" baseline="0" dirty="0" smtClean="0"/>
              <a:t>Many South Pacific islands have very few healthcare amenities. </a:t>
            </a:r>
          </a:p>
          <a:p>
            <a:pPr marL="171430" marR="0" indent="-17143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2"/>
                </a:solidFill>
              </a:rPr>
              <a:t>Rates of illnesses such as </a:t>
            </a:r>
            <a:r>
              <a:rPr lang="en-US" dirty="0" err="1" smtClean="0">
                <a:solidFill>
                  <a:schemeClr val="tx2"/>
                </a:solidFill>
              </a:rPr>
              <a:t>diarrhoea</a:t>
            </a:r>
            <a:r>
              <a:rPr lang="en-US" dirty="0" smtClean="0">
                <a:solidFill>
                  <a:schemeClr val="tx2"/>
                </a:solidFill>
              </a:rPr>
              <a:t> have been linked with climate change by some studies.</a:t>
            </a:r>
          </a:p>
          <a:p>
            <a:pPr marL="171430" indent="-171430">
              <a:buFont typeface="Arial" pitchFamily="34" charset="0"/>
              <a:buChar char="•"/>
            </a:pPr>
            <a:endParaRPr lang="en-GB" baseline="0" dirty="0" smtClean="0"/>
          </a:p>
          <a:p>
            <a:pPr marL="171430" indent="-17143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20</a:t>
            </a:fld>
            <a:endParaRPr lang="en-US"/>
          </a:p>
        </p:txBody>
      </p:sp>
    </p:spTree>
    <p:extLst>
      <p:ext uri="{BB962C8B-B14F-4D97-AF65-F5344CB8AC3E}">
        <p14:creationId xmlns:p14="http://schemas.microsoft.com/office/powerpoint/2010/main" val="192516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22:</a:t>
            </a:r>
          </a:p>
          <a:p>
            <a:pPr marL="171450" indent="-171450">
              <a:buFont typeface="Arial"/>
              <a:buChar char="•"/>
            </a:pPr>
            <a:r>
              <a:rPr lang="en-GB" dirty="0" smtClean="0"/>
              <a:t>Click to bring up different effects.</a:t>
            </a:r>
          </a:p>
          <a:p>
            <a:pPr marL="171430" indent="-171430">
              <a:buFont typeface="Arial" pitchFamily="34" charset="0"/>
              <a:buChar char="•"/>
            </a:pPr>
            <a:r>
              <a:rPr lang="en-GB" dirty="0" smtClean="0"/>
              <a:t>Ensure</a:t>
            </a:r>
            <a:r>
              <a:rPr lang="en-GB" baseline="0" dirty="0" smtClean="0"/>
              <a:t> students know that changes are happening here in the UK and not just in other parts of the world.</a:t>
            </a:r>
          </a:p>
          <a:p>
            <a:pPr marL="171430" indent="-171430">
              <a:buFont typeface="Arial" pitchFamily="34" charset="0"/>
              <a:buChar char="•"/>
            </a:pPr>
            <a:r>
              <a:rPr lang="en-GB" baseline="0" dirty="0" smtClean="0"/>
              <a:t>Useful document: http://www.adaptne.org/– Summarises the effects of climate change and the adaption strategies to cope with climate impacts in the North East of England.</a:t>
            </a:r>
          </a:p>
          <a:p>
            <a:pPr marL="171430" indent="-171430">
              <a:buFont typeface="Arial" pitchFamily="34" charset="0"/>
              <a:buChar char="•"/>
            </a:pPr>
            <a:r>
              <a:rPr lang="en-GB" baseline="0" dirty="0" smtClean="0"/>
              <a:t>Useful document showing many effects of climate change in North East England: http://</a:t>
            </a:r>
            <a:r>
              <a:rPr lang="en-GB" baseline="0" dirty="0" err="1" smtClean="0"/>
              <a:t>www.eci.ox.ac.uk</a:t>
            </a:r>
            <a:r>
              <a:rPr lang="en-GB" baseline="0" dirty="0" smtClean="0"/>
              <a:t>/publications/downloads/berry11-northeast.pdf </a:t>
            </a:r>
          </a:p>
          <a:p>
            <a:pPr marL="171430" indent="-171430">
              <a:buFont typeface="Arial" pitchFamily="34" charset="0"/>
              <a:buChar char="•"/>
            </a:pPr>
            <a:r>
              <a:rPr lang="en-GB" baseline="0" dirty="0" smtClean="0"/>
              <a:t>In recent years we have seen:</a:t>
            </a:r>
          </a:p>
          <a:p>
            <a:pPr marL="628578" lvl="1" indent="-171430">
              <a:buFont typeface="Arial" pitchFamily="34" charset="0"/>
              <a:buChar char="•"/>
            </a:pPr>
            <a:r>
              <a:rPr lang="en-GB" baseline="0" dirty="0" smtClean="0"/>
              <a:t>Decreased snowfall in winter months (though still with some extremes).</a:t>
            </a:r>
          </a:p>
          <a:p>
            <a:pPr marL="628578" lvl="1" indent="-171430">
              <a:buFont typeface="Arial" pitchFamily="34" charset="0"/>
              <a:buChar char="•"/>
            </a:pPr>
            <a:r>
              <a:rPr lang="en-GB" baseline="0" dirty="0" smtClean="0"/>
              <a:t>Increased levels of flooding due to the overflow of rivers and lakes.</a:t>
            </a:r>
          </a:p>
          <a:p>
            <a:pPr marL="628578" lvl="1" indent="-171430">
              <a:buFont typeface="Arial" pitchFamily="34" charset="0"/>
              <a:buChar char="•"/>
            </a:pPr>
            <a:r>
              <a:rPr lang="en-GB" baseline="0" dirty="0" smtClean="0"/>
              <a:t>Increased number of heat waves.</a:t>
            </a:r>
          </a:p>
          <a:p>
            <a:pPr marL="628578" lvl="1" indent="-171430">
              <a:buFont typeface="Arial" pitchFamily="34" charset="0"/>
              <a:buChar char="•"/>
            </a:pPr>
            <a:r>
              <a:rPr lang="en-GB" baseline="0" dirty="0" smtClean="0"/>
              <a:t>Wetter winters and drier summers.</a:t>
            </a:r>
          </a:p>
          <a:p>
            <a:pPr marL="628578" lvl="1" indent="-171430">
              <a:buFont typeface="Arial" pitchFamily="34" charset="0"/>
              <a:buChar char="•"/>
            </a:pPr>
            <a:endParaRPr lang="en-GB" baseline="0" dirty="0" smtClean="0"/>
          </a:p>
          <a:p>
            <a:pPr marL="457148" lvl="1"/>
            <a:endParaRPr lang="en-GB" baseline="0" dirty="0" smtClean="0"/>
          </a:p>
          <a:p>
            <a:pPr marL="628578" lvl="1" indent="-171430">
              <a:buFont typeface="Arial" pitchFamily="34" charset="0"/>
              <a:buChar char="•"/>
            </a:pPr>
            <a:endParaRPr lang="en-GB" baseline="0" dirty="0" smtClean="0"/>
          </a:p>
          <a:p>
            <a:pPr marL="457148" lvl="1"/>
            <a:endParaRPr lang="en-GB" baseline="0" dirty="0" smtClean="0"/>
          </a:p>
          <a:p>
            <a:pPr marL="628578" lvl="1" indent="-171430">
              <a:buFont typeface="Arial" pitchFamily="34" charset="0"/>
              <a:buChar char="•"/>
            </a:pPr>
            <a:endParaRPr lang="en-GB" baseline="0" dirty="0" smtClean="0"/>
          </a:p>
          <a:p>
            <a:pPr marL="628578" lvl="1" indent="-171430">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21</a:t>
            </a:fld>
            <a:endParaRPr lang="en-US"/>
          </a:p>
        </p:txBody>
      </p:sp>
    </p:spTree>
    <p:extLst>
      <p:ext uri="{BB962C8B-B14F-4D97-AF65-F5344CB8AC3E}">
        <p14:creationId xmlns:p14="http://schemas.microsoft.com/office/powerpoint/2010/main" val="385879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23:</a:t>
            </a:r>
          </a:p>
          <a:p>
            <a:pPr marL="171450" indent="-171450">
              <a:buFont typeface="Arial"/>
              <a:buChar char="•"/>
            </a:pPr>
            <a:r>
              <a:rPr lang="en-US" dirty="0" smtClean="0"/>
              <a:t>Use this slide to check</a:t>
            </a:r>
            <a:r>
              <a:rPr lang="en-US" baseline="0" dirty="0" smtClean="0"/>
              <a:t> that the students understand what they have learned in this section. Further </a:t>
            </a:r>
            <a:r>
              <a:rPr lang="en-US" baseline="0" dirty="0" err="1" smtClean="0"/>
              <a:t>explanaions</a:t>
            </a:r>
            <a:r>
              <a:rPr lang="en-US" baseline="0" dirty="0" smtClean="0"/>
              <a:t> may be needed.</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22</a:t>
            </a:fld>
            <a:endParaRPr lang="en-US" dirty="0"/>
          </a:p>
        </p:txBody>
      </p:sp>
    </p:spTree>
    <p:extLst>
      <p:ext uri="{BB962C8B-B14F-4D97-AF65-F5344CB8AC3E}">
        <p14:creationId xmlns:p14="http://schemas.microsoft.com/office/powerpoint/2010/main" val="105283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4: </a:t>
            </a:r>
          </a:p>
          <a:p>
            <a:pPr marL="117962" indent="-117962">
              <a:buFont typeface="Arial" pitchFamily="34" charset="0"/>
              <a:buChar char="•"/>
            </a:pPr>
            <a:r>
              <a:rPr lang="en-GB" baseline="0" dirty="0" smtClean="0"/>
              <a:t>1 degree C is a lot for the global average temperature to rise in such a short time-span (~200 years), although the number sounds small.</a:t>
            </a:r>
          </a:p>
          <a:p>
            <a:pPr marL="117962" indent="-117962">
              <a:buFont typeface="Arial" pitchFamily="34" charset="0"/>
              <a:buChar char="•"/>
            </a:pPr>
            <a:r>
              <a:rPr lang="en-GB" baseline="0" dirty="0" smtClean="0"/>
              <a:t>A few hundred thousand years ago, the UK was more like an African savannah with average temperatures only 2-3 degrees C warmer than present.  20,000 years ago, the UK was in the grips of the last Ice Age when global temperatures were 5 degrees C colder than present – a 1km thick ice sheet covered parts of the UK.</a:t>
            </a:r>
          </a:p>
          <a:p>
            <a:pPr marL="117962" marR="0" indent="-117962" algn="l" defTabSz="4572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Compared to climate records from the past 800,000 years found in polar ice cores, we know that the rate of current climate change is unprecedented.  </a:t>
            </a:r>
            <a:r>
              <a:rPr lang="en-GB" b="1" baseline="0" dirty="0" smtClean="0">
                <a:solidFill>
                  <a:srgbClr val="FF0000"/>
                </a:solidFill>
              </a:rPr>
              <a:t>(We will come back to this...)</a:t>
            </a:r>
          </a:p>
          <a:p>
            <a:pPr marL="117962" indent="-117962">
              <a:buFont typeface="Arial" pitchFamily="34" charset="0"/>
              <a:buChar char="•"/>
            </a:pPr>
            <a:r>
              <a:rPr lang="en-GB" baseline="0" dirty="0" smtClean="0"/>
              <a:t>Do the students know WHY we are making a difference to the rate of climate change?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3</a:t>
            </a:fld>
            <a:endParaRPr lang="en-US" dirty="0"/>
          </a:p>
        </p:txBody>
      </p:sp>
    </p:spTree>
    <p:extLst>
      <p:ext uri="{BB962C8B-B14F-4D97-AF65-F5344CB8AC3E}">
        <p14:creationId xmlns:p14="http://schemas.microsoft.com/office/powerpoint/2010/main" val="380974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a:t>
            </a:r>
          </a:p>
          <a:p>
            <a:pPr marL="171430" indent="-171430">
              <a:buFont typeface="Arial"/>
              <a:buChar char="•"/>
            </a:pPr>
            <a:r>
              <a:rPr lang="en-US" dirty="0" smtClean="0"/>
              <a:t>These</a:t>
            </a:r>
            <a:r>
              <a:rPr lang="en-US" baseline="0" dirty="0" smtClean="0"/>
              <a:t> terms are often confused with each other and cannot be used interchangeably, ensure the pupils understand this before moving on.</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4</a:t>
            </a:fld>
            <a:endParaRPr lang="en-US" dirty="0"/>
          </a:p>
        </p:txBody>
      </p:sp>
    </p:spTree>
    <p:extLst>
      <p:ext uri="{BB962C8B-B14F-4D97-AF65-F5344CB8AC3E}">
        <p14:creationId xmlns:p14="http://schemas.microsoft.com/office/powerpoint/2010/main" val="209808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5:</a:t>
            </a:r>
          </a:p>
          <a:p>
            <a:pPr marL="117962" indent="-117962">
              <a:buFont typeface="Arial" pitchFamily="34" charset="0"/>
              <a:buChar char="•"/>
            </a:pPr>
            <a:r>
              <a:rPr lang="en-GB" dirty="0" smtClean="0"/>
              <a:t>Everyone</a:t>
            </a:r>
            <a:r>
              <a:rPr lang="en-GB" baseline="0" dirty="0" smtClean="0"/>
              <a:t> has a ‘Carbon footprint’- the total amount of greenhouse gasses produced by a person/ group of people.</a:t>
            </a:r>
          </a:p>
          <a:p>
            <a:pPr marL="117962" indent="-117962">
              <a:buFont typeface="Arial" pitchFamily="34" charset="0"/>
              <a:buChar char="•"/>
            </a:pPr>
            <a:r>
              <a:rPr lang="en-GB" baseline="0" dirty="0" smtClean="0"/>
              <a:t>Useful links</a:t>
            </a:r>
            <a:r>
              <a:rPr lang="en-GB" baseline="0" smtClean="0"/>
              <a:t>: http://carboncalculator.direct.gov.uk/index.html –  </a:t>
            </a:r>
            <a:r>
              <a:rPr lang="en-GB" baseline="0" dirty="0" smtClean="0"/>
              <a:t>to work out your carbon footprints.</a:t>
            </a:r>
          </a:p>
          <a:p>
            <a:pPr marL="117962" indent="-117962">
              <a:buFont typeface="Arial" pitchFamily="34" charset="0"/>
              <a:buChar char="•"/>
            </a:pPr>
            <a:r>
              <a:rPr lang="en-GB" baseline="0" dirty="0" smtClean="0"/>
              <a:t>Or http://www.cooltheworld.com/kidscarboncalculator.php – for younger students.</a:t>
            </a:r>
          </a:p>
          <a:p>
            <a:pPr marL="117962" indent="-117962">
              <a:buFont typeface="Arial" pitchFamily="34" charset="0"/>
              <a:buChar char="•"/>
            </a:pPr>
            <a:r>
              <a:rPr lang="en-GB" baseline="0" dirty="0" smtClean="0"/>
              <a:t>Ask students if they know how to lower their carbon footprints? (Turn unnecessary electrical items and lights off, take public transport). Why does this help?</a:t>
            </a:r>
          </a:p>
          <a:p>
            <a:pPr marL="117962" indent="-117962">
              <a:buFont typeface="Arial" pitchFamily="34" charset="0"/>
              <a:buChar char="•"/>
            </a:pPr>
            <a:r>
              <a:rPr lang="en-GB" baseline="0" dirty="0" smtClean="0"/>
              <a:t>Cows are responsible for around 16% of the worlds methane emissions every year.</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5</a:t>
            </a:fld>
            <a:endParaRPr lang="en-US"/>
          </a:p>
        </p:txBody>
      </p:sp>
    </p:spTree>
    <p:extLst>
      <p:ext uri="{BB962C8B-B14F-4D97-AF65-F5344CB8AC3E}">
        <p14:creationId xmlns:p14="http://schemas.microsoft.com/office/powerpoint/2010/main" val="298101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a:t>
            </a:r>
            <a:r>
              <a:rPr lang="en-GB" baseline="0" dirty="0" smtClean="0"/>
              <a:t> 7:</a:t>
            </a:r>
          </a:p>
          <a:p>
            <a:pPr marL="171430" indent="-171430">
              <a:buFont typeface="Arial" pitchFamily="34" charset="0"/>
              <a:buChar char="•"/>
            </a:pPr>
            <a:r>
              <a:rPr lang="en-GB" baseline="0" dirty="0" smtClean="0"/>
              <a:t>Why is it called the greenhouse effect? – Atmosphere acts like a greenhouse, trapping the heat from the sun. Without it, this heat would be radiated from the earth and lost into space. </a:t>
            </a:r>
          </a:p>
          <a:p>
            <a:pPr marL="171430" indent="-171430">
              <a:buFont typeface="Arial" pitchFamily="34" charset="0"/>
              <a:buChar char="•"/>
            </a:pPr>
            <a:r>
              <a:rPr lang="en-GB" baseline="0" dirty="0" smtClean="0"/>
              <a:t>The parts per million of CO2 in the atmosphere at present is around 380.</a:t>
            </a:r>
          </a:p>
          <a:p>
            <a:pPr marL="171430" indent="-171430">
              <a:buFont typeface="Arial" pitchFamily="34" charset="0"/>
              <a:buChar char="•"/>
            </a:pPr>
            <a:r>
              <a:rPr lang="en-GB" baseline="0" dirty="0" smtClean="0"/>
              <a:t>Diagram (appears on click) shows how greenhouse gasses trap heat.</a:t>
            </a:r>
          </a:p>
          <a:p>
            <a:pPr marL="171430" indent="-17143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93B9AAE9-E27B-E941-B82C-A999AEDF1D81}" type="slidenum">
              <a:rPr lang="en-US" smtClean="0"/>
              <a:pPr/>
              <a:t>6</a:t>
            </a:fld>
            <a:endParaRPr lang="en-US"/>
          </a:p>
        </p:txBody>
      </p:sp>
    </p:spTree>
    <p:extLst>
      <p:ext uri="{BB962C8B-B14F-4D97-AF65-F5344CB8AC3E}">
        <p14:creationId xmlns:p14="http://schemas.microsoft.com/office/powerpoint/2010/main" val="6833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 8</a:t>
            </a:r>
          </a:p>
          <a:p>
            <a:pPr marL="171450" indent="-171450">
              <a:buFont typeface="Arial"/>
              <a:buChar char="•"/>
            </a:pPr>
            <a:r>
              <a:rPr lang="en-US" dirty="0" smtClean="0"/>
              <a:t>Make</a:t>
            </a:r>
            <a:r>
              <a:rPr lang="en-US" baseline="0" dirty="0" smtClean="0"/>
              <a:t> sure that the students understand that the greenhouse effect is not a ‘bad’ thing.</a:t>
            </a:r>
            <a:endParaRPr lang="en-US" dirty="0" smtClean="0"/>
          </a:p>
          <a:p>
            <a:pPr marL="171450" indent="-171450">
              <a:buFont typeface="Arial"/>
              <a:buChar char="•"/>
            </a:pPr>
            <a:r>
              <a:rPr lang="en-US" dirty="0" smtClean="0"/>
              <a:t>If Mars</a:t>
            </a:r>
            <a:r>
              <a:rPr lang="en-US" baseline="0" dirty="0" smtClean="0"/>
              <a:t> had a thick enough atmosphere it could be suitable for human life!</a:t>
            </a:r>
          </a:p>
          <a:p>
            <a:pPr marL="171450" indent="-171450">
              <a:buFont typeface="Arial"/>
              <a:buChar char="•"/>
            </a:pPr>
            <a:r>
              <a:rPr lang="en-US" baseline="0" dirty="0" smtClean="0"/>
              <a:t>The average temperature of Earth without the greenhouse effect would be around -18 degrees Celsius. </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7</a:t>
            </a:fld>
            <a:endParaRPr lang="en-US" dirty="0"/>
          </a:p>
        </p:txBody>
      </p:sp>
    </p:spTree>
    <p:extLst>
      <p:ext uri="{BB962C8B-B14F-4D97-AF65-F5344CB8AC3E}">
        <p14:creationId xmlns:p14="http://schemas.microsoft.com/office/powerpoint/2010/main" val="391559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9:</a:t>
            </a:r>
          </a:p>
          <a:p>
            <a:pPr marL="117962" indent="-117962">
              <a:buFont typeface="Arial" pitchFamily="34" charset="0"/>
              <a:buChar char="•"/>
            </a:pPr>
            <a:r>
              <a:rPr lang="en-GB" baseline="0" dirty="0" smtClean="0"/>
              <a:t>Link to www.know-the-number.com to see how many tonnes there is now compared to the photo (taken end of March 2012) and to see the number going up.</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8</a:t>
            </a:fld>
            <a:endParaRPr lang="en-US"/>
          </a:p>
        </p:txBody>
      </p:sp>
    </p:spTree>
    <p:extLst>
      <p:ext uri="{BB962C8B-B14F-4D97-AF65-F5344CB8AC3E}">
        <p14:creationId xmlns:p14="http://schemas.microsoft.com/office/powerpoint/2010/main" val="233975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10:</a:t>
            </a:r>
          </a:p>
          <a:p>
            <a:pPr marL="171450" indent="-171450">
              <a:buFont typeface="Arial"/>
              <a:buChar char="•"/>
            </a:pPr>
            <a:r>
              <a:rPr lang="en-GB" dirty="0" smtClean="0"/>
              <a:t>GRAPH INCREASES IN</a:t>
            </a:r>
            <a:r>
              <a:rPr lang="en-GB" baseline="0" dirty="0" smtClean="0"/>
              <a:t> SIZE ON CLICK</a:t>
            </a:r>
            <a:endParaRPr lang="en-GB" dirty="0" smtClean="0"/>
          </a:p>
          <a:p>
            <a:pPr marL="117962" indent="-117962">
              <a:buFont typeface="Arial" pitchFamily="34" charset="0"/>
              <a:buChar char="•"/>
            </a:pPr>
            <a:r>
              <a:rPr lang="en-GB" dirty="0" smtClean="0"/>
              <a:t>Highlight</a:t>
            </a:r>
            <a:r>
              <a:rPr lang="en-GB" baseline="0" dirty="0" smtClean="0"/>
              <a:t> how modern conveniences such as fuel powered vehicles and electricity have had an impact on the amount of greenhouse gasses in the atmosphere. </a:t>
            </a:r>
          </a:p>
          <a:p>
            <a:pPr marL="117962" indent="-117962">
              <a:buFont typeface="Arial" pitchFamily="34" charset="0"/>
              <a:buChar char="•"/>
            </a:pPr>
            <a:r>
              <a:rPr lang="en-GB" baseline="0" dirty="0" smtClean="0"/>
              <a:t>The CO</a:t>
            </a:r>
            <a:r>
              <a:rPr lang="en-GB" baseline="-25000" dirty="0" smtClean="0"/>
              <a:t>2</a:t>
            </a:r>
            <a:r>
              <a:rPr lang="en-GB" baseline="0" dirty="0" smtClean="0"/>
              <a:t> in the atmosphere is </a:t>
            </a:r>
            <a:r>
              <a:rPr lang="en-GB" baseline="0" dirty="0" err="1" smtClean="0"/>
              <a:t>appx</a:t>
            </a:r>
            <a:r>
              <a:rPr lang="en-GB" baseline="0" dirty="0" smtClean="0"/>
              <a:t>. 35% higher than records show for the past 400,000 years. A rise of 100ppm would usually take at least 6000 years where as here it has taken around 100 years.</a:t>
            </a:r>
          </a:p>
          <a:p>
            <a:pPr marL="117962" indent="-117962">
              <a:buFont typeface="Arial" pitchFamily="34" charset="0"/>
              <a:buChar char="•"/>
            </a:pPr>
            <a:r>
              <a:rPr lang="en-GB" baseline="0" dirty="0" smtClean="0"/>
              <a:t>Note: Even if we made enough changes to reduce greenhouse gas emissions, it would take at least 50 years for the effects to be reversed.</a:t>
            </a:r>
          </a:p>
          <a:p>
            <a:pPr marL="117962" indent="-117962">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9</a:t>
            </a:fld>
            <a:endParaRPr lang="en-US"/>
          </a:p>
        </p:txBody>
      </p:sp>
    </p:spTree>
    <p:extLst>
      <p:ext uri="{BB962C8B-B14F-4D97-AF65-F5344CB8AC3E}">
        <p14:creationId xmlns:p14="http://schemas.microsoft.com/office/powerpoint/2010/main" val="206594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02297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64142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81753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2506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99328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4167042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77547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46669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90991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8930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51280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5/15/2014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B011499-3689-E04A-B195-27D862A1F564}" type="datetimeFigureOut">
              <a:rPr lang="en-US" smtClean="0"/>
              <a:pPr/>
              <a:t>5/15/2014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011499-3689-E04A-B195-27D862A1F564}" type="datetimeFigureOut">
              <a:rPr lang="en-US" smtClean="0"/>
              <a:pPr/>
              <a:t>5/15/2014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72DED4E-EC16-7444-8571-38A203D96AD2}"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18F9E-3F22-1B49-B329-2CFE6B502A35}" type="datetimeFigureOut">
              <a:rPr lang="en-US" smtClean="0"/>
              <a:pPr/>
              <a:t>5/15/2014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761038554"/>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3.bp.blogspot.com/-Mr4KfjuLfaM/Tik-J9O-ZyI/AAAAAAAAAdU/m1cFABRSR44/s1600/tuvalu_3214_600x450.jp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hyperlink" Target="http://en.wikipedia.org/wiki/File:Ebeye_Island.jpg" TargetMode="Externa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images.sciencedaily.com/2010/04/100422102950-large.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allposters.com/gallery.asp?startat=/getposter.asp&amp;APNum=7778282&amp;CID=3B9B5D38EEEE4F189B7623011065C4FC&amp;PPID=1&amp;Search=half%20of%20earth%20melting&amp;f=t&amp;FindID=0&amp;P=1&amp;PP=1&amp;sortby=PD&amp;c=c&amp;page=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3270" y="4883183"/>
            <a:ext cx="184666" cy="369332"/>
          </a:xfrm>
          <a:prstGeom prst="rect">
            <a:avLst/>
          </a:prstGeom>
          <a:noFill/>
        </p:spPr>
        <p:txBody>
          <a:bodyPr wrap="none" rtlCol="0">
            <a:spAutoFit/>
          </a:bodyPr>
          <a:lstStyle/>
          <a:p>
            <a:endParaRPr lang="en-US" dirty="0"/>
          </a:p>
        </p:txBody>
      </p:sp>
      <p:sp>
        <p:nvSpPr>
          <p:cNvPr id="4" name="TextBox 3"/>
          <p:cNvSpPr txBox="1"/>
          <p:nvPr/>
        </p:nvSpPr>
        <p:spPr>
          <a:xfrm>
            <a:off x="1506515" y="283240"/>
            <a:ext cx="5908382" cy="646331"/>
          </a:xfrm>
          <a:prstGeom prst="rect">
            <a:avLst/>
          </a:prstGeom>
          <a:noFill/>
          <a:ln>
            <a:noFill/>
          </a:ln>
          <a:scene3d>
            <a:camera prst="orthographicFront">
              <a:rot lat="0" lon="0" rev="0"/>
            </a:camera>
            <a:lightRig rig="threePt" dir="t"/>
          </a:scene3d>
        </p:spPr>
        <p:txBody>
          <a:bodyPr wrap="square" rtlCol="0">
            <a:spAutoFit/>
          </a:bodyPr>
          <a:lstStyle/>
          <a:p>
            <a:pPr algn="ctr"/>
            <a:r>
              <a:rPr lang="en-US" sz="3600" dirty="0" smtClean="0">
                <a:ln w="19050" cmpd="sng">
                  <a:solidFill>
                    <a:schemeClr val="bg1"/>
                  </a:solidFill>
                  <a:prstDash val="solid"/>
                  <a:miter lim="800000"/>
                </a:ln>
                <a:solidFill>
                  <a:schemeClr val="bg1"/>
                </a:solidFill>
                <a:effectLst>
                  <a:outerShdw blurRad="50800" algn="tl" rotWithShape="0">
                    <a:srgbClr val="000000"/>
                  </a:outerShdw>
                </a:effectLst>
                <a:latin typeface="+mj-lt"/>
                <a:cs typeface="Corbel"/>
              </a:rPr>
              <a:t>Climate Change Impacts</a:t>
            </a:r>
          </a:p>
        </p:txBody>
      </p:sp>
      <p:sp>
        <p:nvSpPr>
          <p:cNvPr id="14" name="TextBox 13"/>
          <p:cNvSpPr txBox="1"/>
          <p:nvPr/>
        </p:nvSpPr>
        <p:spPr>
          <a:xfrm>
            <a:off x="5549895" y="3371180"/>
            <a:ext cx="184666" cy="369332"/>
          </a:xfrm>
          <a:prstGeom prst="rect">
            <a:avLst/>
          </a:prstGeom>
          <a:noFill/>
        </p:spPr>
        <p:txBody>
          <a:bodyPr wrap="none" rtlCol="0">
            <a:spAutoFit/>
          </a:bodyPr>
          <a:lstStyle/>
          <a:p>
            <a:endParaRPr lang="en-US" dirty="0"/>
          </a:p>
        </p:txBody>
      </p:sp>
      <p:sp>
        <p:nvSpPr>
          <p:cNvPr id="5" name="Rectangle 4"/>
          <p:cNvSpPr/>
          <p:nvPr/>
        </p:nvSpPr>
        <p:spPr>
          <a:xfrm rot="21024100">
            <a:off x="466513" y="1257890"/>
            <a:ext cx="3400055" cy="24543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newspaper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10589">
            <a:off x="654572" y="1331405"/>
            <a:ext cx="3018077" cy="2263558"/>
          </a:xfrm>
          <a:prstGeom prst="rect">
            <a:avLst/>
          </a:prstGeom>
        </p:spPr>
      </p:pic>
      <p:sp>
        <p:nvSpPr>
          <p:cNvPr id="10" name="Rectangle 9"/>
          <p:cNvSpPr/>
          <p:nvPr/>
        </p:nvSpPr>
        <p:spPr>
          <a:xfrm rot="20770647">
            <a:off x="4562656" y="3567077"/>
            <a:ext cx="3737007" cy="2604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319718">
            <a:off x="566091" y="3768525"/>
            <a:ext cx="3610203" cy="24133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ad polar bear.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327821">
            <a:off x="695982" y="3895148"/>
            <a:ext cx="3350419" cy="2143125"/>
          </a:xfrm>
          <a:prstGeom prst="rect">
            <a:avLst/>
          </a:prstGeom>
        </p:spPr>
      </p:pic>
      <p:pic>
        <p:nvPicPr>
          <p:cNvPr id="9" name="Picture 8" descr="Extreme weather.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790551">
            <a:off x="4688762" y="3702083"/>
            <a:ext cx="3441700" cy="2362200"/>
          </a:xfrm>
          <a:prstGeom prst="rect">
            <a:avLst/>
          </a:prstGeom>
        </p:spPr>
      </p:pic>
      <p:sp>
        <p:nvSpPr>
          <p:cNvPr id="18" name="Rectangle 17"/>
          <p:cNvSpPr/>
          <p:nvPr/>
        </p:nvSpPr>
        <p:spPr>
          <a:xfrm>
            <a:off x="4658813" y="1552200"/>
            <a:ext cx="3627937" cy="21883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unbathing in the arctic.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79472" y="1651187"/>
            <a:ext cx="3364404" cy="1951354"/>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7737" y="5750908"/>
            <a:ext cx="1628526" cy="1035427"/>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8000" y="6248039"/>
            <a:ext cx="2286000" cy="606552"/>
          </a:xfrm>
          <a:prstGeom prst="rect">
            <a:avLst/>
          </a:prstGeom>
        </p:spPr>
      </p:pic>
    </p:spTree>
    <p:extLst>
      <p:ext uri="{BB962C8B-B14F-4D97-AF65-F5344CB8AC3E}">
        <p14:creationId xmlns:p14="http://schemas.microsoft.com/office/powerpoint/2010/main" val="3084369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Climate Change </a:t>
            </a:r>
            <a:r>
              <a:rPr lang="en-US" dirty="0" err="1" smtClean="0"/>
              <a:t>vs</a:t>
            </a:r>
            <a:r>
              <a:rPr lang="en-US" dirty="0" smtClean="0"/>
              <a:t> Accelerating Climate change</a:t>
            </a:r>
            <a:endParaRPr lang="en-US" dirty="0"/>
          </a:p>
        </p:txBody>
      </p:sp>
      <p:sp>
        <p:nvSpPr>
          <p:cNvPr id="7" name="TextBox 6"/>
          <p:cNvSpPr txBox="1"/>
          <p:nvPr/>
        </p:nvSpPr>
        <p:spPr>
          <a:xfrm>
            <a:off x="282236" y="2134580"/>
            <a:ext cx="4586332" cy="2308324"/>
          </a:xfrm>
          <a:prstGeom prst="rect">
            <a:avLst/>
          </a:prstGeom>
          <a:noFill/>
        </p:spPr>
        <p:txBody>
          <a:bodyPr wrap="square" rtlCol="0">
            <a:spAutoFit/>
          </a:bodyPr>
          <a:lstStyle/>
          <a:p>
            <a:r>
              <a:rPr lang="en-US" sz="2400" dirty="0" smtClean="0">
                <a:solidFill>
                  <a:schemeClr val="tx2"/>
                </a:solidFill>
              </a:rPr>
              <a:t>So how is human induced climate change different? According to NASA, the </a:t>
            </a:r>
            <a:r>
              <a:rPr lang="en-US" sz="2400" b="1" dirty="0" smtClean="0">
                <a:solidFill>
                  <a:srgbClr val="FF0000"/>
                </a:solidFill>
              </a:rPr>
              <a:t>rate of change is TEN times faster </a:t>
            </a:r>
            <a:r>
              <a:rPr lang="en-US" sz="2400" dirty="0" smtClean="0">
                <a:solidFill>
                  <a:schemeClr val="tx2"/>
                </a:solidFill>
              </a:rPr>
              <a:t>than the Earth’s usual rate of recovery to warmer temperatures after an ice age. </a:t>
            </a:r>
            <a:endParaRPr lang="en-US" sz="2400" dirty="0">
              <a:solidFill>
                <a:schemeClr val="tx2"/>
              </a:solidFill>
            </a:endParaRPr>
          </a:p>
        </p:txBody>
      </p:sp>
      <p:sp>
        <p:nvSpPr>
          <p:cNvPr id="8" name="TextBox 7"/>
          <p:cNvSpPr txBox="1"/>
          <p:nvPr/>
        </p:nvSpPr>
        <p:spPr>
          <a:xfrm>
            <a:off x="3712394" y="4463131"/>
            <a:ext cx="4974406" cy="1569660"/>
          </a:xfrm>
          <a:prstGeom prst="rect">
            <a:avLst/>
          </a:prstGeom>
          <a:noFill/>
        </p:spPr>
        <p:txBody>
          <a:bodyPr wrap="square" rtlCol="0">
            <a:spAutoFit/>
          </a:bodyPr>
          <a:lstStyle/>
          <a:p>
            <a:r>
              <a:rPr lang="en-US" sz="2400" dirty="0" smtClean="0">
                <a:solidFill>
                  <a:schemeClr val="tx2"/>
                </a:solidFill>
              </a:rPr>
              <a:t>The IPCC project that the average global  temperature will probably rise more than 2 degrees Celsius in the next 100 years. </a:t>
            </a:r>
            <a:endParaRPr lang="en-US" sz="2400" b="1"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9090" y="4442904"/>
            <a:ext cx="2433019" cy="2091190"/>
          </a:xfrm>
          <a:prstGeom prst="rect">
            <a:avLst/>
          </a:prstGeom>
        </p:spPr>
      </p:pic>
      <p:sp>
        <p:nvSpPr>
          <p:cNvPr id="11" name="Rectangle 10"/>
          <p:cNvSpPr/>
          <p:nvPr/>
        </p:nvSpPr>
        <p:spPr>
          <a:xfrm rot="945002">
            <a:off x="6188121" y="1266074"/>
            <a:ext cx="2165603" cy="27536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rot="980381">
            <a:off x="6342612" y="1409377"/>
            <a:ext cx="1888720" cy="2521539"/>
          </a:xfrm>
          <a:prstGeom prst="rect">
            <a:avLst/>
          </a:prstGeom>
        </p:spPr>
      </p:pic>
    </p:spTree>
    <p:extLst>
      <p:ext uri="{BB962C8B-B14F-4D97-AF65-F5344CB8AC3E}">
        <p14:creationId xmlns:p14="http://schemas.microsoft.com/office/powerpoint/2010/main" val="3977812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04534" y="338328"/>
            <a:ext cx="6282266" cy="1252728"/>
          </a:xfrm>
        </p:spPr>
        <p:txBody>
          <a:bodyPr>
            <a:normAutofit fontScale="90000"/>
          </a:bodyPr>
          <a:lstStyle/>
          <a:p>
            <a:r>
              <a:rPr lang="en-US" dirty="0" smtClean="0"/>
              <a:t>What have you learned so far?</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729560">
            <a:off x="444497" y="607333"/>
            <a:ext cx="2456187" cy="2423583"/>
          </a:xfrm>
          <a:prstGeom prst="rect">
            <a:avLst/>
          </a:prstGeom>
        </p:spPr>
      </p:pic>
      <p:sp>
        <p:nvSpPr>
          <p:cNvPr id="13" name="TextBox 12"/>
          <p:cNvSpPr txBox="1"/>
          <p:nvPr/>
        </p:nvSpPr>
        <p:spPr>
          <a:xfrm>
            <a:off x="1100667" y="3299921"/>
            <a:ext cx="7128933" cy="830997"/>
          </a:xfrm>
          <a:prstGeom prst="rect">
            <a:avLst/>
          </a:prstGeom>
          <a:solidFill>
            <a:schemeClr val="accent2"/>
          </a:solidFill>
        </p:spPr>
        <p:txBody>
          <a:bodyPr wrap="square" rtlCol="0">
            <a:spAutoFit/>
          </a:bodyPr>
          <a:lstStyle/>
          <a:p>
            <a:r>
              <a:rPr lang="en-US" sz="2400" dirty="0" smtClean="0"/>
              <a:t>1. What is the difference between ‘Climate’ and ‘Weather’?</a:t>
            </a:r>
            <a:endParaRPr lang="en-US" sz="2400" dirty="0"/>
          </a:p>
        </p:txBody>
      </p:sp>
      <p:sp>
        <p:nvSpPr>
          <p:cNvPr id="16" name="TextBox 15"/>
          <p:cNvSpPr txBox="1"/>
          <p:nvPr/>
        </p:nvSpPr>
        <p:spPr>
          <a:xfrm>
            <a:off x="1100667" y="4445573"/>
            <a:ext cx="7128933" cy="830997"/>
          </a:xfrm>
          <a:prstGeom prst="rect">
            <a:avLst/>
          </a:prstGeom>
          <a:noFill/>
        </p:spPr>
        <p:txBody>
          <a:bodyPr wrap="square" rtlCol="0">
            <a:spAutoFit/>
          </a:bodyPr>
          <a:lstStyle/>
          <a:p>
            <a:r>
              <a:rPr lang="en-US" sz="2400" b="1" dirty="0" smtClean="0">
                <a:solidFill>
                  <a:srgbClr val="FF0000"/>
                </a:solidFill>
              </a:rPr>
              <a:t>Answer:</a:t>
            </a:r>
          </a:p>
          <a:p>
            <a:r>
              <a:rPr lang="en-US" sz="2400" dirty="0" smtClean="0">
                <a:solidFill>
                  <a:srgbClr val="465466"/>
                </a:solidFill>
              </a:rPr>
              <a:t>Climate is what you expect, weather is what you get!</a:t>
            </a:r>
          </a:p>
        </p:txBody>
      </p:sp>
      <p:sp>
        <p:nvSpPr>
          <p:cNvPr id="14" name="TextBox 13"/>
          <p:cNvSpPr txBox="1"/>
          <p:nvPr/>
        </p:nvSpPr>
        <p:spPr>
          <a:xfrm>
            <a:off x="1100667" y="3468666"/>
            <a:ext cx="7128933" cy="461665"/>
          </a:xfrm>
          <a:prstGeom prst="rect">
            <a:avLst/>
          </a:prstGeom>
          <a:solidFill>
            <a:schemeClr val="accent3">
              <a:lumMod val="60000"/>
              <a:lumOff val="40000"/>
            </a:schemeClr>
          </a:solidFill>
        </p:spPr>
        <p:txBody>
          <a:bodyPr wrap="square" rtlCol="0">
            <a:spAutoFit/>
          </a:bodyPr>
          <a:lstStyle/>
          <a:p>
            <a:r>
              <a:rPr lang="en-US" sz="2400" dirty="0" smtClean="0"/>
              <a:t>2. What is ‘Human induced Climate Change’?</a:t>
            </a:r>
            <a:endParaRPr lang="en-US" sz="2400" dirty="0"/>
          </a:p>
        </p:txBody>
      </p:sp>
      <p:sp>
        <p:nvSpPr>
          <p:cNvPr id="18" name="TextBox 17"/>
          <p:cNvSpPr txBox="1"/>
          <p:nvPr/>
        </p:nvSpPr>
        <p:spPr>
          <a:xfrm>
            <a:off x="1100667" y="4307074"/>
            <a:ext cx="7128933" cy="1938992"/>
          </a:xfrm>
          <a:prstGeom prst="rect">
            <a:avLst/>
          </a:prstGeom>
          <a:noFill/>
        </p:spPr>
        <p:txBody>
          <a:bodyPr wrap="square" rtlCol="0">
            <a:spAutoFit/>
          </a:bodyPr>
          <a:lstStyle/>
          <a:p>
            <a:r>
              <a:rPr lang="en-US" sz="2400" b="1" dirty="0" smtClean="0">
                <a:solidFill>
                  <a:srgbClr val="FF0000"/>
                </a:solidFill>
              </a:rPr>
              <a:t>Answer:</a:t>
            </a:r>
          </a:p>
          <a:p>
            <a:r>
              <a:rPr lang="en-US" sz="2400" dirty="0" smtClean="0">
                <a:solidFill>
                  <a:schemeClr val="tx2"/>
                </a:solidFill>
              </a:rPr>
              <a:t>The accelerated rate of change in the Earth’s average climate due to increased human emissions of greenhouse gasses such as CO</a:t>
            </a:r>
            <a:r>
              <a:rPr lang="en-US" sz="2400" baseline="-25000" dirty="0" smtClean="0">
                <a:solidFill>
                  <a:schemeClr val="tx2"/>
                </a:solidFill>
              </a:rPr>
              <a:t>2</a:t>
            </a:r>
            <a:endParaRPr lang="en-US" sz="2400" dirty="0" smtClean="0">
              <a:solidFill>
                <a:schemeClr val="tx2"/>
              </a:solidFill>
            </a:endParaRPr>
          </a:p>
          <a:p>
            <a:endParaRPr lang="en-US" sz="2400" dirty="0">
              <a:solidFill>
                <a:schemeClr val="tx2"/>
              </a:solidFill>
            </a:endParaRPr>
          </a:p>
        </p:txBody>
      </p:sp>
      <p:sp>
        <p:nvSpPr>
          <p:cNvPr id="15" name="TextBox 14"/>
          <p:cNvSpPr txBox="1"/>
          <p:nvPr/>
        </p:nvSpPr>
        <p:spPr>
          <a:xfrm>
            <a:off x="1100667" y="3294940"/>
            <a:ext cx="7128933" cy="830997"/>
          </a:xfrm>
          <a:prstGeom prst="rect">
            <a:avLst/>
          </a:prstGeom>
          <a:solidFill>
            <a:srgbClr val="FFFF00"/>
          </a:solidFill>
        </p:spPr>
        <p:txBody>
          <a:bodyPr wrap="square" rtlCol="0">
            <a:spAutoFit/>
          </a:bodyPr>
          <a:lstStyle/>
          <a:p>
            <a:r>
              <a:rPr lang="en-US" sz="2400" dirty="0" smtClean="0"/>
              <a:t>3. What would Earth be like without a greenhouse effect?</a:t>
            </a:r>
            <a:endParaRPr lang="en-US" sz="2400" dirty="0"/>
          </a:p>
        </p:txBody>
      </p:sp>
      <p:sp>
        <p:nvSpPr>
          <p:cNvPr id="19" name="TextBox 18"/>
          <p:cNvSpPr txBox="1"/>
          <p:nvPr/>
        </p:nvSpPr>
        <p:spPr>
          <a:xfrm>
            <a:off x="1080703" y="4469744"/>
            <a:ext cx="7313489" cy="1200328"/>
          </a:xfrm>
          <a:prstGeom prst="rect">
            <a:avLst/>
          </a:prstGeom>
          <a:noFill/>
        </p:spPr>
        <p:txBody>
          <a:bodyPr wrap="square" rtlCol="0">
            <a:spAutoFit/>
          </a:bodyPr>
          <a:lstStyle/>
          <a:p>
            <a:r>
              <a:rPr lang="en-US" sz="2400" b="1" dirty="0" smtClean="0">
                <a:solidFill>
                  <a:srgbClr val="FF0000"/>
                </a:solidFill>
              </a:rPr>
              <a:t>Answer:</a:t>
            </a:r>
          </a:p>
          <a:p>
            <a:r>
              <a:rPr lang="en-US" sz="2400" dirty="0" smtClean="0">
                <a:solidFill>
                  <a:schemeClr val="tx2"/>
                </a:solidFill>
              </a:rPr>
              <a:t>Earth would be too cold to support life. It could look similar to the planet Mars.</a:t>
            </a:r>
            <a:endParaRPr lang="en-US" sz="2400" dirty="0">
              <a:solidFill>
                <a:schemeClr val="tx2"/>
              </a:solidFill>
            </a:endParaRPr>
          </a:p>
        </p:txBody>
      </p:sp>
    </p:spTree>
    <p:extLst>
      <p:ext uri="{BB962C8B-B14F-4D97-AF65-F5344CB8AC3E}">
        <p14:creationId xmlns:p14="http://schemas.microsoft.com/office/powerpoint/2010/main" val="2614394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1" nodeType="clickEffect">
                                  <p:stCondLst>
                                    <p:cond delay="0"/>
                                  </p:stCondLst>
                                  <p:childTnLst>
                                    <p:anim calcmode="lin" valueType="num">
                                      <p:cBhvr>
                                        <p:cTn id="20" dur="1000"/>
                                        <p:tgtEl>
                                          <p:spTgt spid="16"/>
                                        </p:tgtEl>
                                        <p:attrNameLst>
                                          <p:attrName>ppt_w</p:attrName>
                                        </p:attrNameLst>
                                      </p:cBhvr>
                                      <p:tavLst>
                                        <p:tav tm="0">
                                          <p:val>
                                            <p:strVal val="ppt_w"/>
                                          </p:val>
                                        </p:tav>
                                        <p:tav tm="100000">
                                          <p:val>
                                            <p:strVal val="ppt_w*0.70"/>
                                          </p:val>
                                        </p:tav>
                                      </p:tavLst>
                                    </p:anim>
                                    <p:anim calcmode="lin" valueType="num">
                                      <p:cBhvr>
                                        <p:cTn id="21" dur="1000"/>
                                        <p:tgtEl>
                                          <p:spTgt spid="16"/>
                                        </p:tgtEl>
                                        <p:attrNameLst>
                                          <p:attrName>ppt_h</p:attrName>
                                        </p:attrNameLst>
                                      </p:cBhvr>
                                      <p:tavLst>
                                        <p:tav tm="0">
                                          <p:val>
                                            <p:strVal val="ppt_h"/>
                                          </p:val>
                                        </p:tav>
                                        <p:tav tm="100000">
                                          <p:val>
                                            <p:strVal val="ppt_h"/>
                                          </p:val>
                                        </p:tav>
                                      </p:tavLst>
                                    </p:anim>
                                    <p:animEffect transition="out" filter="fade">
                                      <p:cBhvr>
                                        <p:cTn id="22" dur="1000"/>
                                        <p:tgtEl>
                                          <p:spTgt spid="16"/>
                                        </p:tgtEl>
                                      </p:cBhvr>
                                    </p:animEffect>
                                    <p:set>
                                      <p:cBhvr>
                                        <p:cTn id="23" dur="1" fill="hold">
                                          <p:stCondLst>
                                            <p:cond delay="999"/>
                                          </p:stCondLst>
                                        </p:cTn>
                                        <p:tgtEl>
                                          <p:spTgt spid="16"/>
                                        </p:tgtEl>
                                        <p:attrNameLst>
                                          <p:attrName>style.visibility</p:attrName>
                                        </p:attrNameLst>
                                      </p:cBhvr>
                                      <p:to>
                                        <p:strVal val="hidden"/>
                                      </p:to>
                                    </p:set>
                                  </p:childTnLst>
                                </p:cTn>
                              </p:par>
                              <p:par>
                                <p:cTn id="24" presetID="55" presetClass="exit" presetSubtype="0" fill="hold" grpId="1" nodeType="withEffect">
                                  <p:stCondLst>
                                    <p:cond delay="0"/>
                                  </p:stCondLst>
                                  <p:childTnLst>
                                    <p:anim calcmode="lin" valueType="num">
                                      <p:cBhvr>
                                        <p:cTn id="25" dur="1000"/>
                                        <p:tgtEl>
                                          <p:spTgt spid="13"/>
                                        </p:tgtEl>
                                        <p:attrNameLst>
                                          <p:attrName>ppt_w</p:attrName>
                                        </p:attrNameLst>
                                      </p:cBhvr>
                                      <p:tavLst>
                                        <p:tav tm="0">
                                          <p:val>
                                            <p:strVal val="ppt_w"/>
                                          </p:val>
                                        </p:tav>
                                        <p:tav tm="100000">
                                          <p:val>
                                            <p:strVal val="ppt_w*0.70"/>
                                          </p:val>
                                        </p:tav>
                                      </p:tavLst>
                                    </p:anim>
                                    <p:anim calcmode="lin" valueType="num">
                                      <p:cBhvr>
                                        <p:cTn id="26" dur="1000"/>
                                        <p:tgtEl>
                                          <p:spTgt spid="13"/>
                                        </p:tgtEl>
                                        <p:attrNameLst>
                                          <p:attrName>ppt_h</p:attrName>
                                        </p:attrNameLst>
                                      </p:cBhvr>
                                      <p:tavLst>
                                        <p:tav tm="0">
                                          <p:val>
                                            <p:strVal val="ppt_h"/>
                                          </p:val>
                                        </p:tav>
                                        <p:tav tm="100000">
                                          <p:val>
                                            <p:strVal val="ppt_h"/>
                                          </p:val>
                                        </p:tav>
                                      </p:tavLst>
                                    </p:anim>
                                    <p:animEffect transition="out" filter="fade">
                                      <p:cBhvr>
                                        <p:cTn id="27" dur="1000"/>
                                        <p:tgtEl>
                                          <p:spTgt spid="13"/>
                                        </p:tgtEl>
                                      </p:cBhvr>
                                    </p:animEffect>
                                    <p:set>
                                      <p:cBhvr>
                                        <p:cTn id="28" dur="1" fill="hold">
                                          <p:stCondLst>
                                            <p:cond delay="9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strVal val="#ppt_w*0.70"/>
                                          </p:val>
                                        </p:tav>
                                        <p:tav tm="100000">
                                          <p:val>
                                            <p:strVal val="#ppt_w"/>
                                          </p:val>
                                        </p:tav>
                                      </p:tavLst>
                                    </p:anim>
                                    <p:anim calcmode="lin" valueType="num">
                                      <p:cBhvr>
                                        <p:cTn id="41" dur="1000" fill="hold"/>
                                        <p:tgtEl>
                                          <p:spTgt spid="18"/>
                                        </p:tgtEl>
                                        <p:attrNameLst>
                                          <p:attrName>ppt_h</p:attrName>
                                        </p:attrNameLst>
                                      </p:cBhvr>
                                      <p:tavLst>
                                        <p:tav tm="0">
                                          <p:val>
                                            <p:strVal val="#ppt_h"/>
                                          </p:val>
                                        </p:tav>
                                        <p:tav tm="100000">
                                          <p:val>
                                            <p:strVal val="#ppt_h"/>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18"/>
                                        </p:tgtEl>
                                        <p:attrNameLst>
                                          <p:attrName>ppt_w</p:attrName>
                                        </p:attrNameLst>
                                      </p:cBhvr>
                                      <p:tavLst>
                                        <p:tav tm="0">
                                          <p:val>
                                            <p:strVal val="ppt_w"/>
                                          </p:val>
                                        </p:tav>
                                        <p:tav tm="100000">
                                          <p:val>
                                            <p:strVal val="ppt_w*0.70"/>
                                          </p:val>
                                        </p:tav>
                                      </p:tavLst>
                                    </p:anim>
                                    <p:anim calcmode="lin" valueType="num">
                                      <p:cBhvr>
                                        <p:cTn id="47" dur="1000"/>
                                        <p:tgtEl>
                                          <p:spTgt spid="18"/>
                                        </p:tgtEl>
                                        <p:attrNameLst>
                                          <p:attrName>ppt_h</p:attrName>
                                        </p:attrNameLst>
                                      </p:cBhvr>
                                      <p:tavLst>
                                        <p:tav tm="0">
                                          <p:val>
                                            <p:strVal val="ppt_h"/>
                                          </p:val>
                                        </p:tav>
                                        <p:tav tm="100000">
                                          <p:val>
                                            <p:strVal val="ppt_h"/>
                                          </p:val>
                                        </p:tav>
                                      </p:tavLst>
                                    </p:anim>
                                    <p:animEffect transition="out" filter="fade">
                                      <p:cBhvr>
                                        <p:cTn id="48" dur="1000"/>
                                        <p:tgtEl>
                                          <p:spTgt spid="18"/>
                                        </p:tgtEl>
                                      </p:cBhvr>
                                    </p:animEffect>
                                    <p:set>
                                      <p:cBhvr>
                                        <p:cTn id="49" dur="1" fill="hold">
                                          <p:stCondLst>
                                            <p:cond delay="999"/>
                                          </p:stCondLst>
                                        </p:cTn>
                                        <p:tgtEl>
                                          <p:spTgt spid="18"/>
                                        </p:tgtEl>
                                        <p:attrNameLst>
                                          <p:attrName>style.visibility</p:attrName>
                                        </p:attrNameLst>
                                      </p:cBhvr>
                                      <p:to>
                                        <p:strVal val="hidden"/>
                                      </p:to>
                                    </p:set>
                                  </p:childTnLst>
                                </p:cTn>
                              </p:par>
                              <p:par>
                                <p:cTn id="50" presetID="55" presetClass="exit" presetSubtype="0" fill="hold" grpId="1" nodeType="withEffect">
                                  <p:stCondLst>
                                    <p:cond delay="0"/>
                                  </p:stCondLst>
                                  <p:childTnLst>
                                    <p:anim calcmode="lin" valueType="num">
                                      <p:cBhvr>
                                        <p:cTn id="51" dur="1000"/>
                                        <p:tgtEl>
                                          <p:spTgt spid="14"/>
                                        </p:tgtEl>
                                        <p:attrNameLst>
                                          <p:attrName>ppt_w</p:attrName>
                                        </p:attrNameLst>
                                      </p:cBhvr>
                                      <p:tavLst>
                                        <p:tav tm="0">
                                          <p:val>
                                            <p:strVal val="ppt_w"/>
                                          </p:val>
                                        </p:tav>
                                        <p:tav tm="100000">
                                          <p:val>
                                            <p:strVal val="ppt_w*0.70"/>
                                          </p:val>
                                        </p:tav>
                                      </p:tavLst>
                                    </p:anim>
                                    <p:anim calcmode="lin" valueType="num">
                                      <p:cBhvr>
                                        <p:cTn id="52" dur="1000"/>
                                        <p:tgtEl>
                                          <p:spTgt spid="14"/>
                                        </p:tgtEl>
                                        <p:attrNameLst>
                                          <p:attrName>ppt_h</p:attrName>
                                        </p:attrNameLst>
                                      </p:cBhvr>
                                      <p:tavLst>
                                        <p:tav tm="0">
                                          <p:val>
                                            <p:strVal val="ppt_h"/>
                                          </p:val>
                                        </p:tav>
                                        <p:tav tm="100000">
                                          <p:val>
                                            <p:strVal val="ppt_h"/>
                                          </p:val>
                                        </p:tav>
                                      </p:tavLst>
                                    </p:anim>
                                    <p:animEffect transition="out" filter="fade">
                                      <p:cBhvr>
                                        <p:cTn id="53" dur="1000"/>
                                        <p:tgtEl>
                                          <p:spTgt spid="14"/>
                                        </p:tgtEl>
                                      </p:cBhvr>
                                    </p:animEffect>
                                    <p:set>
                                      <p:cBhvr>
                                        <p:cTn id="54" dur="1" fill="hold">
                                          <p:stCondLst>
                                            <p:cond delay="9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1"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0.70"/>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1000" fill="hold"/>
                                        <p:tgtEl>
                                          <p:spTgt spid="19"/>
                                        </p:tgtEl>
                                        <p:attrNameLst>
                                          <p:attrName>ppt_w</p:attrName>
                                        </p:attrNameLst>
                                      </p:cBhvr>
                                      <p:tavLst>
                                        <p:tav tm="0">
                                          <p:val>
                                            <p:strVal val="#ppt_w*0.70"/>
                                          </p:val>
                                        </p:tav>
                                        <p:tav tm="100000">
                                          <p:val>
                                            <p:strVal val="#ppt_w"/>
                                          </p:val>
                                        </p:tav>
                                      </p:tavLst>
                                    </p:anim>
                                    <p:anim calcmode="lin" valueType="num">
                                      <p:cBhvr>
                                        <p:cTn id="67" dur="1000" fill="hold"/>
                                        <p:tgtEl>
                                          <p:spTgt spid="19"/>
                                        </p:tgtEl>
                                        <p:attrNameLst>
                                          <p:attrName>ppt_h</p:attrName>
                                        </p:attrNameLst>
                                      </p:cBhvr>
                                      <p:tavLst>
                                        <p:tav tm="0">
                                          <p:val>
                                            <p:strVal val="#ppt_h"/>
                                          </p:val>
                                        </p:tav>
                                        <p:tav tm="100000">
                                          <p:val>
                                            <p:strVal val="#ppt_h"/>
                                          </p:val>
                                        </p:tav>
                                      </p:tavLst>
                                    </p:anim>
                                    <p:animEffect transition="in" filter="fade">
                                      <p:cBhvr>
                                        <p:cTn id="68" dur="1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xit" presetSubtype="0" fill="hold" grpId="1" nodeType="clickEffect">
                                  <p:stCondLst>
                                    <p:cond delay="0"/>
                                  </p:stCondLst>
                                  <p:childTnLst>
                                    <p:anim calcmode="lin" valueType="num">
                                      <p:cBhvr>
                                        <p:cTn id="72" dur="1000"/>
                                        <p:tgtEl>
                                          <p:spTgt spid="19"/>
                                        </p:tgtEl>
                                        <p:attrNameLst>
                                          <p:attrName>ppt_w</p:attrName>
                                        </p:attrNameLst>
                                      </p:cBhvr>
                                      <p:tavLst>
                                        <p:tav tm="0">
                                          <p:val>
                                            <p:strVal val="ppt_w"/>
                                          </p:val>
                                        </p:tav>
                                        <p:tav tm="100000">
                                          <p:val>
                                            <p:strVal val="ppt_w*0.70"/>
                                          </p:val>
                                        </p:tav>
                                      </p:tavLst>
                                    </p:anim>
                                    <p:anim calcmode="lin" valueType="num">
                                      <p:cBhvr>
                                        <p:cTn id="73" dur="1000"/>
                                        <p:tgtEl>
                                          <p:spTgt spid="19"/>
                                        </p:tgtEl>
                                        <p:attrNameLst>
                                          <p:attrName>ppt_h</p:attrName>
                                        </p:attrNameLst>
                                      </p:cBhvr>
                                      <p:tavLst>
                                        <p:tav tm="0">
                                          <p:val>
                                            <p:strVal val="ppt_h"/>
                                          </p:val>
                                        </p:tav>
                                        <p:tav tm="100000">
                                          <p:val>
                                            <p:strVal val="ppt_h"/>
                                          </p:val>
                                        </p:tav>
                                      </p:tavLst>
                                    </p:anim>
                                    <p:animEffect transition="out" filter="fade">
                                      <p:cBhvr>
                                        <p:cTn id="74" dur="1000"/>
                                        <p:tgtEl>
                                          <p:spTgt spid="19"/>
                                        </p:tgtEl>
                                      </p:cBhvr>
                                    </p:animEffect>
                                    <p:set>
                                      <p:cBhvr>
                                        <p:cTn id="75" dur="1" fill="hold">
                                          <p:stCondLst>
                                            <p:cond delay="999"/>
                                          </p:stCondLst>
                                        </p:cTn>
                                        <p:tgtEl>
                                          <p:spTgt spid="19"/>
                                        </p:tgtEl>
                                        <p:attrNameLst>
                                          <p:attrName>style.visibility</p:attrName>
                                        </p:attrNameLst>
                                      </p:cBhvr>
                                      <p:to>
                                        <p:strVal val="hidden"/>
                                      </p:to>
                                    </p:set>
                                  </p:childTnLst>
                                </p:cTn>
                              </p:par>
                              <p:par>
                                <p:cTn id="76" presetID="55" presetClass="exit" presetSubtype="0" fill="hold" grpId="0" nodeType="withEffect">
                                  <p:stCondLst>
                                    <p:cond delay="0"/>
                                  </p:stCondLst>
                                  <p:childTnLst>
                                    <p:anim calcmode="lin" valueType="num">
                                      <p:cBhvr>
                                        <p:cTn id="77" dur="1000"/>
                                        <p:tgtEl>
                                          <p:spTgt spid="15"/>
                                        </p:tgtEl>
                                        <p:attrNameLst>
                                          <p:attrName>ppt_w</p:attrName>
                                        </p:attrNameLst>
                                      </p:cBhvr>
                                      <p:tavLst>
                                        <p:tav tm="0">
                                          <p:val>
                                            <p:strVal val="ppt_w"/>
                                          </p:val>
                                        </p:tav>
                                        <p:tav tm="100000">
                                          <p:val>
                                            <p:strVal val="ppt_w*0.70"/>
                                          </p:val>
                                        </p:tav>
                                      </p:tavLst>
                                    </p:anim>
                                    <p:anim calcmode="lin" valueType="num">
                                      <p:cBhvr>
                                        <p:cTn id="78" dur="1000"/>
                                        <p:tgtEl>
                                          <p:spTgt spid="15"/>
                                        </p:tgtEl>
                                        <p:attrNameLst>
                                          <p:attrName>ppt_h</p:attrName>
                                        </p:attrNameLst>
                                      </p:cBhvr>
                                      <p:tavLst>
                                        <p:tav tm="0">
                                          <p:val>
                                            <p:strVal val="ppt_h"/>
                                          </p:val>
                                        </p:tav>
                                        <p:tav tm="100000">
                                          <p:val>
                                            <p:strVal val="ppt_h"/>
                                          </p:val>
                                        </p:tav>
                                      </p:tavLst>
                                    </p:anim>
                                    <p:animEffect transition="out" filter="fade">
                                      <p:cBhvr>
                                        <p:cTn id="79" dur="1000"/>
                                        <p:tgtEl>
                                          <p:spTgt spid="15"/>
                                        </p:tgtEl>
                                      </p:cBhvr>
                                    </p:animEffect>
                                    <p:set>
                                      <p:cBhvr>
                                        <p:cTn id="80"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p:bldP spid="16" grpId="1"/>
      <p:bldP spid="14" grpId="0" animBg="1"/>
      <p:bldP spid="14" grpId="1" animBg="1"/>
      <p:bldP spid="18" grpId="0"/>
      <p:bldP spid="18" grpId="1"/>
      <p:bldP spid="15" grpId="0" animBg="1"/>
      <p:bldP spid="15" grpId="1" animBg="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Climate Change</a:t>
            </a:r>
            <a:endParaRPr lang="en-US" dirty="0"/>
          </a:p>
        </p:txBody>
      </p:sp>
      <p:sp>
        <p:nvSpPr>
          <p:cNvPr id="3" name="TextBox 2"/>
          <p:cNvSpPr txBox="1"/>
          <p:nvPr/>
        </p:nvSpPr>
        <p:spPr>
          <a:xfrm>
            <a:off x="203201" y="2213526"/>
            <a:ext cx="5232400" cy="1938992"/>
          </a:xfrm>
          <a:prstGeom prst="rect">
            <a:avLst/>
          </a:prstGeom>
          <a:noFill/>
        </p:spPr>
        <p:txBody>
          <a:bodyPr wrap="square" rtlCol="0">
            <a:spAutoFit/>
          </a:bodyPr>
          <a:lstStyle/>
          <a:p>
            <a:r>
              <a:rPr lang="en-US" sz="2400" dirty="0" smtClean="0">
                <a:solidFill>
                  <a:schemeClr val="tx2"/>
                </a:solidFill>
              </a:rPr>
              <a:t>‘Great! Its going to get a little bit warmer! There’s nothing  wrong with that, is there?’…</a:t>
            </a:r>
          </a:p>
          <a:p>
            <a:endParaRPr lang="en-US" sz="2400" dirty="0">
              <a:solidFill>
                <a:schemeClr val="tx2"/>
              </a:solidFill>
            </a:endParaRPr>
          </a:p>
          <a:p>
            <a:endParaRPr lang="en-US" sz="2400" dirty="0">
              <a:solidFill>
                <a:schemeClr val="tx2"/>
              </a:solidFill>
            </a:endParaRPr>
          </a:p>
        </p:txBody>
      </p:sp>
      <p:sp>
        <p:nvSpPr>
          <p:cNvPr id="6" name="TextBox 5"/>
          <p:cNvSpPr txBox="1"/>
          <p:nvPr/>
        </p:nvSpPr>
        <p:spPr>
          <a:xfrm>
            <a:off x="4114801" y="4583121"/>
            <a:ext cx="4707466" cy="1200328"/>
          </a:xfrm>
          <a:prstGeom prst="rect">
            <a:avLst/>
          </a:prstGeom>
          <a:noFill/>
        </p:spPr>
        <p:txBody>
          <a:bodyPr wrap="square" rtlCol="0">
            <a:spAutoFit/>
          </a:bodyPr>
          <a:lstStyle/>
          <a:p>
            <a:r>
              <a:rPr lang="en-US" sz="2400" dirty="0" smtClean="0">
                <a:solidFill>
                  <a:srgbClr val="465466"/>
                </a:solidFill>
              </a:rPr>
              <a:t>…People of the small island nations in the South Pacific  would strongly disagree.</a:t>
            </a:r>
            <a:endParaRPr lang="en-US" sz="2400" dirty="0">
              <a:solidFill>
                <a:srgbClr val="465466"/>
              </a:solidFill>
            </a:endParaRPr>
          </a:p>
        </p:txBody>
      </p:sp>
      <p:sp>
        <p:nvSpPr>
          <p:cNvPr id="8" name="Rectangle 7"/>
          <p:cNvSpPr/>
          <p:nvPr/>
        </p:nvSpPr>
        <p:spPr>
          <a:xfrm rot="21043688">
            <a:off x="322886" y="3885185"/>
            <a:ext cx="3623733" cy="238153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009349">
            <a:off x="608370" y="4055477"/>
            <a:ext cx="3165403" cy="2040953"/>
          </a:xfrm>
          <a:prstGeom prst="rect">
            <a:avLst/>
          </a:prstGeom>
        </p:spPr>
      </p:pic>
      <p:sp>
        <p:nvSpPr>
          <p:cNvPr id="9" name="Rectangle 8"/>
          <p:cNvSpPr/>
          <p:nvPr/>
        </p:nvSpPr>
        <p:spPr>
          <a:xfrm rot="941756">
            <a:off x="5602648" y="2134418"/>
            <a:ext cx="2844357" cy="208163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http://www.freightcare.com.au/css/images/pacific-islands-freight-island.jpg"/>
          <p:cNvPicPr/>
          <p:nvPr/>
        </p:nvPicPr>
        <p:blipFill>
          <a:blip r:embed="rId4">
            <a:extLst>
              <a:ext uri="{28A0092B-C50C-407E-A947-70E740481C1C}">
                <a14:useLocalDpi xmlns:a14="http://schemas.microsoft.com/office/drawing/2010/main"/>
              </a:ext>
            </a:extLst>
          </a:blip>
          <a:srcRect/>
          <a:stretch>
            <a:fillRect/>
          </a:stretch>
        </p:blipFill>
        <p:spPr bwMode="auto">
          <a:xfrm rot="961473">
            <a:off x="5712512" y="2261531"/>
            <a:ext cx="2627968" cy="1842980"/>
          </a:xfrm>
          <a:prstGeom prst="rect">
            <a:avLst/>
          </a:prstGeom>
          <a:noFill/>
          <a:ln>
            <a:noFill/>
          </a:ln>
        </p:spPr>
      </p:pic>
    </p:spTree>
    <p:extLst>
      <p:ext uri="{BB962C8B-B14F-4D97-AF65-F5344CB8AC3E}">
        <p14:creationId xmlns:p14="http://schemas.microsoft.com/office/powerpoint/2010/main" val="2852862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in the South Pacific</a:t>
            </a:r>
            <a:endParaRPr lang="en-US" dirty="0"/>
          </a:p>
        </p:txBody>
      </p:sp>
      <p:sp>
        <p:nvSpPr>
          <p:cNvPr id="3" name="TextBox 2"/>
          <p:cNvSpPr txBox="1"/>
          <p:nvPr/>
        </p:nvSpPr>
        <p:spPr>
          <a:xfrm>
            <a:off x="323273" y="1930476"/>
            <a:ext cx="4479636" cy="4770537"/>
          </a:xfrm>
          <a:prstGeom prst="rect">
            <a:avLst/>
          </a:prstGeom>
          <a:noFill/>
        </p:spPr>
        <p:txBody>
          <a:bodyPr wrap="square" rtlCol="0">
            <a:spAutoFit/>
          </a:bodyPr>
          <a:lstStyle/>
          <a:p>
            <a:r>
              <a:rPr lang="en-US" sz="2400" dirty="0" smtClean="0">
                <a:solidFill>
                  <a:srgbClr val="FF0000"/>
                </a:solidFill>
              </a:rPr>
              <a:t>Where?</a:t>
            </a:r>
          </a:p>
          <a:p>
            <a:pPr marL="342900" indent="-342900">
              <a:buFont typeface="Arial" pitchFamily="34" charset="0"/>
              <a:buChar char="•"/>
            </a:pPr>
            <a:r>
              <a:rPr lang="en-US" sz="2000" dirty="0" smtClean="0">
                <a:solidFill>
                  <a:schemeClr val="tx2"/>
                </a:solidFill>
              </a:rPr>
              <a:t>22 countries scattered across </a:t>
            </a:r>
            <a:r>
              <a:rPr lang="en-US" sz="2000" dirty="0" err="1" smtClean="0">
                <a:solidFill>
                  <a:schemeClr val="tx2"/>
                </a:solidFill>
              </a:rPr>
              <a:t>appx</a:t>
            </a:r>
            <a:r>
              <a:rPr lang="en-US" sz="2000" dirty="0" smtClean="0">
                <a:solidFill>
                  <a:schemeClr val="tx2"/>
                </a:solidFill>
              </a:rPr>
              <a:t>. 20,000 small islands in the  South Pacific. </a:t>
            </a:r>
          </a:p>
          <a:p>
            <a:pPr marL="342900" indent="-342900">
              <a:buFont typeface="Arial" pitchFamily="34" charset="0"/>
              <a:buChar char="•"/>
            </a:pPr>
            <a:r>
              <a:rPr lang="en-US" sz="2000" dirty="0" smtClean="0">
                <a:solidFill>
                  <a:schemeClr val="tx2"/>
                </a:solidFill>
              </a:rPr>
              <a:t>The island are very low lying, some barely reaching a meter above sea level. </a:t>
            </a:r>
          </a:p>
          <a:p>
            <a:pPr marL="342900" indent="-342900">
              <a:buFont typeface="Arial" pitchFamily="34" charset="0"/>
              <a:buChar char="•"/>
            </a:pPr>
            <a:r>
              <a:rPr lang="en-US" sz="2000" dirty="0" smtClean="0">
                <a:solidFill>
                  <a:schemeClr val="tx2"/>
                </a:solidFill>
              </a:rPr>
              <a:t>Most of the human populations on these islands live by the coast. </a:t>
            </a:r>
          </a:p>
          <a:p>
            <a:pPr marL="342900" indent="-342900">
              <a:buFont typeface="Arial" pitchFamily="34" charset="0"/>
              <a:buChar char="•"/>
            </a:pPr>
            <a:r>
              <a:rPr lang="en-US" sz="2000" dirty="0" smtClean="0">
                <a:solidFill>
                  <a:schemeClr val="tx2"/>
                </a:solidFill>
              </a:rPr>
              <a:t>They are often very poor and underdeveloped countries. </a:t>
            </a:r>
          </a:p>
          <a:p>
            <a:r>
              <a:rPr lang="en-US" sz="2000" dirty="0" smtClean="0">
                <a:solidFill>
                  <a:schemeClr val="tx2"/>
                </a:solidFill>
              </a:rPr>
              <a:t>Effects from climate change in these vulnerable countries are being seen </a:t>
            </a:r>
            <a:r>
              <a:rPr lang="en-US" sz="4000" dirty="0" smtClean="0">
                <a:solidFill>
                  <a:schemeClr val="accent1"/>
                </a:solidFill>
              </a:rPr>
              <a:t>NOW…</a:t>
            </a:r>
            <a:endParaRPr lang="en-US" sz="2000" dirty="0">
              <a:solidFill>
                <a:schemeClr val="tx2"/>
              </a:solidFill>
            </a:endParaRPr>
          </a:p>
        </p:txBody>
      </p:sp>
      <p:sp>
        <p:nvSpPr>
          <p:cNvPr id="5" name="Rectangle 4"/>
          <p:cNvSpPr/>
          <p:nvPr/>
        </p:nvSpPr>
        <p:spPr>
          <a:xfrm rot="710895">
            <a:off x="5192280" y="2844950"/>
            <a:ext cx="2786494" cy="29123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descr="http://t1.gstatic.com/images?q=tbn:ANd9GcTcrTcznkC8kQUPXbcI_1vA_XpN9Tt9uFNEpwDONpL3vI1dLtH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706957">
            <a:off x="5357309" y="3004785"/>
            <a:ext cx="2456437" cy="25798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87295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736155">
            <a:off x="516015" y="1989407"/>
            <a:ext cx="3610087" cy="1200328"/>
          </a:xfrm>
          <a:prstGeom prst="rect">
            <a:avLst/>
          </a:prstGeom>
          <a:noFill/>
        </p:spPr>
        <p:txBody>
          <a:bodyPr wrap="square" rtlCol="0">
            <a:spAutoFit/>
          </a:bodyPr>
          <a:lstStyle/>
          <a:p>
            <a:r>
              <a:rPr lang="en-US" sz="4800" dirty="0" smtClean="0">
                <a:solidFill>
                  <a:srgbClr val="FF0000"/>
                </a:solidFill>
              </a:rPr>
              <a:t>FLOODING</a:t>
            </a:r>
          </a:p>
          <a:p>
            <a:endParaRPr lang="en-US" sz="2400" dirty="0">
              <a:solidFill>
                <a:srgbClr val="FF0000"/>
              </a:solidFill>
            </a:endParaRPr>
          </a:p>
        </p:txBody>
      </p:sp>
      <p:sp>
        <p:nvSpPr>
          <p:cNvPr id="3" name="TextBox 2"/>
          <p:cNvSpPr txBox="1"/>
          <p:nvPr/>
        </p:nvSpPr>
        <p:spPr>
          <a:xfrm rot="699024">
            <a:off x="6166249" y="2371746"/>
            <a:ext cx="3451129" cy="584776"/>
          </a:xfrm>
          <a:prstGeom prst="rect">
            <a:avLst/>
          </a:prstGeom>
          <a:noFill/>
        </p:spPr>
        <p:txBody>
          <a:bodyPr wrap="square" rtlCol="0">
            <a:spAutoFit/>
          </a:bodyPr>
          <a:lstStyle/>
          <a:p>
            <a:r>
              <a:rPr lang="en-US" sz="3200" dirty="0" smtClean="0">
                <a:solidFill>
                  <a:srgbClr val="FF0000"/>
                </a:solidFill>
              </a:rPr>
              <a:t>STORMS</a:t>
            </a:r>
            <a:endParaRPr lang="en-US" sz="3200" dirty="0">
              <a:solidFill>
                <a:srgbClr val="FF0000"/>
              </a:solidFill>
            </a:endParaRPr>
          </a:p>
        </p:txBody>
      </p:sp>
      <p:sp>
        <p:nvSpPr>
          <p:cNvPr id="4" name="TextBox 3"/>
          <p:cNvSpPr txBox="1"/>
          <p:nvPr/>
        </p:nvSpPr>
        <p:spPr>
          <a:xfrm rot="1065592">
            <a:off x="5509156" y="3265762"/>
            <a:ext cx="3910325" cy="707886"/>
          </a:xfrm>
          <a:prstGeom prst="rect">
            <a:avLst/>
          </a:prstGeom>
          <a:noFill/>
        </p:spPr>
        <p:txBody>
          <a:bodyPr wrap="square" rtlCol="0">
            <a:spAutoFit/>
          </a:bodyPr>
          <a:lstStyle/>
          <a:p>
            <a:r>
              <a:rPr lang="en-US" sz="3200" b="1" dirty="0" smtClean="0">
                <a:solidFill>
                  <a:srgbClr val="FF0000"/>
                </a:solidFill>
              </a:rPr>
              <a:t>DIARRHEOA</a:t>
            </a:r>
            <a:r>
              <a:rPr lang="en-US" sz="4000" b="1" dirty="0" smtClean="0">
                <a:solidFill>
                  <a:srgbClr val="FF0000"/>
                </a:solidFill>
              </a:rPr>
              <a:t> </a:t>
            </a:r>
            <a:endParaRPr lang="en-US" sz="4000" b="1" dirty="0">
              <a:solidFill>
                <a:srgbClr val="FF0000"/>
              </a:solidFill>
            </a:endParaRPr>
          </a:p>
        </p:txBody>
      </p:sp>
      <p:sp>
        <p:nvSpPr>
          <p:cNvPr id="5" name="TextBox 4"/>
          <p:cNvSpPr txBox="1"/>
          <p:nvPr/>
        </p:nvSpPr>
        <p:spPr>
          <a:xfrm rot="20657620">
            <a:off x="497721" y="4857583"/>
            <a:ext cx="5733467" cy="830997"/>
          </a:xfrm>
          <a:prstGeom prst="rect">
            <a:avLst/>
          </a:prstGeom>
          <a:noFill/>
        </p:spPr>
        <p:txBody>
          <a:bodyPr wrap="square" rtlCol="0">
            <a:spAutoFit/>
          </a:bodyPr>
          <a:lstStyle/>
          <a:p>
            <a:r>
              <a:rPr lang="en-US" sz="4800" b="1" dirty="0" smtClean="0">
                <a:solidFill>
                  <a:srgbClr val="FF0000"/>
                </a:solidFill>
              </a:rPr>
              <a:t>FOOD SHORTAGE</a:t>
            </a:r>
            <a:endParaRPr lang="en-US" sz="4800" b="1" dirty="0">
              <a:solidFill>
                <a:srgbClr val="FF0000"/>
              </a:solidFill>
            </a:endParaRPr>
          </a:p>
        </p:txBody>
      </p:sp>
      <p:sp>
        <p:nvSpPr>
          <p:cNvPr id="6" name="TextBox 5"/>
          <p:cNvSpPr txBox="1"/>
          <p:nvPr/>
        </p:nvSpPr>
        <p:spPr>
          <a:xfrm>
            <a:off x="4903623" y="3973647"/>
            <a:ext cx="3646284" cy="707886"/>
          </a:xfrm>
          <a:prstGeom prst="rect">
            <a:avLst/>
          </a:prstGeom>
          <a:noFill/>
        </p:spPr>
        <p:txBody>
          <a:bodyPr wrap="square" rtlCol="0">
            <a:spAutoFit/>
          </a:bodyPr>
          <a:lstStyle/>
          <a:p>
            <a:r>
              <a:rPr lang="en-US" sz="4000" b="1" dirty="0" smtClean="0">
                <a:solidFill>
                  <a:srgbClr val="FF0000"/>
                </a:solidFill>
              </a:rPr>
              <a:t>Tropical Storms</a:t>
            </a:r>
            <a:endParaRPr lang="en-US" sz="4000" b="1" dirty="0">
              <a:solidFill>
                <a:srgbClr val="FF0000"/>
              </a:solidFill>
            </a:endParaRPr>
          </a:p>
        </p:txBody>
      </p:sp>
      <p:sp>
        <p:nvSpPr>
          <p:cNvPr id="7" name="TextBox 6"/>
          <p:cNvSpPr txBox="1"/>
          <p:nvPr/>
        </p:nvSpPr>
        <p:spPr>
          <a:xfrm rot="593229">
            <a:off x="276614" y="3619704"/>
            <a:ext cx="3797165" cy="707886"/>
          </a:xfrm>
          <a:prstGeom prst="rect">
            <a:avLst/>
          </a:prstGeom>
          <a:noFill/>
        </p:spPr>
        <p:txBody>
          <a:bodyPr wrap="square" rtlCol="0">
            <a:spAutoFit/>
          </a:bodyPr>
          <a:lstStyle/>
          <a:p>
            <a:r>
              <a:rPr lang="en-US" sz="4000" b="1" dirty="0" smtClean="0">
                <a:solidFill>
                  <a:srgbClr val="FF0000"/>
                </a:solidFill>
              </a:rPr>
              <a:t>DIRTY WATER</a:t>
            </a:r>
            <a:endParaRPr lang="en-US" sz="4000" b="1" dirty="0">
              <a:solidFill>
                <a:srgbClr val="FF0000"/>
              </a:solidFill>
            </a:endParaRPr>
          </a:p>
        </p:txBody>
      </p:sp>
      <p:sp>
        <p:nvSpPr>
          <p:cNvPr id="8" name="TextBox 7"/>
          <p:cNvSpPr txBox="1"/>
          <p:nvPr/>
        </p:nvSpPr>
        <p:spPr>
          <a:xfrm rot="20376812">
            <a:off x="3371589" y="2329639"/>
            <a:ext cx="3709151" cy="707886"/>
          </a:xfrm>
          <a:prstGeom prst="rect">
            <a:avLst/>
          </a:prstGeom>
          <a:noFill/>
        </p:spPr>
        <p:txBody>
          <a:bodyPr wrap="square" rtlCol="0">
            <a:spAutoFit/>
          </a:bodyPr>
          <a:lstStyle/>
          <a:p>
            <a:r>
              <a:rPr lang="en-US" sz="4000" b="1" dirty="0" smtClean="0">
                <a:solidFill>
                  <a:srgbClr val="FF0000"/>
                </a:solidFill>
              </a:rPr>
              <a:t>ILLNESS</a:t>
            </a:r>
            <a:endParaRPr lang="en-US" sz="4000" b="1" dirty="0">
              <a:solidFill>
                <a:srgbClr val="FF0000"/>
              </a:solidFill>
            </a:endParaRPr>
          </a:p>
        </p:txBody>
      </p:sp>
      <p:sp>
        <p:nvSpPr>
          <p:cNvPr id="9" name="TextBox 8"/>
          <p:cNvSpPr txBox="1"/>
          <p:nvPr/>
        </p:nvSpPr>
        <p:spPr>
          <a:xfrm>
            <a:off x="3456032" y="5650855"/>
            <a:ext cx="5268252" cy="707886"/>
          </a:xfrm>
          <a:prstGeom prst="rect">
            <a:avLst/>
          </a:prstGeom>
          <a:noFill/>
        </p:spPr>
        <p:txBody>
          <a:bodyPr wrap="square" rtlCol="0">
            <a:spAutoFit/>
          </a:bodyPr>
          <a:lstStyle/>
          <a:p>
            <a:r>
              <a:rPr lang="en-US" sz="4000" b="1" dirty="0" smtClean="0">
                <a:solidFill>
                  <a:srgbClr val="FF0000"/>
                </a:solidFill>
              </a:rPr>
              <a:t>HOMES DESTROYED</a:t>
            </a:r>
            <a:endParaRPr lang="en-US" sz="4000" b="1" dirty="0">
              <a:solidFill>
                <a:srgbClr val="FF0000"/>
              </a:solidFill>
            </a:endParaRPr>
          </a:p>
        </p:txBody>
      </p:sp>
      <p:sp>
        <p:nvSpPr>
          <p:cNvPr id="10" name="TextBox 9"/>
          <p:cNvSpPr txBox="1"/>
          <p:nvPr/>
        </p:nvSpPr>
        <p:spPr>
          <a:xfrm>
            <a:off x="683238" y="1143939"/>
            <a:ext cx="6781081" cy="830997"/>
          </a:xfrm>
          <a:prstGeom prst="rect">
            <a:avLst/>
          </a:prstGeom>
          <a:noFill/>
        </p:spPr>
        <p:txBody>
          <a:bodyPr wrap="square" rtlCol="0">
            <a:spAutoFit/>
          </a:bodyPr>
          <a:lstStyle/>
          <a:p>
            <a:r>
              <a:rPr lang="en-US" sz="4800" b="1" dirty="0" smtClean="0">
                <a:solidFill>
                  <a:srgbClr val="FF0000"/>
                </a:solidFill>
              </a:rPr>
              <a:t>ISLANDS ABANDONED</a:t>
            </a:r>
            <a:endParaRPr lang="en-US" sz="4800" b="1" dirty="0">
              <a:solidFill>
                <a:srgbClr val="FF0000"/>
              </a:solidFill>
            </a:endParaRPr>
          </a:p>
        </p:txBody>
      </p:sp>
    </p:spTree>
    <p:extLst>
      <p:ext uri="{BB962C8B-B14F-4D97-AF65-F5344CB8AC3E}">
        <p14:creationId xmlns:p14="http://schemas.microsoft.com/office/powerpoint/2010/main" val="3632368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in the South Pacific</a:t>
            </a:r>
            <a:endParaRPr lang="en-US" dirty="0"/>
          </a:p>
        </p:txBody>
      </p:sp>
      <p:sp>
        <p:nvSpPr>
          <p:cNvPr id="3" name="TextBox 2"/>
          <p:cNvSpPr txBox="1"/>
          <p:nvPr/>
        </p:nvSpPr>
        <p:spPr>
          <a:xfrm>
            <a:off x="867698" y="1954114"/>
            <a:ext cx="3523674" cy="461665"/>
          </a:xfrm>
          <a:prstGeom prst="rect">
            <a:avLst/>
          </a:prstGeom>
          <a:noFill/>
        </p:spPr>
        <p:txBody>
          <a:bodyPr wrap="square" rtlCol="0">
            <a:spAutoFit/>
          </a:bodyPr>
          <a:lstStyle/>
          <a:p>
            <a:r>
              <a:rPr lang="en-US" sz="2400" dirty="0" smtClean="0">
                <a:solidFill>
                  <a:srgbClr val="FF0000"/>
                </a:solidFill>
              </a:rPr>
              <a:t>Sound like paradise?</a:t>
            </a:r>
            <a:endParaRPr lang="en-US" sz="2400" dirty="0">
              <a:solidFill>
                <a:srgbClr val="FF0000"/>
              </a:solidFill>
            </a:endParaRPr>
          </a:p>
        </p:txBody>
      </p:sp>
      <p:sp>
        <p:nvSpPr>
          <p:cNvPr id="6" name="Rectangle 5"/>
          <p:cNvSpPr/>
          <p:nvPr/>
        </p:nvSpPr>
        <p:spPr>
          <a:xfrm rot="710895">
            <a:off x="5167971" y="1968767"/>
            <a:ext cx="2948395" cy="34997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739143">
            <a:off x="5272577" y="2076738"/>
            <a:ext cx="2712595" cy="3255113"/>
          </a:xfrm>
          <a:prstGeom prst="rect">
            <a:avLst/>
          </a:prstGeom>
        </p:spPr>
      </p:pic>
      <p:sp>
        <p:nvSpPr>
          <p:cNvPr id="8" name="TextBox 7"/>
          <p:cNvSpPr txBox="1"/>
          <p:nvPr/>
        </p:nvSpPr>
        <p:spPr>
          <a:xfrm>
            <a:off x="743526" y="2482431"/>
            <a:ext cx="3772018" cy="1938992"/>
          </a:xfrm>
          <a:prstGeom prst="rect">
            <a:avLst/>
          </a:prstGeom>
          <a:noFill/>
        </p:spPr>
        <p:txBody>
          <a:bodyPr wrap="square" rtlCol="0">
            <a:spAutoFit/>
          </a:bodyPr>
          <a:lstStyle/>
          <a:p>
            <a:r>
              <a:rPr lang="en-US" sz="2400" dirty="0" smtClean="0">
                <a:solidFill>
                  <a:schemeClr val="tx2"/>
                </a:solidFill>
              </a:rPr>
              <a:t>Climate change is linked to sea levels rising, an increase in storm surges and a whole host of other problems…</a:t>
            </a:r>
            <a:endParaRPr lang="en-US" sz="2400" dirty="0">
              <a:solidFill>
                <a:schemeClr val="accent1"/>
              </a:solidFill>
            </a:endParaRPr>
          </a:p>
        </p:txBody>
      </p:sp>
      <p:sp>
        <p:nvSpPr>
          <p:cNvPr id="10" name="TextBox 9"/>
          <p:cNvSpPr txBox="1"/>
          <p:nvPr/>
        </p:nvSpPr>
        <p:spPr>
          <a:xfrm>
            <a:off x="1283855" y="5549258"/>
            <a:ext cx="5098472" cy="707886"/>
          </a:xfrm>
          <a:prstGeom prst="rect">
            <a:avLst/>
          </a:prstGeom>
          <a:noFill/>
        </p:spPr>
        <p:txBody>
          <a:bodyPr wrap="square" rtlCol="0">
            <a:spAutoFit/>
          </a:bodyPr>
          <a:lstStyle/>
          <a:p>
            <a:r>
              <a:rPr lang="en-US" sz="4000" dirty="0" smtClean="0">
                <a:solidFill>
                  <a:schemeClr val="accent1"/>
                </a:solidFill>
              </a:rPr>
              <a:t>Lets take a look…</a:t>
            </a:r>
            <a:endParaRPr lang="en-GB" sz="4000" dirty="0">
              <a:solidFill>
                <a:schemeClr val="accent1"/>
              </a:solidFill>
            </a:endParaRPr>
          </a:p>
        </p:txBody>
      </p:sp>
    </p:spTree>
    <p:extLst>
      <p:ext uri="{BB962C8B-B14F-4D97-AF65-F5344CB8AC3E}">
        <p14:creationId xmlns:p14="http://schemas.microsoft.com/office/powerpoint/2010/main" val="479333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Level Rise</a:t>
            </a:r>
            <a:endParaRPr lang="en-GB" dirty="0"/>
          </a:p>
        </p:txBody>
      </p:sp>
      <p:sp>
        <p:nvSpPr>
          <p:cNvPr id="3" name="TextBox 2"/>
          <p:cNvSpPr txBox="1"/>
          <p:nvPr/>
        </p:nvSpPr>
        <p:spPr>
          <a:xfrm>
            <a:off x="147781" y="2419924"/>
            <a:ext cx="8802256" cy="707886"/>
          </a:xfrm>
          <a:prstGeom prst="rect">
            <a:avLst/>
          </a:prstGeom>
          <a:noFill/>
        </p:spPr>
        <p:txBody>
          <a:bodyPr wrap="square" rtlCol="0">
            <a:spAutoFit/>
          </a:bodyPr>
          <a:lstStyle/>
          <a:p>
            <a:r>
              <a:rPr lang="en-US" sz="2000" dirty="0" smtClean="0">
                <a:solidFill>
                  <a:schemeClr val="tx2"/>
                </a:solidFill>
              </a:rPr>
              <a:t>Rising temperatures are linked to sea-levels </a:t>
            </a:r>
            <a:r>
              <a:rPr lang="en-US" sz="2000" b="1" dirty="0" smtClean="0">
                <a:solidFill>
                  <a:srgbClr val="FF0000"/>
                </a:solidFill>
              </a:rPr>
              <a:t>rising</a:t>
            </a:r>
            <a:r>
              <a:rPr lang="en-US" sz="2000" dirty="0" smtClean="0">
                <a:solidFill>
                  <a:schemeClr val="tx2"/>
                </a:solidFill>
              </a:rPr>
              <a:t>. Ice sheets and glaciers are melting, and sea water is getting warmer and </a:t>
            </a:r>
            <a:r>
              <a:rPr lang="en-US" sz="2000" b="1" dirty="0" smtClean="0">
                <a:solidFill>
                  <a:srgbClr val="FF0000"/>
                </a:solidFill>
              </a:rPr>
              <a:t>expanding</a:t>
            </a:r>
            <a:r>
              <a:rPr lang="en-US" sz="2000" dirty="0" smtClean="0">
                <a:solidFill>
                  <a:schemeClr val="accent1"/>
                </a:solidFill>
              </a:rPr>
              <a:t>.</a:t>
            </a:r>
            <a:endParaRPr lang="en-GB" sz="2000" dirty="0">
              <a:solidFill>
                <a:schemeClr val="tx2"/>
              </a:solidFill>
            </a:endParaRPr>
          </a:p>
        </p:txBody>
      </p:sp>
      <p:sp>
        <p:nvSpPr>
          <p:cNvPr id="4" name="TextBox 3"/>
          <p:cNvSpPr txBox="1"/>
          <p:nvPr/>
        </p:nvSpPr>
        <p:spPr>
          <a:xfrm>
            <a:off x="230906" y="3445434"/>
            <a:ext cx="4996873" cy="1200329"/>
          </a:xfrm>
          <a:prstGeom prst="rect">
            <a:avLst/>
          </a:prstGeom>
          <a:noFill/>
        </p:spPr>
        <p:txBody>
          <a:bodyPr wrap="square" rtlCol="0">
            <a:spAutoFit/>
          </a:bodyPr>
          <a:lstStyle/>
          <a:p>
            <a:r>
              <a:rPr lang="en-US" dirty="0" smtClean="0">
                <a:solidFill>
                  <a:schemeClr val="tx2"/>
                </a:solidFill>
              </a:rPr>
              <a:t>This is bad news for inhabitants for these small Pacific Island nations. A slight rise in sea level can have drastic effects. Coastlines are getting smaller, almost like their islands are ‘</a:t>
            </a:r>
            <a:r>
              <a:rPr lang="en-US" dirty="0">
                <a:solidFill>
                  <a:schemeClr val="accent1"/>
                </a:solidFill>
              </a:rPr>
              <a:t>s</a:t>
            </a:r>
            <a:r>
              <a:rPr lang="en-US" dirty="0" smtClean="0">
                <a:solidFill>
                  <a:schemeClr val="accent1"/>
                </a:solidFill>
              </a:rPr>
              <a:t>hrinking</a:t>
            </a:r>
            <a:r>
              <a:rPr lang="en-US" dirty="0" smtClean="0">
                <a:solidFill>
                  <a:schemeClr val="tx2"/>
                </a:solidFill>
              </a:rPr>
              <a:t>’. </a:t>
            </a:r>
            <a:endParaRPr lang="en-GB" dirty="0">
              <a:solidFill>
                <a:schemeClr val="tx2"/>
              </a:solidFill>
            </a:endParaRPr>
          </a:p>
        </p:txBody>
      </p:sp>
      <p:sp>
        <p:nvSpPr>
          <p:cNvPr id="5" name="Rectangle 4"/>
          <p:cNvSpPr/>
          <p:nvPr/>
        </p:nvSpPr>
        <p:spPr>
          <a:xfrm>
            <a:off x="157019" y="2339958"/>
            <a:ext cx="8802256" cy="867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09020" y="5271296"/>
            <a:ext cx="4147129" cy="1200329"/>
          </a:xfrm>
          <a:prstGeom prst="rect">
            <a:avLst/>
          </a:prstGeom>
          <a:noFill/>
        </p:spPr>
        <p:txBody>
          <a:bodyPr wrap="square" rtlCol="0">
            <a:spAutoFit/>
          </a:bodyPr>
          <a:lstStyle/>
          <a:p>
            <a:r>
              <a:rPr lang="en-US" dirty="0" smtClean="0">
                <a:solidFill>
                  <a:schemeClr val="tx2"/>
                </a:solidFill>
              </a:rPr>
              <a:t>Inhabitants  </a:t>
            </a:r>
            <a:r>
              <a:rPr lang="en-US" dirty="0">
                <a:solidFill>
                  <a:schemeClr val="tx2"/>
                </a:solidFill>
              </a:rPr>
              <a:t>are forced to move further inland, abandoning their </a:t>
            </a:r>
            <a:r>
              <a:rPr lang="en-US" dirty="0" smtClean="0">
                <a:solidFill>
                  <a:schemeClr val="tx2"/>
                </a:solidFill>
              </a:rPr>
              <a:t>homes, crowding the islands, as there is increasingly less space to live.</a:t>
            </a:r>
            <a:endParaRPr lang="en-GB" dirty="0">
              <a:solidFill>
                <a:schemeClr val="tx2"/>
              </a:solidFill>
            </a:endParaRPr>
          </a:p>
        </p:txBody>
      </p:sp>
      <p:sp>
        <p:nvSpPr>
          <p:cNvPr id="8" name="Rectangle 7"/>
          <p:cNvSpPr/>
          <p:nvPr/>
        </p:nvSpPr>
        <p:spPr>
          <a:xfrm>
            <a:off x="5656413" y="3272627"/>
            <a:ext cx="2440120" cy="184365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http://3.bp.blogspot.com/-Mr4KfjuLfaM/Tik-J9O-ZyI/AAAAAAAAAdU/m1cFABRSR44/s400/tuvalu_3214_600x450.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62852" y="3348883"/>
            <a:ext cx="2227241" cy="167043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933253" y="5019314"/>
            <a:ext cx="2856321" cy="163040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most crowded islands">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4120" y="5109328"/>
            <a:ext cx="2645913" cy="14689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9850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61" y="313514"/>
            <a:ext cx="5978974" cy="1487316"/>
          </a:xfrm>
        </p:spPr>
        <p:txBody>
          <a:bodyPr>
            <a:normAutofit/>
          </a:bodyPr>
          <a:lstStyle/>
          <a:p>
            <a:r>
              <a:rPr lang="en-US" sz="3600" dirty="0" smtClean="0"/>
              <a:t>Storm Surges and Extreme Events</a:t>
            </a:r>
            <a:endParaRPr lang="en-GB" sz="3600" dirty="0"/>
          </a:p>
        </p:txBody>
      </p:sp>
      <p:sp>
        <p:nvSpPr>
          <p:cNvPr id="4" name="Rectangle 3"/>
          <p:cNvSpPr/>
          <p:nvPr/>
        </p:nvSpPr>
        <p:spPr>
          <a:xfrm rot="509205">
            <a:off x="5787919" y="787741"/>
            <a:ext cx="2907576" cy="158953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rot="21299022">
            <a:off x="509524" y="2165278"/>
            <a:ext cx="3154171" cy="20918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 descr="http://img526.imageshack.us/img526/340/kiribati.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278991">
            <a:off x="620860" y="2229707"/>
            <a:ext cx="2945131" cy="196145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418401" y="2726005"/>
            <a:ext cx="4299266" cy="923330"/>
          </a:xfrm>
          <a:prstGeom prst="rect">
            <a:avLst/>
          </a:prstGeom>
          <a:noFill/>
        </p:spPr>
        <p:txBody>
          <a:bodyPr wrap="square" rtlCol="0">
            <a:spAutoFit/>
          </a:bodyPr>
          <a:lstStyle/>
          <a:p>
            <a:r>
              <a:rPr lang="en-US" dirty="0" smtClean="0">
                <a:solidFill>
                  <a:schemeClr val="tx2"/>
                </a:solidFill>
              </a:rPr>
              <a:t>We might complain when it’s raining, but, in the South Pacific, rising sea levels bring an increased risk of  </a:t>
            </a:r>
            <a:r>
              <a:rPr lang="en-US" b="1" dirty="0">
                <a:solidFill>
                  <a:srgbClr val="FF0000"/>
                </a:solidFill>
              </a:rPr>
              <a:t>s</a:t>
            </a:r>
            <a:r>
              <a:rPr lang="en-US" b="1" dirty="0" smtClean="0">
                <a:solidFill>
                  <a:srgbClr val="FF0000"/>
                </a:solidFill>
              </a:rPr>
              <a:t>torm </a:t>
            </a:r>
            <a:r>
              <a:rPr lang="en-US" b="1" dirty="0">
                <a:solidFill>
                  <a:srgbClr val="FF0000"/>
                </a:solidFill>
              </a:rPr>
              <a:t>s</a:t>
            </a:r>
            <a:r>
              <a:rPr lang="en-US" b="1" dirty="0" smtClean="0">
                <a:solidFill>
                  <a:srgbClr val="FF0000"/>
                </a:solidFill>
              </a:rPr>
              <a:t>urges.</a:t>
            </a:r>
            <a:endParaRPr lang="en-GB" b="1" dirty="0">
              <a:solidFill>
                <a:srgbClr val="FF0000"/>
              </a:solidFill>
            </a:endParaRPr>
          </a:p>
        </p:txBody>
      </p:sp>
      <p:sp>
        <p:nvSpPr>
          <p:cNvPr id="8" name="TextBox 7"/>
          <p:cNvSpPr txBox="1"/>
          <p:nvPr/>
        </p:nvSpPr>
        <p:spPr>
          <a:xfrm>
            <a:off x="609147" y="4672667"/>
            <a:ext cx="3908077" cy="1477328"/>
          </a:xfrm>
          <a:prstGeom prst="rect">
            <a:avLst/>
          </a:prstGeom>
          <a:noFill/>
        </p:spPr>
        <p:txBody>
          <a:bodyPr wrap="square" rtlCol="0">
            <a:spAutoFit/>
          </a:bodyPr>
          <a:lstStyle/>
          <a:p>
            <a:r>
              <a:rPr lang="en-US" dirty="0">
                <a:solidFill>
                  <a:schemeClr val="tx2"/>
                </a:solidFill>
              </a:rPr>
              <a:t> </a:t>
            </a:r>
            <a:r>
              <a:rPr lang="en-US" dirty="0" smtClean="0">
                <a:solidFill>
                  <a:schemeClr val="tx2"/>
                </a:solidFill>
              </a:rPr>
              <a:t>Storm surges are a </a:t>
            </a:r>
            <a:r>
              <a:rPr lang="en-US" dirty="0">
                <a:solidFill>
                  <a:schemeClr val="tx2"/>
                </a:solidFill>
              </a:rPr>
              <a:t>threat to the people who live by the coast. They can destroy homes, crops and water supplies. Along with sea level rise, they could make islands uninhabitable. </a:t>
            </a:r>
            <a:endParaRPr lang="en-GB" dirty="0">
              <a:solidFill>
                <a:schemeClr val="tx2"/>
              </a:solidFill>
            </a:endParaRPr>
          </a:p>
        </p:txBody>
      </p:sp>
      <p:sp>
        <p:nvSpPr>
          <p:cNvPr id="11" name="Rectangle 10"/>
          <p:cNvSpPr/>
          <p:nvPr/>
        </p:nvSpPr>
        <p:spPr>
          <a:xfrm rot="397770">
            <a:off x="5091175" y="4245671"/>
            <a:ext cx="3469790" cy="233132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4" descr="Funafut Atoll July 1999 - a shortage of land on Funafuti has led to housing being built around and on the rubbish-filled borrow pits.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87687">
            <a:off x="5209052" y="4346662"/>
            <a:ext cx="3234038" cy="210382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3"/>
          <p:cNvSpPr/>
          <p:nvPr/>
        </p:nvSpPr>
        <p:spPr>
          <a:xfrm rot="541148">
            <a:off x="5798206" y="800130"/>
            <a:ext cx="2900800" cy="1477328"/>
          </a:xfrm>
          <a:prstGeom prst="rect">
            <a:avLst/>
          </a:prstGeom>
        </p:spPr>
        <p:txBody>
          <a:bodyPr wrap="square">
            <a:spAutoFit/>
          </a:bodyPr>
          <a:lstStyle/>
          <a:p>
            <a:r>
              <a:rPr lang="en-US" dirty="0">
                <a:solidFill>
                  <a:schemeClr val="tx2"/>
                </a:solidFill>
              </a:rPr>
              <a:t>“The weather forecast for today is cloudy with a good chance of a cyclone induced storm surge”. Best bring an umbrella then eh? </a:t>
            </a:r>
            <a:endParaRPr lang="en-GB" dirty="0">
              <a:solidFill>
                <a:schemeClr val="tx2"/>
              </a:solidFill>
            </a:endParaRPr>
          </a:p>
        </p:txBody>
      </p:sp>
    </p:spTree>
    <p:extLst>
      <p:ext uri="{BB962C8B-B14F-4D97-AF65-F5344CB8AC3E}">
        <p14:creationId xmlns:p14="http://schemas.microsoft.com/office/powerpoint/2010/main" val="2931886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Ocean Acidification</a:t>
            </a:r>
            <a:endParaRPr lang="en-GB" dirty="0"/>
          </a:p>
        </p:txBody>
      </p:sp>
      <p:sp>
        <p:nvSpPr>
          <p:cNvPr id="4" name="TextBox 3"/>
          <p:cNvSpPr txBox="1"/>
          <p:nvPr/>
        </p:nvSpPr>
        <p:spPr>
          <a:xfrm>
            <a:off x="257175" y="2085975"/>
            <a:ext cx="4400550" cy="1938992"/>
          </a:xfrm>
          <a:prstGeom prst="rect">
            <a:avLst/>
          </a:prstGeom>
          <a:noFill/>
        </p:spPr>
        <p:txBody>
          <a:bodyPr wrap="square" rtlCol="0">
            <a:spAutoFit/>
          </a:bodyPr>
          <a:lstStyle/>
          <a:p>
            <a:r>
              <a:rPr lang="en-GB" sz="2400" dirty="0" smtClean="0">
                <a:solidFill>
                  <a:schemeClr val="tx2"/>
                </a:solidFill>
              </a:rPr>
              <a:t>Some of the excess CO</a:t>
            </a:r>
            <a:r>
              <a:rPr lang="en-GB" sz="2400" baseline="-25000" dirty="0" smtClean="0">
                <a:solidFill>
                  <a:schemeClr val="tx2"/>
                </a:solidFill>
              </a:rPr>
              <a:t>2</a:t>
            </a:r>
            <a:r>
              <a:rPr lang="en-GB" sz="2400" dirty="0" smtClean="0">
                <a:solidFill>
                  <a:schemeClr val="tx2"/>
                </a:solidFill>
              </a:rPr>
              <a:t> in the atmosphere is also being </a:t>
            </a:r>
            <a:r>
              <a:rPr lang="en-GB" sz="2400" b="1" dirty="0" smtClean="0">
                <a:solidFill>
                  <a:schemeClr val="accent1"/>
                </a:solidFill>
              </a:rPr>
              <a:t>dissolved</a:t>
            </a:r>
            <a:r>
              <a:rPr lang="en-GB" sz="2400" dirty="0" smtClean="0">
                <a:solidFill>
                  <a:schemeClr val="tx2"/>
                </a:solidFill>
              </a:rPr>
              <a:t> into the ocean.  This is causing the water to become more </a:t>
            </a:r>
            <a:r>
              <a:rPr lang="en-GB" sz="2400" b="1" dirty="0" smtClean="0">
                <a:solidFill>
                  <a:schemeClr val="accent1"/>
                </a:solidFill>
              </a:rPr>
              <a:t>acidic</a:t>
            </a:r>
            <a:r>
              <a:rPr lang="en-GB" sz="2400" dirty="0">
                <a:solidFill>
                  <a:schemeClr val="tx2"/>
                </a:solidFill>
              </a:rPr>
              <a:t>.</a:t>
            </a:r>
            <a:r>
              <a:rPr lang="en-GB" sz="2400" dirty="0" smtClean="0">
                <a:solidFill>
                  <a:schemeClr val="tx2"/>
                </a:solidFill>
              </a:rPr>
              <a:t> </a:t>
            </a:r>
            <a:endParaRPr lang="en-GB" sz="2400" dirty="0">
              <a:solidFill>
                <a:schemeClr val="tx2"/>
              </a:solidFill>
            </a:endParaRPr>
          </a:p>
        </p:txBody>
      </p:sp>
      <p:sp>
        <p:nvSpPr>
          <p:cNvPr id="5" name="TextBox 4"/>
          <p:cNvSpPr txBox="1"/>
          <p:nvPr/>
        </p:nvSpPr>
        <p:spPr>
          <a:xfrm>
            <a:off x="4280471" y="4339293"/>
            <a:ext cx="4629150" cy="1938992"/>
          </a:xfrm>
          <a:prstGeom prst="rect">
            <a:avLst/>
          </a:prstGeom>
          <a:noFill/>
        </p:spPr>
        <p:txBody>
          <a:bodyPr wrap="square" rtlCol="0">
            <a:spAutoFit/>
          </a:bodyPr>
          <a:lstStyle/>
          <a:p>
            <a:r>
              <a:rPr lang="en-GB" sz="2000" dirty="0" smtClean="0">
                <a:solidFill>
                  <a:schemeClr val="tx2"/>
                </a:solidFill>
              </a:rPr>
              <a:t>This is bad news for </a:t>
            </a:r>
            <a:r>
              <a:rPr lang="en-GB" sz="2000" b="1" dirty="0" smtClean="0">
                <a:solidFill>
                  <a:schemeClr val="accent1"/>
                </a:solidFill>
              </a:rPr>
              <a:t>marine ecosystems</a:t>
            </a:r>
            <a:r>
              <a:rPr lang="en-GB" sz="2000" dirty="0" smtClean="0">
                <a:solidFill>
                  <a:schemeClr val="tx2"/>
                </a:solidFill>
              </a:rPr>
              <a:t>, especially to coral reefs, fish, marine mammals and other animals who call the ocean their home. It is also bad news for those who rely on fishing for their businesses or as a source of food.</a:t>
            </a:r>
            <a:endParaRPr lang="en-GB" sz="2000" dirty="0">
              <a:solidFill>
                <a:schemeClr val="tx2"/>
              </a:solidFill>
            </a:endParaRPr>
          </a:p>
        </p:txBody>
      </p:sp>
      <p:pic>
        <p:nvPicPr>
          <p:cNvPr id="1026" name="Picture 2" descr="phsca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0471" y="2700336"/>
            <a:ext cx="4629150" cy="144215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rot="20884439">
            <a:off x="487306" y="3927622"/>
            <a:ext cx="3212070" cy="25627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http://images.sciencedaily.com/2010/04/100422102950.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855708">
            <a:off x="657233" y="4143995"/>
            <a:ext cx="2903921" cy="21779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80220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4" name="Picture 6" descr="comic ali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12674" y="4286248"/>
            <a:ext cx="1950779" cy="247980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2863" y="333565"/>
            <a:ext cx="8229600" cy="1252728"/>
          </a:xfrm>
        </p:spPr>
        <p:txBody>
          <a:bodyPr/>
          <a:lstStyle/>
          <a:p>
            <a:r>
              <a:rPr lang="en-GB" dirty="0" smtClean="0"/>
              <a:t>Other Effects</a:t>
            </a:r>
            <a:endParaRPr lang="en-GB" dirty="0"/>
          </a:p>
        </p:txBody>
      </p:sp>
      <p:sp>
        <p:nvSpPr>
          <p:cNvPr id="3" name="TextBox 2"/>
          <p:cNvSpPr txBox="1"/>
          <p:nvPr/>
        </p:nvSpPr>
        <p:spPr>
          <a:xfrm>
            <a:off x="237884" y="3655367"/>
            <a:ext cx="6755583" cy="3877985"/>
          </a:xfrm>
          <a:prstGeom prst="rect">
            <a:avLst/>
          </a:prstGeom>
          <a:noFill/>
        </p:spPr>
        <p:txBody>
          <a:bodyPr wrap="square" rtlCol="0">
            <a:spAutoFit/>
          </a:bodyPr>
          <a:lstStyle/>
          <a:p>
            <a:endParaRPr lang="en-GB" sz="2000" dirty="0">
              <a:solidFill>
                <a:schemeClr val="tx2"/>
              </a:solidFill>
            </a:endParaRPr>
          </a:p>
          <a:p>
            <a:pPr marL="285750" indent="-285750">
              <a:buFont typeface="Arial" pitchFamily="34" charset="0"/>
              <a:buChar char="•"/>
            </a:pPr>
            <a:r>
              <a:rPr lang="en-GB" sz="2000" dirty="0" smtClean="0">
                <a:solidFill>
                  <a:schemeClr val="tx2"/>
                </a:solidFill>
              </a:rPr>
              <a:t>The climate in some areas will become </a:t>
            </a:r>
            <a:r>
              <a:rPr lang="en-GB" sz="2000" dirty="0" smtClean="0">
                <a:solidFill>
                  <a:schemeClr val="accent1"/>
                </a:solidFill>
              </a:rPr>
              <a:t>unsuitable</a:t>
            </a:r>
            <a:r>
              <a:rPr lang="en-GB" sz="2000" dirty="0" smtClean="0">
                <a:solidFill>
                  <a:schemeClr val="tx2"/>
                </a:solidFill>
              </a:rPr>
              <a:t> for some animal and plant species, causing </a:t>
            </a:r>
            <a:r>
              <a:rPr lang="en-GB" sz="2000" dirty="0" smtClean="0">
                <a:solidFill>
                  <a:schemeClr val="accent1"/>
                </a:solidFill>
              </a:rPr>
              <a:t>mass migration </a:t>
            </a:r>
            <a:r>
              <a:rPr lang="en-GB" sz="2000" dirty="0" smtClean="0">
                <a:solidFill>
                  <a:schemeClr val="tx2"/>
                </a:solidFill>
              </a:rPr>
              <a:t>or </a:t>
            </a:r>
            <a:r>
              <a:rPr lang="en-GB" sz="2000" dirty="0" smtClean="0">
                <a:solidFill>
                  <a:schemeClr val="accent1"/>
                </a:solidFill>
              </a:rPr>
              <a:t>population</a:t>
            </a:r>
            <a:r>
              <a:rPr lang="en-GB" sz="2000" dirty="0" smtClean="0">
                <a:solidFill>
                  <a:schemeClr val="tx2"/>
                </a:solidFill>
              </a:rPr>
              <a:t> </a:t>
            </a:r>
            <a:r>
              <a:rPr lang="en-GB" sz="2000" dirty="0" smtClean="0">
                <a:solidFill>
                  <a:schemeClr val="accent1"/>
                </a:solidFill>
              </a:rPr>
              <a:t>declines</a:t>
            </a:r>
            <a:r>
              <a:rPr lang="en-GB" sz="2000" dirty="0" smtClean="0">
                <a:solidFill>
                  <a:schemeClr val="tx2"/>
                </a:solidFill>
              </a:rPr>
              <a:t> e.g. Polar bears in the Arctic</a:t>
            </a:r>
          </a:p>
          <a:p>
            <a:endParaRPr lang="en-GB" sz="2000" dirty="0" smtClean="0">
              <a:solidFill>
                <a:schemeClr val="tx2"/>
              </a:solidFill>
            </a:endParaRPr>
          </a:p>
          <a:p>
            <a:pPr marL="285750" indent="-285750">
              <a:buFont typeface="Arial" pitchFamily="34" charset="0"/>
              <a:buChar char="•"/>
            </a:pPr>
            <a:r>
              <a:rPr lang="en-GB" sz="2000" dirty="0" smtClean="0">
                <a:solidFill>
                  <a:schemeClr val="tx2"/>
                </a:solidFill>
              </a:rPr>
              <a:t>Some species will be able to live in places that they never could before. This means that many places will see an increase in </a:t>
            </a:r>
            <a:r>
              <a:rPr lang="en-GB" sz="2000" dirty="0" smtClean="0">
                <a:solidFill>
                  <a:schemeClr val="accent1"/>
                </a:solidFill>
              </a:rPr>
              <a:t>alien</a:t>
            </a:r>
            <a:r>
              <a:rPr lang="en-GB" sz="2000" dirty="0" smtClean="0">
                <a:solidFill>
                  <a:schemeClr val="tx2"/>
                </a:solidFill>
              </a:rPr>
              <a:t> </a:t>
            </a:r>
            <a:r>
              <a:rPr lang="en-GB" sz="2000" dirty="0" smtClean="0">
                <a:solidFill>
                  <a:schemeClr val="accent1"/>
                </a:solidFill>
              </a:rPr>
              <a:t>species </a:t>
            </a:r>
            <a:r>
              <a:rPr lang="en-GB" sz="2000" dirty="0" smtClean="0">
                <a:solidFill>
                  <a:schemeClr val="tx2"/>
                </a:solidFill>
              </a:rPr>
              <a:t>(and that doesn't mean little green men!)</a:t>
            </a:r>
            <a:endParaRPr lang="en-GB" sz="2000" dirty="0" smtClean="0">
              <a:solidFill>
                <a:schemeClr val="accent1"/>
              </a:solidFill>
            </a:endParaRPr>
          </a:p>
          <a:p>
            <a:pPr marL="285750" indent="-285750">
              <a:buFont typeface="Arial" pitchFamily="34" charset="0"/>
              <a:buChar char="•"/>
            </a:pPr>
            <a:endParaRPr lang="en-GB" sz="2400" dirty="0" smtClean="0">
              <a:solidFill>
                <a:schemeClr val="tx2"/>
              </a:solidFill>
            </a:endParaRPr>
          </a:p>
          <a:p>
            <a:pPr marL="285750" indent="-285750">
              <a:buFont typeface="Arial" pitchFamily="34" charset="0"/>
              <a:buChar char="•"/>
            </a:pPr>
            <a:endParaRPr lang="en-GB" sz="2400" dirty="0" smtClean="0">
              <a:solidFill>
                <a:schemeClr val="tx2"/>
              </a:solidFill>
            </a:endParaRPr>
          </a:p>
          <a:p>
            <a:pPr marL="285750" indent="-285750">
              <a:buFont typeface="Arial" pitchFamily="34" charset="0"/>
              <a:buChar char="•"/>
            </a:pPr>
            <a:endParaRPr lang="en-GB" dirty="0">
              <a:solidFill>
                <a:schemeClr val="tx2"/>
              </a:solidFill>
            </a:endParaRPr>
          </a:p>
        </p:txBody>
      </p:sp>
      <p:sp>
        <p:nvSpPr>
          <p:cNvPr id="5" name="Rectangle 4"/>
          <p:cNvSpPr/>
          <p:nvPr/>
        </p:nvSpPr>
        <p:spPr>
          <a:xfrm rot="561392">
            <a:off x="5915612" y="505321"/>
            <a:ext cx="2442566" cy="19091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37884" y="2241494"/>
            <a:ext cx="4846180" cy="1200329"/>
          </a:xfrm>
          <a:prstGeom prst="rect">
            <a:avLst/>
          </a:prstGeom>
          <a:noFill/>
        </p:spPr>
        <p:txBody>
          <a:bodyPr wrap="square" rtlCol="0">
            <a:spAutoFit/>
          </a:bodyPr>
          <a:lstStyle/>
          <a:p>
            <a:r>
              <a:rPr lang="en-GB" sz="2400" dirty="0" smtClean="0">
                <a:solidFill>
                  <a:schemeClr val="tx2"/>
                </a:solidFill>
              </a:rPr>
              <a:t>The impacts of climate change are numerous and will affect all sorts of plant and animal species.</a:t>
            </a:r>
            <a:endParaRPr lang="en-GB" sz="2400" dirty="0">
              <a:solidFill>
                <a:schemeClr val="tx2"/>
              </a:solidFill>
            </a:endParaRPr>
          </a:p>
        </p:txBody>
      </p:sp>
      <p:sp>
        <p:nvSpPr>
          <p:cNvPr id="8" name="Rounded Rectangular Callout 7"/>
          <p:cNvSpPr/>
          <p:nvPr/>
        </p:nvSpPr>
        <p:spPr>
          <a:xfrm>
            <a:off x="7329488" y="2914650"/>
            <a:ext cx="1585912" cy="1171575"/>
          </a:xfrm>
          <a:prstGeom prst="wedgeRoundRect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458075" y="3114675"/>
            <a:ext cx="1457325" cy="646331"/>
          </a:xfrm>
          <a:prstGeom prst="rect">
            <a:avLst/>
          </a:prstGeom>
          <a:noFill/>
        </p:spPr>
        <p:txBody>
          <a:bodyPr wrap="square" rtlCol="0">
            <a:spAutoFit/>
          </a:bodyPr>
          <a:lstStyle/>
          <a:p>
            <a:r>
              <a:rPr lang="en-GB" dirty="0" smtClean="0"/>
              <a:t>That’s what they think!!!</a:t>
            </a:r>
            <a:endParaRPr lang="en-GB" dirty="0"/>
          </a:p>
        </p:txBody>
      </p:sp>
      <p:pic>
        <p:nvPicPr>
          <p:cNvPr id="2056" name="Picture 8" descr="http://images.sodahead.com/polls/000159695/polls_Cute_PolarBear_Cub_SittingOnSnow_2853_111646_answer_2_xlarge.jpe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7474">
            <a:off x="6041960" y="684054"/>
            <a:ext cx="2189870" cy="155168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37884" y="3655367"/>
            <a:ext cx="6755583" cy="2948632"/>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821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459" y="5796171"/>
            <a:ext cx="8354291" cy="461665"/>
          </a:xfrm>
          <a:prstGeom prst="rect">
            <a:avLst/>
          </a:prstGeom>
          <a:noFill/>
        </p:spPr>
        <p:txBody>
          <a:bodyPr wrap="square" rtlCol="0">
            <a:spAutoFit/>
          </a:bodyPr>
          <a:lstStyle/>
          <a:p>
            <a:pPr algn="ctr"/>
            <a:r>
              <a:rPr lang="en-GB" sz="2400" b="1" dirty="0" smtClean="0">
                <a:solidFill>
                  <a:schemeClr val="tx2"/>
                </a:solidFill>
              </a:rPr>
              <a:t>HINT: </a:t>
            </a:r>
            <a:r>
              <a:rPr lang="en-GB" sz="2400" b="1" dirty="0" smtClean="0">
                <a:solidFill>
                  <a:srgbClr val="FF0000"/>
                </a:solidFill>
              </a:rPr>
              <a:t>Climate</a:t>
            </a:r>
            <a:r>
              <a:rPr lang="en-GB" sz="2400" b="1" dirty="0" smtClean="0">
                <a:solidFill>
                  <a:schemeClr val="tx2"/>
                </a:solidFill>
              </a:rPr>
              <a:t> is what you expect, </a:t>
            </a:r>
            <a:r>
              <a:rPr lang="en-GB" sz="2400" b="1" dirty="0" smtClean="0">
                <a:solidFill>
                  <a:srgbClr val="FF0000"/>
                </a:solidFill>
              </a:rPr>
              <a:t>Weather </a:t>
            </a:r>
            <a:r>
              <a:rPr lang="en-GB" sz="2400" b="1" dirty="0" smtClean="0">
                <a:solidFill>
                  <a:schemeClr val="tx2"/>
                </a:solidFill>
              </a:rPr>
              <a:t>is what you get!</a:t>
            </a:r>
            <a:endParaRPr lang="en-GB" sz="2400" b="1" dirty="0">
              <a:solidFill>
                <a:schemeClr val="tx2"/>
              </a:solidFill>
            </a:endParaRPr>
          </a:p>
        </p:txBody>
      </p:sp>
      <p:sp>
        <p:nvSpPr>
          <p:cNvPr id="5" name="TextBox 4"/>
          <p:cNvSpPr txBox="1"/>
          <p:nvPr/>
        </p:nvSpPr>
        <p:spPr>
          <a:xfrm>
            <a:off x="216836" y="2280050"/>
            <a:ext cx="4336769" cy="707886"/>
          </a:xfrm>
          <a:prstGeom prst="rect">
            <a:avLst/>
          </a:prstGeom>
          <a:noFill/>
        </p:spPr>
        <p:txBody>
          <a:bodyPr wrap="square" rtlCol="0">
            <a:spAutoFit/>
          </a:bodyPr>
          <a:lstStyle/>
          <a:p>
            <a:r>
              <a:rPr lang="en-US" sz="2000" dirty="0" smtClean="0">
                <a:solidFill>
                  <a:schemeClr val="tx2"/>
                </a:solidFill>
              </a:rPr>
              <a:t>Everyone has heard the phrase, but what does it actually mean?</a:t>
            </a:r>
            <a:endParaRPr lang="en-US" sz="2000" dirty="0">
              <a:solidFill>
                <a:schemeClr val="tx2"/>
              </a:solidFill>
            </a:endParaRPr>
          </a:p>
        </p:txBody>
      </p:sp>
      <p:sp>
        <p:nvSpPr>
          <p:cNvPr id="10" name="TextBox 9"/>
          <p:cNvSpPr txBox="1"/>
          <p:nvPr/>
        </p:nvSpPr>
        <p:spPr>
          <a:xfrm>
            <a:off x="514248" y="3465243"/>
            <a:ext cx="7940602" cy="2308324"/>
          </a:xfrm>
          <a:prstGeom prst="rect">
            <a:avLst/>
          </a:prstGeom>
          <a:noFill/>
        </p:spPr>
        <p:txBody>
          <a:bodyPr wrap="square" rtlCol="0">
            <a:spAutoFit/>
          </a:bodyPr>
          <a:lstStyle/>
          <a:p>
            <a:pPr algn="just"/>
            <a:r>
              <a:rPr lang="en-GB" sz="2400" dirty="0" smtClean="0">
                <a:solidFill>
                  <a:srgbClr val="FF0000"/>
                </a:solidFill>
              </a:rPr>
              <a:t>Climate</a:t>
            </a:r>
            <a:r>
              <a:rPr lang="en-GB" sz="2400" b="1" dirty="0" smtClean="0">
                <a:solidFill>
                  <a:srgbClr val="FF0000"/>
                </a:solidFill>
              </a:rPr>
              <a:t> Change </a:t>
            </a:r>
            <a:r>
              <a:rPr lang="en-GB" sz="2400" dirty="0" smtClean="0">
                <a:solidFill>
                  <a:srgbClr val="002060"/>
                </a:solidFill>
              </a:rPr>
              <a:t>= The change in average conditions of a particular place over a long period of time. (We usually link ‘climate change’ to rising temperatures but this is </a:t>
            </a:r>
            <a:r>
              <a:rPr lang="en-GB" sz="2400" b="1" u="sng" dirty="0">
                <a:solidFill>
                  <a:srgbClr val="002060"/>
                </a:solidFill>
              </a:rPr>
              <a:t>N</a:t>
            </a:r>
            <a:r>
              <a:rPr lang="en-GB" sz="2400" b="1" u="sng" dirty="0" smtClean="0">
                <a:solidFill>
                  <a:srgbClr val="002060"/>
                </a:solidFill>
              </a:rPr>
              <a:t>OT</a:t>
            </a:r>
            <a:r>
              <a:rPr lang="en-GB" sz="2400" dirty="0" smtClean="0">
                <a:solidFill>
                  <a:srgbClr val="002060"/>
                </a:solidFill>
              </a:rPr>
              <a:t> the full story).  </a:t>
            </a:r>
          </a:p>
          <a:p>
            <a:pPr algn="ctr"/>
            <a:r>
              <a:rPr lang="en-GB" sz="2400" i="1" dirty="0" smtClean="0">
                <a:solidFill>
                  <a:srgbClr val="002060"/>
                </a:solidFill>
              </a:rPr>
              <a:t>It’s better to think of climate change causing more </a:t>
            </a:r>
            <a:r>
              <a:rPr lang="en-GB" sz="2400" b="1" i="1" u="sng" dirty="0" smtClean="0">
                <a:solidFill>
                  <a:srgbClr val="002060"/>
                </a:solidFill>
              </a:rPr>
              <a:t>extreme and unpredictable </a:t>
            </a:r>
            <a:r>
              <a:rPr lang="en-GB" sz="2400" i="1" dirty="0" smtClean="0">
                <a:solidFill>
                  <a:srgbClr val="002060"/>
                </a:solidFill>
              </a:rPr>
              <a:t>events around the world.</a:t>
            </a:r>
            <a:endParaRPr lang="en-GB" sz="2400" i="1" dirty="0">
              <a:solidFill>
                <a:srgbClr val="002060"/>
              </a:solidFill>
            </a:endParaRPr>
          </a:p>
        </p:txBody>
      </p:sp>
      <p:sp>
        <p:nvSpPr>
          <p:cNvPr id="13" name="Rectangle 12"/>
          <p:cNvSpPr/>
          <p:nvPr/>
        </p:nvSpPr>
        <p:spPr>
          <a:xfrm>
            <a:off x="514248" y="3419508"/>
            <a:ext cx="7940602" cy="23087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Rectangle 8"/>
          <p:cNvSpPr/>
          <p:nvPr/>
        </p:nvSpPr>
        <p:spPr>
          <a:xfrm rot="540847">
            <a:off x="4983381" y="1459800"/>
            <a:ext cx="3641340" cy="16404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
            <a:ext cx="8229600" cy="1252728"/>
          </a:xfrm>
        </p:spPr>
        <p:txBody>
          <a:bodyPr>
            <a:normAutofit/>
          </a:bodyPr>
          <a:lstStyle/>
          <a:p>
            <a:r>
              <a:rPr lang="en-US" dirty="0" smtClean="0"/>
              <a:t>What is Climate Change?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7531">
            <a:off x="5128765" y="1553788"/>
            <a:ext cx="3391117" cy="1453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74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440309"/>
            <a:ext cx="8229600" cy="1252728"/>
          </a:xfrm>
        </p:spPr>
        <p:txBody>
          <a:bodyPr/>
          <a:lstStyle/>
          <a:p>
            <a:r>
              <a:rPr lang="en-US" dirty="0" smtClean="0"/>
              <a:t>Health and Disease</a:t>
            </a:r>
            <a:endParaRPr lang="en-GB" dirty="0"/>
          </a:p>
        </p:txBody>
      </p:sp>
      <p:sp>
        <p:nvSpPr>
          <p:cNvPr id="3" name="TextBox 2"/>
          <p:cNvSpPr txBox="1"/>
          <p:nvPr/>
        </p:nvSpPr>
        <p:spPr>
          <a:xfrm>
            <a:off x="101600" y="2440813"/>
            <a:ext cx="5897596" cy="1200328"/>
          </a:xfrm>
          <a:prstGeom prst="rect">
            <a:avLst/>
          </a:prstGeom>
          <a:noFill/>
        </p:spPr>
        <p:txBody>
          <a:bodyPr wrap="square" rtlCol="0">
            <a:spAutoFit/>
          </a:bodyPr>
          <a:lstStyle/>
          <a:p>
            <a:r>
              <a:rPr lang="en-US" sz="2400" dirty="0" smtClean="0">
                <a:solidFill>
                  <a:schemeClr val="tx2"/>
                </a:solidFill>
              </a:rPr>
              <a:t>It might not be obvious, but climate change can cause people to get sick, and not just from injury or drowning</a:t>
            </a:r>
            <a:r>
              <a:rPr lang="en-US" dirty="0" smtClean="0">
                <a:solidFill>
                  <a:schemeClr val="tx2"/>
                </a:solidFill>
              </a:rPr>
              <a:t>.</a:t>
            </a:r>
            <a:endParaRPr lang="en-US" dirty="0">
              <a:solidFill>
                <a:schemeClr val="tx2"/>
              </a:solidFill>
            </a:endParaRPr>
          </a:p>
        </p:txBody>
      </p:sp>
      <p:sp>
        <p:nvSpPr>
          <p:cNvPr id="6" name="Rectangle 5"/>
          <p:cNvSpPr/>
          <p:nvPr/>
        </p:nvSpPr>
        <p:spPr>
          <a:xfrm rot="904908">
            <a:off x="6390147" y="1523185"/>
            <a:ext cx="2218686" cy="20918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936743">
            <a:off x="6527634" y="1597245"/>
            <a:ext cx="1943710" cy="1943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93268" y="4000495"/>
            <a:ext cx="4600281" cy="2554545"/>
          </a:xfrm>
          <a:prstGeom prst="rect">
            <a:avLst/>
          </a:prstGeom>
          <a:noFill/>
        </p:spPr>
        <p:txBody>
          <a:bodyPr wrap="square" rtlCol="0">
            <a:spAutoFit/>
          </a:bodyPr>
          <a:lstStyle/>
          <a:p>
            <a:pPr marL="285750" indent="-285750">
              <a:buFont typeface="Arial" pitchFamily="34" charset="0"/>
              <a:buChar char="•"/>
            </a:pPr>
            <a:r>
              <a:rPr lang="en-US" sz="2000" dirty="0">
                <a:solidFill>
                  <a:schemeClr val="accent1"/>
                </a:solidFill>
              </a:rPr>
              <a:t>Malnutrition</a:t>
            </a:r>
            <a:r>
              <a:rPr lang="en-US" sz="2000" dirty="0">
                <a:solidFill>
                  <a:schemeClr val="tx2"/>
                </a:solidFill>
              </a:rPr>
              <a:t>- Storms and rising sea levels can destroy food sources and crops. </a:t>
            </a:r>
          </a:p>
          <a:p>
            <a:pPr marL="285750" indent="-285750">
              <a:buFont typeface="Arial" pitchFamily="34" charset="0"/>
              <a:buChar char="•"/>
            </a:pPr>
            <a:r>
              <a:rPr lang="en-US" sz="2000" dirty="0">
                <a:solidFill>
                  <a:schemeClr val="accent1"/>
                </a:solidFill>
              </a:rPr>
              <a:t>Sickness and </a:t>
            </a:r>
            <a:r>
              <a:rPr lang="en-US" sz="2000" dirty="0" err="1" smtClean="0">
                <a:solidFill>
                  <a:schemeClr val="accent1"/>
                </a:solidFill>
              </a:rPr>
              <a:t>Diarrhoea</a:t>
            </a:r>
            <a:r>
              <a:rPr lang="en-US" sz="2000" dirty="0" smtClean="0">
                <a:solidFill>
                  <a:schemeClr val="accent1"/>
                </a:solidFill>
              </a:rPr>
              <a:t> - </a:t>
            </a:r>
            <a:r>
              <a:rPr lang="en-US" sz="2000" dirty="0" smtClean="0">
                <a:solidFill>
                  <a:schemeClr val="tx2"/>
                </a:solidFill>
              </a:rPr>
              <a:t>Often the islands only have only one source of fresh water, and storms can often cause this supply to be contaminated, making it dangerous to drink. </a:t>
            </a:r>
            <a:endParaRPr lang="en-US" sz="2000" dirty="0">
              <a:solidFill>
                <a:schemeClr val="tx2"/>
              </a:solidFill>
            </a:endParaRPr>
          </a:p>
        </p:txBody>
      </p:sp>
      <p:sp>
        <p:nvSpPr>
          <p:cNvPr id="9" name="Rectangle 8"/>
          <p:cNvSpPr/>
          <p:nvPr/>
        </p:nvSpPr>
        <p:spPr>
          <a:xfrm rot="20775014">
            <a:off x="732044" y="4179755"/>
            <a:ext cx="2892905" cy="22108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7" name="Picture 5" descr="http://t0.gstatic.com/images?q=tbn:ANd9GcS8jLC_4p4J6q4JDfQoAvfZ1qWQt7Pse3kiYhfbj0i_ElL-tqfTg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818819">
            <a:off x="814749" y="4278855"/>
            <a:ext cx="2702129" cy="20239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74530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9876" y="987904"/>
            <a:ext cx="4691224" cy="707886"/>
          </a:xfrm>
          <a:prstGeom prst="rect">
            <a:avLst/>
          </a:prstGeom>
          <a:noFill/>
        </p:spPr>
        <p:txBody>
          <a:bodyPr wrap="square" rtlCol="0">
            <a:spAutoFit/>
          </a:bodyPr>
          <a:lstStyle/>
          <a:p>
            <a:r>
              <a:rPr lang="en-US" sz="2000" dirty="0" smtClean="0"/>
              <a:t>Extreme events have also been experienced recently in England…</a:t>
            </a:r>
            <a:endParaRPr lang="en-US" sz="2000" dirty="0"/>
          </a:p>
        </p:txBody>
      </p:sp>
      <p:grpSp>
        <p:nvGrpSpPr>
          <p:cNvPr id="18" name="Group 17"/>
          <p:cNvGrpSpPr/>
          <p:nvPr/>
        </p:nvGrpSpPr>
        <p:grpSpPr>
          <a:xfrm>
            <a:off x="632462" y="2052933"/>
            <a:ext cx="7905172" cy="3416320"/>
            <a:chOff x="755940" y="2052933"/>
            <a:chExt cx="7905172" cy="3416320"/>
          </a:xfrm>
        </p:grpSpPr>
        <p:grpSp>
          <p:nvGrpSpPr>
            <p:cNvPr id="16" name="Group 15"/>
            <p:cNvGrpSpPr/>
            <p:nvPr/>
          </p:nvGrpSpPr>
          <p:grpSpPr>
            <a:xfrm rot="20190800">
              <a:off x="755940" y="2355429"/>
              <a:ext cx="3233207" cy="2960821"/>
              <a:chOff x="1015607" y="4388490"/>
              <a:chExt cx="2398320" cy="2029021"/>
            </a:xfrm>
          </p:grpSpPr>
          <p:sp>
            <p:nvSpPr>
              <p:cNvPr id="9" name="Rectangle 8"/>
              <p:cNvSpPr/>
              <p:nvPr/>
            </p:nvSpPr>
            <p:spPr>
              <a:xfrm rot="536186">
                <a:off x="1015607" y="4388490"/>
                <a:ext cx="2398320" cy="20290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83354">
                <a:off x="1259030" y="4710200"/>
                <a:ext cx="1872846" cy="1460820"/>
              </a:xfrm>
              <a:prstGeom prst="rect">
                <a:avLst/>
              </a:prstGeom>
            </p:spPr>
          </p:pic>
        </p:grpSp>
        <p:sp>
          <p:nvSpPr>
            <p:cNvPr id="17" name="TextBox 16"/>
            <p:cNvSpPr txBox="1"/>
            <p:nvPr/>
          </p:nvSpPr>
          <p:spPr>
            <a:xfrm>
              <a:off x="4381270" y="2052933"/>
              <a:ext cx="4279842" cy="3416320"/>
            </a:xfrm>
            <a:prstGeom prst="rect">
              <a:avLst/>
            </a:prstGeom>
            <a:noFill/>
          </p:spPr>
          <p:txBody>
            <a:bodyPr wrap="square" rtlCol="0">
              <a:spAutoFit/>
            </a:bodyPr>
            <a:lstStyle/>
            <a:p>
              <a:r>
                <a:rPr lang="en-US" sz="3600" dirty="0" smtClean="0">
                  <a:solidFill>
                    <a:srgbClr val="465466"/>
                  </a:solidFill>
                </a:rPr>
                <a:t>Increased number of </a:t>
              </a:r>
              <a:r>
                <a:rPr lang="en-US" sz="3600" dirty="0" smtClean="0">
                  <a:solidFill>
                    <a:srgbClr val="FF0000"/>
                  </a:solidFill>
                </a:rPr>
                <a:t>heat waves</a:t>
              </a:r>
              <a:r>
                <a:rPr lang="en-US" sz="3600" dirty="0" smtClean="0">
                  <a:solidFill>
                    <a:srgbClr val="465466"/>
                  </a:solidFill>
                </a:rPr>
                <a:t>. Remember the unusually hot, sunny weather in March 2012?</a:t>
              </a:r>
              <a:endParaRPr lang="en-US" sz="3600" dirty="0">
                <a:solidFill>
                  <a:srgbClr val="465466"/>
                </a:solidFill>
              </a:endParaRPr>
            </a:p>
          </p:txBody>
        </p:sp>
      </p:grpSp>
      <p:grpSp>
        <p:nvGrpSpPr>
          <p:cNvPr id="20" name="Group 19"/>
          <p:cNvGrpSpPr/>
          <p:nvPr/>
        </p:nvGrpSpPr>
        <p:grpSpPr>
          <a:xfrm>
            <a:off x="767314" y="2143777"/>
            <a:ext cx="7929078" cy="3416320"/>
            <a:chOff x="767314" y="2143777"/>
            <a:chExt cx="7929078" cy="3416320"/>
          </a:xfrm>
        </p:grpSpPr>
        <p:grpSp>
          <p:nvGrpSpPr>
            <p:cNvPr id="14" name="Group 13"/>
            <p:cNvGrpSpPr/>
            <p:nvPr/>
          </p:nvGrpSpPr>
          <p:grpSpPr>
            <a:xfrm>
              <a:off x="767314" y="2528668"/>
              <a:ext cx="3300130" cy="2572470"/>
              <a:chOff x="-4402263" y="1008686"/>
              <a:chExt cx="3124532" cy="2322354"/>
            </a:xfrm>
          </p:grpSpPr>
          <p:sp>
            <p:nvSpPr>
              <p:cNvPr id="11" name="Rectangle 10"/>
              <p:cNvSpPr/>
              <p:nvPr/>
            </p:nvSpPr>
            <p:spPr>
              <a:xfrm rot="590940">
                <a:off x="-4402263" y="1008686"/>
                <a:ext cx="3124532" cy="23223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rot="615097">
                <a:off x="-4258012" y="1155361"/>
                <a:ext cx="2871309" cy="2014202"/>
              </a:xfrm>
              <a:prstGeom prst="rect">
                <a:avLst/>
              </a:prstGeom>
            </p:spPr>
          </p:pic>
        </p:grpSp>
        <p:sp>
          <p:nvSpPr>
            <p:cNvPr id="19" name="TextBox 18"/>
            <p:cNvSpPr txBox="1"/>
            <p:nvPr/>
          </p:nvSpPr>
          <p:spPr>
            <a:xfrm>
              <a:off x="4621612" y="2143777"/>
              <a:ext cx="4074780" cy="3416320"/>
            </a:xfrm>
            <a:prstGeom prst="rect">
              <a:avLst/>
            </a:prstGeom>
            <a:noFill/>
          </p:spPr>
          <p:txBody>
            <a:bodyPr wrap="square" rtlCol="0">
              <a:spAutoFit/>
            </a:bodyPr>
            <a:lstStyle/>
            <a:p>
              <a:r>
                <a:rPr lang="en-US" sz="3600" dirty="0" smtClean="0">
                  <a:solidFill>
                    <a:schemeClr val="tx2"/>
                  </a:solidFill>
                </a:rPr>
                <a:t>Increased storms and </a:t>
              </a:r>
              <a:r>
                <a:rPr lang="en-US" sz="3600" dirty="0" smtClean="0">
                  <a:solidFill>
                    <a:schemeClr val="bg2">
                      <a:lumMod val="75000"/>
                    </a:schemeClr>
                  </a:solidFill>
                </a:rPr>
                <a:t>flooding</a:t>
              </a:r>
              <a:r>
                <a:rPr lang="en-US" sz="3600" dirty="0" smtClean="0">
                  <a:solidFill>
                    <a:schemeClr val="tx2"/>
                  </a:solidFill>
                </a:rPr>
                <a:t>. Remember the flash flooding in the North East in June 2012?</a:t>
              </a:r>
              <a:endParaRPr lang="en-US" sz="3600" dirty="0">
                <a:solidFill>
                  <a:schemeClr val="tx2"/>
                </a:solidFill>
              </a:endParaRPr>
            </a:p>
          </p:txBody>
        </p:sp>
      </p:grpSp>
      <p:grpSp>
        <p:nvGrpSpPr>
          <p:cNvPr id="23" name="Group 22"/>
          <p:cNvGrpSpPr/>
          <p:nvPr/>
        </p:nvGrpSpPr>
        <p:grpSpPr>
          <a:xfrm>
            <a:off x="1153357" y="2265377"/>
            <a:ext cx="6936509" cy="4567221"/>
            <a:chOff x="1153357" y="2265377"/>
            <a:chExt cx="6936509" cy="4567221"/>
          </a:xfrm>
        </p:grpSpPr>
        <p:sp>
          <p:nvSpPr>
            <p:cNvPr id="4" name="TextBox 3"/>
            <p:cNvSpPr txBox="1"/>
            <p:nvPr/>
          </p:nvSpPr>
          <p:spPr>
            <a:xfrm>
              <a:off x="1153357" y="2265377"/>
              <a:ext cx="6936509" cy="1569660"/>
            </a:xfrm>
            <a:prstGeom prst="rect">
              <a:avLst/>
            </a:prstGeom>
            <a:noFill/>
          </p:spPr>
          <p:txBody>
            <a:bodyPr wrap="square" rtlCol="0">
              <a:spAutoFit/>
            </a:bodyPr>
            <a:lstStyle/>
            <a:p>
              <a:pPr algn="ctr"/>
              <a:r>
                <a:rPr lang="en-US" sz="2400" b="1" dirty="0" smtClean="0">
                  <a:solidFill>
                    <a:srgbClr val="FF0000"/>
                  </a:solidFill>
                </a:rPr>
                <a:t>So even though scientists have given us evidence and we can even SEE it happening…why are some people saying that ‘human induced’ climate change is not real?</a:t>
              </a:r>
              <a:endParaRPr lang="en-GB" sz="2400" b="1" dirty="0">
                <a:solidFill>
                  <a:srgbClr val="FF0000"/>
                </a:solidFill>
              </a:endParaRPr>
            </a:p>
          </p:txBody>
        </p:sp>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77667" y="3813363"/>
              <a:ext cx="3643323" cy="3019235"/>
            </a:xfrm>
            <a:prstGeom prst="rect">
              <a:avLst/>
            </a:prstGeom>
          </p:spPr>
        </p:pic>
      </p:grpSp>
    </p:spTree>
    <p:extLst>
      <p:ext uri="{BB962C8B-B14F-4D97-AF65-F5344CB8AC3E}">
        <p14:creationId xmlns:p14="http://schemas.microsoft.com/office/powerpoint/2010/main" val="3629058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3"/>
                                        </p:tgtEl>
                                      </p:cBhvr>
                                    </p:animEffect>
                                    <p:set>
                                      <p:cBhvr>
                                        <p:cTn id="3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3" y="338328"/>
            <a:ext cx="5960534" cy="1490472"/>
          </a:xfrm>
        </p:spPr>
        <p:txBody>
          <a:bodyPr>
            <a:normAutofit/>
          </a:bodyPr>
          <a:lstStyle/>
          <a:p>
            <a:r>
              <a:rPr lang="en-US" dirty="0" smtClean="0"/>
              <a:t>What have you learned so far?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729560">
            <a:off x="596896" y="607332"/>
            <a:ext cx="2456187" cy="2423583"/>
          </a:xfrm>
          <a:prstGeom prst="rect">
            <a:avLst/>
          </a:prstGeom>
        </p:spPr>
      </p:pic>
      <p:sp>
        <p:nvSpPr>
          <p:cNvPr id="4" name="TextBox 3"/>
          <p:cNvSpPr txBox="1"/>
          <p:nvPr/>
        </p:nvSpPr>
        <p:spPr>
          <a:xfrm>
            <a:off x="948267" y="3069087"/>
            <a:ext cx="7433733" cy="461665"/>
          </a:xfrm>
          <a:prstGeom prst="rect">
            <a:avLst/>
          </a:prstGeom>
          <a:solidFill>
            <a:schemeClr val="accent2"/>
          </a:solidFill>
        </p:spPr>
        <p:txBody>
          <a:bodyPr wrap="square" rtlCol="0">
            <a:spAutoFit/>
          </a:bodyPr>
          <a:lstStyle/>
          <a:p>
            <a:r>
              <a:rPr lang="en-US" sz="2400" dirty="0" smtClean="0"/>
              <a:t>1. Name 3 major effects of climate change.</a:t>
            </a:r>
            <a:endParaRPr lang="en-US" sz="2400" dirty="0"/>
          </a:p>
        </p:txBody>
      </p:sp>
      <p:sp>
        <p:nvSpPr>
          <p:cNvPr id="5" name="TextBox 4"/>
          <p:cNvSpPr txBox="1"/>
          <p:nvPr/>
        </p:nvSpPr>
        <p:spPr>
          <a:xfrm>
            <a:off x="692818" y="4104944"/>
            <a:ext cx="7433733" cy="2308324"/>
          </a:xfrm>
          <a:prstGeom prst="rect">
            <a:avLst/>
          </a:prstGeom>
          <a:noFill/>
        </p:spPr>
        <p:txBody>
          <a:bodyPr wrap="square" rtlCol="0">
            <a:spAutoFit/>
          </a:bodyPr>
          <a:lstStyle/>
          <a:p>
            <a:r>
              <a:rPr lang="en-US" sz="2400" b="1" dirty="0" smtClean="0">
                <a:solidFill>
                  <a:srgbClr val="FF0000"/>
                </a:solidFill>
              </a:rPr>
              <a:t>Answer:</a:t>
            </a:r>
          </a:p>
          <a:p>
            <a:r>
              <a:rPr lang="en-US" sz="2400" dirty="0" smtClean="0">
                <a:solidFill>
                  <a:srgbClr val="465466"/>
                </a:solidFill>
              </a:rPr>
              <a:t>There are many effects of climate change;</a:t>
            </a:r>
          </a:p>
          <a:p>
            <a:pPr marL="342900" indent="-342900">
              <a:buFont typeface="Arial"/>
              <a:buChar char="•"/>
            </a:pPr>
            <a:r>
              <a:rPr lang="en-US" sz="2400" dirty="0" smtClean="0">
                <a:solidFill>
                  <a:srgbClr val="465466"/>
                </a:solidFill>
              </a:rPr>
              <a:t>Sea Level Rise</a:t>
            </a:r>
          </a:p>
          <a:p>
            <a:pPr marL="342900" indent="-342900">
              <a:buFont typeface="Arial"/>
              <a:buChar char="•"/>
            </a:pPr>
            <a:r>
              <a:rPr lang="en-US" sz="2400" dirty="0" smtClean="0">
                <a:solidFill>
                  <a:srgbClr val="465466"/>
                </a:solidFill>
              </a:rPr>
              <a:t>Ocean acidification</a:t>
            </a:r>
          </a:p>
          <a:p>
            <a:pPr marL="342900" indent="-342900">
              <a:buFont typeface="Arial"/>
              <a:buChar char="•"/>
            </a:pPr>
            <a:r>
              <a:rPr lang="en-US" sz="2400" dirty="0" smtClean="0">
                <a:solidFill>
                  <a:srgbClr val="465466"/>
                </a:solidFill>
              </a:rPr>
              <a:t>Storm surges and flooding</a:t>
            </a:r>
          </a:p>
          <a:p>
            <a:pPr marL="342900" indent="-342900">
              <a:buFont typeface="Arial"/>
              <a:buChar char="•"/>
            </a:pPr>
            <a:r>
              <a:rPr lang="en-US" sz="2400" dirty="0" smtClean="0">
                <a:solidFill>
                  <a:srgbClr val="465466"/>
                </a:solidFill>
              </a:rPr>
              <a:t>Increase in disease</a:t>
            </a:r>
            <a:endParaRPr lang="en-US" sz="2400" dirty="0">
              <a:solidFill>
                <a:srgbClr val="465466"/>
              </a:solidFill>
            </a:endParaRPr>
          </a:p>
        </p:txBody>
      </p:sp>
      <p:sp>
        <p:nvSpPr>
          <p:cNvPr id="6" name="TextBox 5"/>
          <p:cNvSpPr txBox="1"/>
          <p:nvPr/>
        </p:nvSpPr>
        <p:spPr>
          <a:xfrm>
            <a:off x="692818" y="3069087"/>
            <a:ext cx="7689182" cy="830997"/>
          </a:xfrm>
          <a:prstGeom prst="rect">
            <a:avLst/>
          </a:prstGeom>
          <a:solidFill>
            <a:schemeClr val="bg2">
              <a:lumMod val="90000"/>
            </a:schemeClr>
          </a:solidFill>
        </p:spPr>
        <p:txBody>
          <a:bodyPr wrap="square" rtlCol="0">
            <a:spAutoFit/>
          </a:bodyPr>
          <a:lstStyle/>
          <a:p>
            <a:r>
              <a:rPr lang="en-US" sz="2400" dirty="0" smtClean="0"/>
              <a:t>2. Why are the islands of the South Pacific vulnerable to climate change?</a:t>
            </a:r>
            <a:endParaRPr lang="en-US" sz="2400" dirty="0"/>
          </a:p>
        </p:txBody>
      </p:sp>
      <p:sp>
        <p:nvSpPr>
          <p:cNvPr id="8" name="TextBox 7"/>
          <p:cNvSpPr txBox="1"/>
          <p:nvPr/>
        </p:nvSpPr>
        <p:spPr>
          <a:xfrm>
            <a:off x="692818" y="3900084"/>
            <a:ext cx="7433733" cy="3046988"/>
          </a:xfrm>
          <a:prstGeom prst="rect">
            <a:avLst/>
          </a:prstGeom>
          <a:noFill/>
        </p:spPr>
        <p:txBody>
          <a:bodyPr wrap="square" rtlCol="0">
            <a:spAutoFit/>
          </a:bodyPr>
          <a:lstStyle/>
          <a:p>
            <a:r>
              <a:rPr lang="en-US" sz="2400" b="1" dirty="0" smtClean="0">
                <a:solidFill>
                  <a:srgbClr val="FF0000"/>
                </a:solidFill>
              </a:rPr>
              <a:t>Answer:</a:t>
            </a:r>
          </a:p>
          <a:p>
            <a:pPr marL="342900" indent="-342900">
              <a:buFont typeface="Arial"/>
              <a:buChar char="•"/>
            </a:pPr>
            <a:r>
              <a:rPr lang="en-US" sz="2400" dirty="0" smtClean="0">
                <a:solidFill>
                  <a:schemeClr val="tx2"/>
                </a:solidFill>
              </a:rPr>
              <a:t>They are very low lying, some averaging only 2m above sea level</a:t>
            </a:r>
          </a:p>
          <a:p>
            <a:pPr marL="342900" indent="-342900">
              <a:buFont typeface="Arial"/>
              <a:buChar char="•"/>
            </a:pPr>
            <a:r>
              <a:rPr lang="en-US" sz="2400" dirty="0" smtClean="0">
                <a:solidFill>
                  <a:schemeClr val="tx2"/>
                </a:solidFill>
              </a:rPr>
              <a:t>Many are simple coral atolls, meaning that storm surges can easily cause an over wash of sea water into fresh water supplies</a:t>
            </a:r>
          </a:p>
          <a:p>
            <a:pPr marL="342900" indent="-342900">
              <a:buFont typeface="Arial"/>
              <a:buChar char="•"/>
            </a:pPr>
            <a:r>
              <a:rPr lang="en-US" sz="2400" dirty="0" smtClean="0">
                <a:solidFill>
                  <a:schemeClr val="tx2"/>
                </a:solidFill>
              </a:rPr>
              <a:t>Many are developing nations which have limited healthcare facilities</a:t>
            </a:r>
          </a:p>
        </p:txBody>
      </p:sp>
    </p:spTree>
    <p:extLst>
      <p:ext uri="{BB962C8B-B14F-4D97-AF65-F5344CB8AC3E}">
        <p14:creationId xmlns:p14="http://schemas.microsoft.com/office/powerpoint/2010/main" val="809557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1" nodeType="clickEffect">
                                  <p:stCondLst>
                                    <p:cond delay="0"/>
                                  </p:stCondLst>
                                  <p:childTnLst>
                                    <p:anim calcmode="lin" valueType="num">
                                      <p:cBhvr>
                                        <p:cTn id="20" dur="1000"/>
                                        <p:tgtEl>
                                          <p:spTgt spid="5"/>
                                        </p:tgtEl>
                                        <p:attrNameLst>
                                          <p:attrName>ppt_w</p:attrName>
                                        </p:attrNameLst>
                                      </p:cBhvr>
                                      <p:tavLst>
                                        <p:tav tm="0">
                                          <p:val>
                                            <p:strVal val="ppt_w"/>
                                          </p:val>
                                        </p:tav>
                                        <p:tav tm="100000">
                                          <p:val>
                                            <p:strVal val="ppt_w*0.70"/>
                                          </p:val>
                                        </p:tav>
                                      </p:tavLst>
                                    </p:anim>
                                    <p:anim calcmode="lin" valueType="num">
                                      <p:cBhvr>
                                        <p:cTn id="21" dur="1000"/>
                                        <p:tgtEl>
                                          <p:spTgt spid="5"/>
                                        </p:tgtEl>
                                        <p:attrNameLst>
                                          <p:attrName>ppt_h</p:attrName>
                                        </p:attrNameLst>
                                      </p:cBhvr>
                                      <p:tavLst>
                                        <p:tav tm="0">
                                          <p:val>
                                            <p:strVal val="ppt_h"/>
                                          </p:val>
                                        </p:tav>
                                        <p:tav tm="100000">
                                          <p:val>
                                            <p:strVal val="ppt_h"/>
                                          </p:val>
                                        </p:tav>
                                      </p:tavLst>
                                    </p:anim>
                                    <p:animEffect transition="out" filter="fad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par>
                                <p:cTn id="24" presetID="55" presetClass="exit" presetSubtype="0" fill="hold" grpId="1" nodeType="withEffect">
                                  <p:stCondLst>
                                    <p:cond delay="0"/>
                                  </p:stCondLst>
                                  <p:childTnLst>
                                    <p:anim calcmode="lin" valueType="num">
                                      <p:cBhvr>
                                        <p:cTn id="25" dur="1000"/>
                                        <p:tgtEl>
                                          <p:spTgt spid="4"/>
                                        </p:tgtEl>
                                        <p:attrNameLst>
                                          <p:attrName>ppt_w</p:attrName>
                                        </p:attrNameLst>
                                      </p:cBhvr>
                                      <p:tavLst>
                                        <p:tav tm="0">
                                          <p:val>
                                            <p:strVal val="ppt_w"/>
                                          </p:val>
                                        </p:tav>
                                        <p:tav tm="100000">
                                          <p:val>
                                            <p:strVal val="ppt_w*0.70"/>
                                          </p:val>
                                        </p:tav>
                                      </p:tavLst>
                                    </p:anim>
                                    <p:anim calcmode="lin" valueType="num">
                                      <p:cBhvr>
                                        <p:cTn id="26" dur="1000"/>
                                        <p:tgtEl>
                                          <p:spTgt spid="4"/>
                                        </p:tgtEl>
                                        <p:attrNameLst>
                                          <p:attrName>ppt_h</p:attrName>
                                        </p:attrNameLst>
                                      </p:cBhvr>
                                      <p:tavLst>
                                        <p:tav tm="0">
                                          <p:val>
                                            <p:strVal val="ppt_h"/>
                                          </p:val>
                                        </p:tav>
                                        <p:tav tm="100000">
                                          <p:val>
                                            <p:strVal val="ppt_h"/>
                                          </p:val>
                                        </p:tav>
                                      </p:tavLst>
                                    </p:anim>
                                    <p:animEffect transition="out" filter="fade">
                                      <p:cBhvr>
                                        <p:cTn id="27" dur="1000"/>
                                        <p:tgtEl>
                                          <p:spTgt spid="4"/>
                                        </p:tgtEl>
                                      </p:cBhvr>
                                    </p:animEffect>
                                    <p:set>
                                      <p:cBhvr>
                                        <p:cTn id="28" dur="1" fill="hold">
                                          <p:stCondLst>
                                            <p:cond delay="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strVal val="#ppt_w*0.70"/>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8"/>
                                        </p:tgtEl>
                                        <p:attrNameLst>
                                          <p:attrName>ppt_w</p:attrName>
                                        </p:attrNameLst>
                                      </p:cBhvr>
                                      <p:tavLst>
                                        <p:tav tm="0">
                                          <p:val>
                                            <p:strVal val="ppt_w"/>
                                          </p:val>
                                        </p:tav>
                                        <p:tav tm="100000">
                                          <p:val>
                                            <p:strVal val="ppt_w*0.70"/>
                                          </p:val>
                                        </p:tav>
                                      </p:tavLst>
                                    </p:anim>
                                    <p:anim calcmode="lin" valueType="num">
                                      <p:cBhvr>
                                        <p:cTn id="47" dur="1000"/>
                                        <p:tgtEl>
                                          <p:spTgt spid="8"/>
                                        </p:tgtEl>
                                        <p:attrNameLst>
                                          <p:attrName>ppt_h</p:attrName>
                                        </p:attrNameLst>
                                      </p:cBhvr>
                                      <p:tavLst>
                                        <p:tav tm="0">
                                          <p:val>
                                            <p:strVal val="ppt_h"/>
                                          </p:val>
                                        </p:tav>
                                        <p:tav tm="100000">
                                          <p:val>
                                            <p:strVal val="ppt_h"/>
                                          </p:val>
                                        </p:tav>
                                      </p:tavLst>
                                    </p:anim>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55" presetClass="exit" presetSubtype="0" fill="hold" grpId="1" nodeType="withEffect">
                                  <p:stCondLst>
                                    <p:cond delay="0"/>
                                  </p:stCondLst>
                                  <p:childTnLst>
                                    <p:anim calcmode="lin" valueType="num">
                                      <p:cBhvr>
                                        <p:cTn id="51" dur="1000"/>
                                        <p:tgtEl>
                                          <p:spTgt spid="6"/>
                                        </p:tgtEl>
                                        <p:attrNameLst>
                                          <p:attrName>ppt_w</p:attrName>
                                        </p:attrNameLst>
                                      </p:cBhvr>
                                      <p:tavLst>
                                        <p:tav tm="0">
                                          <p:val>
                                            <p:strVal val="ppt_w"/>
                                          </p:val>
                                        </p:tav>
                                        <p:tav tm="100000">
                                          <p:val>
                                            <p:strVal val="ppt_w*0.70"/>
                                          </p:val>
                                        </p:tav>
                                      </p:tavLst>
                                    </p:anim>
                                    <p:anim calcmode="lin" valueType="num">
                                      <p:cBhvr>
                                        <p:cTn id="52" dur="1000"/>
                                        <p:tgtEl>
                                          <p:spTgt spid="6"/>
                                        </p:tgtEl>
                                        <p:attrNameLst>
                                          <p:attrName>ppt_h</p:attrName>
                                        </p:attrNameLst>
                                      </p:cBhvr>
                                      <p:tavLst>
                                        <p:tav tm="0">
                                          <p:val>
                                            <p:strVal val="ppt_h"/>
                                          </p:val>
                                        </p:tav>
                                        <p:tav tm="100000">
                                          <p:val>
                                            <p:strVal val="ppt_h"/>
                                          </p:val>
                                        </p:tav>
                                      </p:tavLst>
                                    </p:anim>
                                    <p:animEffect transition="out" filter="fade">
                                      <p:cBhvr>
                                        <p:cTn id="53" dur="1000"/>
                                        <p:tgtEl>
                                          <p:spTgt spid="6"/>
                                        </p:tgtEl>
                                      </p:cBhvr>
                                    </p:animEffect>
                                    <p:set>
                                      <p:cBhvr>
                                        <p:cTn id="5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P spid="6" grpId="1" animBg="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101" y="1190685"/>
            <a:ext cx="4238825" cy="461665"/>
          </a:xfrm>
          <a:prstGeom prst="rect">
            <a:avLst/>
          </a:prstGeom>
          <a:noFill/>
        </p:spPr>
        <p:txBody>
          <a:bodyPr wrap="square" rtlCol="0">
            <a:spAutoFit/>
          </a:bodyPr>
          <a:lstStyle/>
          <a:p>
            <a:r>
              <a:rPr lang="en-GB" sz="2400" b="1" dirty="0" smtClean="0">
                <a:solidFill>
                  <a:srgbClr val="FF0000"/>
                </a:solidFill>
              </a:rPr>
              <a:t>Earth’s climate is not constant.</a:t>
            </a:r>
            <a:endParaRPr lang="en-GB" sz="2400" b="1" dirty="0">
              <a:solidFill>
                <a:srgbClr val="FF0000"/>
              </a:solidFill>
            </a:endParaRPr>
          </a:p>
        </p:txBody>
      </p:sp>
      <p:sp>
        <p:nvSpPr>
          <p:cNvPr id="11" name="TextBox 10"/>
          <p:cNvSpPr txBox="1"/>
          <p:nvPr/>
        </p:nvSpPr>
        <p:spPr>
          <a:xfrm>
            <a:off x="1237672" y="2978726"/>
            <a:ext cx="1847273" cy="369332"/>
          </a:xfrm>
          <a:prstGeom prst="rect">
            <a:avLst/>
          </a:prstGeom>
          <a:noFill/>
        </p:spPr>
        <p:txBody>
          <a:bodyPr wrap="square" rtlCol="0">
            <a:spAutoFit/>
          </a:bodyPr>
          <a:lstStyle/>
          <a:p>
            <a:r>
              <a:rPr lang="en-US" dirty="0" smtClean="0"/>
              <a:t>It has </a:t>
            </a:r>
            <a:r>
              <a:rPr lang="en-US" b="1" dirty="0" smtClean="0">
                <a:solidFill>
                  <a:srgbClr val="FFC000"/>
                </a:solidFill>
              </a:rPr>
              <a:t>warmed</a:t>
            </a:r>
            <a:r>
              <a:rPr lang="en-US" dirty="0" smtClean="0"/>
              <a:t>…</a:t>
            </a:r>
            <a:endParaRPr lang="en-GB" dirty="0"/>
          </a:p>
        </p:txBody>
      </p:sp>
      <p:sp>
        <p:nvSpPr>
          <p:cNvPr id="12" name="TextBox 11"/>
          <p:cNvSpPr txBox="1"/>
          <p:nvPr/>
        </p:nvSpPr>
        <p:spPr>
          <a:xfrm>
            <a:off x="5668957" y="2918565"/>
            <a:ext cx="2221289" cy="369455"/>
          </a:xfrm>
          <a:prstGeom prst="rect">
            <a:avLst/>
          </a:prstGeom>
          <a:noFill/>
        </p:spPr>
        <p:txBody>
          <a:bodyPr wrap="square" rtlCol="0">
            <a:spAutoFit/>
          </a:bodyPr>
          <a:lstStyle/>
          <a:p>
            <a:r>
              <a:rPr lang="en-US" dirty="0" smtClean="0"/>
              <a:t>…and </a:t>
            </a:r>
            <a:r>
              <a:rPr lang="en-US" b="1" dirty="0" smtClean="0">
                <a:solidFill>
                  <a:srgbClr val="00B0F0"/>
                </a:solidFill>
              </a:rPr>
              <a:t>cooled</a:t>
            </a:r>
            <a:endParaRPr lang="en-GB" b="1" dirty="0">
              <a:solidFill>
                <a:srgbClr val="00B0F0"/>
              </a:solidFill>
            </a:endParaRPr>
          </a:p>
        </p:txBody>
      </p:sp>
      <p:pic>
        <p:nvPicPr>
          <p:cNvPr id="1032" name="Picture 8" descr="Hot and cold earth">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60436" y="2008783"/>
            <a:ext cx="2189017" cy="2189017"/>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3260435" y="4331855"/>
            <a:ext cx="2382982" cy="369332"/>
          </a:xfrm>
          <a:prstGeom prst="rect">
            <a:avLst/>
          </a:prstGeom>
          <a:noFill/>
        </p:spPr>
        <p:txBody>
          <a:bodyPr wrap="square" rtlCol="0">
            <a:spAutoFit/>
          </a:bodyPr>
          <a:lstStyle/>
          <a:p>
            <a:r>
              <a:rPr lang="en-US" dirty="0" smtClean="0"/>
              <a:t>For </a:t>
            </a:r>
            <a:r>
              <a:rPr lang="en-US" b="1" dirty="0" smtClean="0">
                <a:solidFill>
                  <a:schemeClr val="accent1"/>
                </a:solidFill>
              </a:rPr>
              <a:t>BILLIONS</a:t>
            </a:r>
            <a:r>
              <a:rPr lang="en-US" dirty="0" smtClean="0"/>
              <a:t> of years!</a:t>
            </a:r>
            <a:endParaRPr lang="en-GB" dirty="0"/>
          </a:p>
        </p:txBody>
      </p:sp>
      <p:sp>
        <p:nvSpPr>
          <p:cNvPr id="16" name="TextBox 15"/>
          <p:cNvSpPr txBox="1"/>
          <p:nvPr/>
        </p:nvSpPr>
        <p:spPr>
          <a:xfrm>
            <a:off x="213101" y="5073308"/>
            <a:ext cx="8667774" cy="1015663"/>
          </a:xfrm>
          <a:prstGeom prst="rect">
            <a:avLst/>
          </a:prstGeom>
          <a:noFill/>
        </p:spPr>
        <p:txBody>
          <a:bodyPr wrap="square" rtlCol="0">
            <a:spAutoFit/>
          </a:bodyPr>
          <a:lstStyle/>
          <a:p>
            <a:r>
              <a:rPr lang="en-US" sz="2000" dirty="0" smtClean="0">
                <a:solidFill>
                  <a:srgbClr val="465466"/>
                </a:solidFill>
              </a:rPr>
              <a:t>It is the </a:t>
            </a:r>
            <a:r>
              <a:rPr lang="en-US" sz="2000" b="1" dirty="0" smtClean="0">
                <a:solidFill>
                  <a:srgbClr val="FF0000"/>
                </a:solidFill>
              </a:rPr>
              <a:t>RATE</a:t>
            </a:r>
            <a:r>
              <a:rPr lang="en-US" sz="2000" b="1" dirty="0" smtClean="0">
                <a:solidFill>
                  <a:srgbClr val="465466"/>
                </a:solidFill>
              </a:rPr>
              <a:t> </a:t>
            </a:r>
            <a:r>
              <a:rPr lang="en-US" sz="2000" dirty="0" smtClean="0">
                <a:solidFill>
                  <a:srgbClr val="465466"/>
                </a:solidFill>
              </a:rPr>
              <a:t>that</a:t>
            </a:r>
            <a:r>
              <a:rPr lang="en-US" sz="2000" b="1" dirty="0" smtClean="0">
                <a:solidFill>
                  <a:srgbClr val="465466"/>
                </a:solidFill>
              </a:rPr>
              <a:t> </a:t>
            </a:r>
            <a:r>
              <a:rPr lang="en-US" sz="2000" dirty="0" smtClean="0">
                <a:solidFill>
                  <a:srgbClr val="465466"/>
                </a:solidFill>
              </a:rPr>
              <a:t> current climate change is happening that is different from what happened in the past.  Since ~1800, the average </a:t>
            </a:r>
            <a:r>
              <a:rPr lang="en-US" sz="2000" b="1" dirty="0" smtClean="0">
                <a:solidFill>
                  <a:srgbClr val="FF0000"/>
                </a:solidFill>
              </a:rPr>
              <a:t>global</a:t>
            </a:r>
            <a:r>
              <a:rPr lang="en-US" sz="2000" b="1" dirty="0" smtClean="0">
                <a:solidFill>
                  <a:srgbClr val="465466"/>
                </a:solidFill>
              </a:rPr>
              <a:t> </a:t>
            </a:r>
            <a:r>
              <a:rPr lang="en-US" sz="2000" dirty="0" smtClean="0">
                <a:solidFill>
                  <a:srgbClr val="465466"/>
                </a:solidFill>
              </a:rPr>
              <a:t>surface temperature has risen by about 1 degree Celsius. </a:t>
            </a:r>
          </a:p>
        </p:txBody>
      </p:sp>
    </p:spTree>
    <p:extLst>
      <p:ext uri="{BB962C8B-B14F-4D97-AF65-F5344CB8AC3E}">
        <p14:creationId xmlns:p14="http://schemas.microsoft.com/office/powerpoint/2010/main" val="677898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vs. Global Warming</a:t>
            </a:r>
            <a:endParaRPr lang="en-US" dirty="0"/>
          </a:p>
        </p:txBody>
      </p:sp>
      <p:sp>
        <p:nvSpPr>
          <p:cNvPr id="5" name="TextBox 4"/>
          <p:cNvSpPr txBox="1"/>
          <p:nvPr/>
        </p:nvSpPr>
        <p:spPr>
          <a:xfrm>
            <a:off x="457198" y="3045506"/>
            <a:ext cx="4914901" cy="1200329"/>
          </a:xfrm>
          <a:prstGeom prst="rect">
            <a:avLst/>
          </a:prstGeom>
          <a:noFill/>
          <a:ln w="38100" cmpd="sng">
            <a:solidFill>
              <a:srgbClr val="FFFF00"/>
            </a:solidFill>
          </a:ln>
        </p:spPr>
        <p:txBody>
          <a:bodyPr wrap="square" rtlCol="0">
            <a:spAutoFit/>
          </a:bodyPr>
          <a:lstStyle/>
          <a:p>
            <a:r>
              <a:rPr lang="en-US" sz="2400" b="1" dirty="0" smtClean="0">
                <a:solidFill>
                  <a:srgbClr val="FF0000"/>
                </a:solidFill>
              </a:rPr>
              <a:t>Global warming </a:t>
            </a:r>
            <a:r>
              <a:rPr lang="en-US" sz="2400" dirty="0" smtClean="0">
                <a:solidFill>
                  <a:srgbClr val="465466"/>
                </a:solidFill>
              </a:rPr>
              <a:t>refers to the </a:t>
            </a:r>
            <a:r>
              <a:rPr lang="en-US" sz="2400" b="1" dirty="0" smtClean="0">
                <a:solidFill>
                  <a:srgbClr val="FF0000"/>
                </a:solidFill>
              </a:rPr>
              <a:t>rise</a:t>
            </a:r>
            <a:r>
              <a:rPr lang="en-US" sz="2400" dirty="0" smtClean="0">
                <a:solidFill>
                  <a:srgbClr val="465466"/>
                </a:solidFill>
              </a:rPr>
              <a:t> in average surface </a:t>
            </a:r>
            <a:r>
              <a:rPr lang="en-US" sz="2400" b="1" dirty="0" smtClean="0">
                <a:solidFill>
                  <a:srgbClr val="FF0000"/>
                </a:solidFill>
              </a:rPr>
              <a:t>temperature</a:t>
            </a:r>
            <a:r>
              <a:rPr lang="en-US" sz="2400" dirty="0" smtClean="0">
                <a:solidFill>
                  <a:srgbClr val="465466"/>
                </a:solidFill>
              </a:rPr>
              <a:t> of the earth. </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848314">
            <a:off x="6271393" y="1591056"/>
            <a:ext cx="2022858" cy="2022858"/>
          </a:xfrm>
          <a:prstGeom prst="rect">
            <a:avLst/>
          </a:prstGeom>
        </p:spPr>
      </p:pic>
      <p:sp>
        <p:nvSpPr>
          <p:cNvPr id="8" name="TextBox 7"/>
          <p:cNvSpPr txBox="1"/>
          <p:nvPr/>
        </p:nvSpPr>
        <p:spPr>
          <a:xfrm>
            <a:off x="2196964" y="4888650"/>
            <a:ext cx="6708476" cy="1569660"/>
          </a:xfrm>
          <a:prstGeom prst="rect">
            <a:avLst/>
          </a:prstGeom>
          <a:noFill/>
          <a:ln w="38100" cmpd="sng">
            <a:solidFill>
              <a:srgbClr val="FF6600"/>
            </a:solidFill>
          </a:ln>
        </p:spPr>
        <p:txBody>
          <a:bodyPr wrap="square" rtlCol="0">
            <a:spAutoFit/>
          </a:bodyPr>
          <a:lstStyle/>
          <a:p>
            <a:r>
              <a:rPr lang="en-US" sz="2400" b="1" dirty="0" smtClean="0">
                <a:solidFill>
                  <a:srgbClr val="FF0000"/>
                </a:solidFill>
              </a:rPr>
              <a:t>Climate change </a:t>
            </a:r>
            <a:r>
              <a:rPr lang="en-US" sz="2400" dirty="0" smtClean="0">
                <a:solidFill>
                  <a:srgbClr val="465466"/>
                </a:solidFill>
              </a:rPr>
              <a:t>refers to all changing factors of Earth’s climate including </a:t>
            </a:r>
            <a:r>
              <a:rPr lang="en-US" sz="2400" dirty="0" smtClean="0"/>
              <a:t>temperature, rain, wind and humidity</a:t>
            </a:r>
            <a:r>
              <a:rPr lang="en-US" sz="2400" dirty="0" smtClean="0">
                <a:solidFill>
                  <a:srgbClr val="465466"/>
                </a:solidFill>
              </a:rPr>
              <a:t>. </a:t>
            </a:r>
            <a:r>
              <a:rPr lang="en-US" sz="2400" b="1" dirty="0" smtClean="0">
                <a:solidFill>
                  <a:srgbClr val="FF0000"/>
                </a:solidFill>
              </a:rPr>
              <a:t>Temperature is not the only thing that is changing and it is </a:t>
            </a:r>
            <a:r>
              <a:rPr lang="en-US" sz="2400" b="1" u="sng" dirty="0" smtClean="0">
                <a:solidFill>
                  <a:srgbClr val="FF0000"/>
                </a:solidFill>
              </a:rPr>
              <a:t>not</a:t>
            </a:r>
            <a:r>
              <a:rPr lang="en-US" sz="2400" b="1" dirty="0" smtClean="0">
                <a:solidFill>
                  <a:srgbClr val="FF0000"/>
                </a:solidFill>
              </a:rPr>
              <a:t> just getting hotter.</a:t>
            </a:r>
          </a:p>
        </p:txBody>
      </p:sp>
      <p:sp>
        <p:nvSpPr>
          <p:cNvPr id="9" name="TextBox 8"/>
          <p:cNvSpPr txBox="1"/>
          <p:nvPr/>
        </p:nvSpPr>
        <p:spPr>
          <a:xfrm>
            <a:off x="308948" y="2299586"/>
            <a:ext cx="4153633" cy="461665"/>
          </a:xfrm>
          <a:prstGeom prst="rect">
            <a:avLst/>
          </a:prstGeom>
          <a:noFill/>
        </p:spPr>
        <p:txBody>
          <a:bodyPr wrap="square" rtlCol="0">
            <a:spAutoFit/>
          </a:bodyPr>
          <a:lstStyle/>
          <a:p>
            <a:r>
              <a:rPr lang="en-US" sz="2400" b="1" dirty="0" smtClean="0">
                <a:solidFill>
                  <a:srgbClr val="FF0000"/>
                </a:solidFill>
              </a:rPr>
              <a:t>What’s the difference?</a:t>
            </a:r>
            <a:endParaRPr lang="en-US" sz="2400" b="1" dirty="0">
              <a:solidFill>
                <a:srgbClr val="FF0000"/>
              </a:solidFill>
            </a:endParaRPr>
          </a:p>
        </p:txBody>
      </p:sp>
    </p:spTree>
    <p:extLst>
      <p:ext uri="{BB962C8B-B14F-4D97-AF65-F5344CB8AC3E}">
        <p14:creationId xmlns:p14="http://schemas.microsoft.com/office/powerpoint/2010/main" val="4013135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1295400"/>
            <a:ext cx="7881257" cy="523220"/>
          </a:xfrm>
          <a:prstGeom prst="rect">
            <a:avLst/>
          </a:prstGeom>
          <a:noFill/>
        </p:spPr>
        <p:txBody>
          <a:bodyPr wrap="square" rtlCol="0">
            <a:spAutoFit/>
          </a:bodyPr>
          <a:lstStyle/>
          <a:p>
            <a:r>
              <a:rPr lang="en-GB" sz="2400" dirty="0" smtClean="0">
                <a:solidFill>
                  <a:schemeClr val="tx2"/>
                </a:solidFill>
              </a:rPr>
              <a:t>Where do </a:t>
            </a:r>
            <a:r>
              <a:rPr lang="en-GB" sz="2800" b="1" dirty="0" smtClean="0">
                <a:solidFill>
                  <a:srgbClr val="FF0000"/>
                </a:solidFill>
              </a:rPr>
              <a:t>WE</a:t>
            </a:r>
            <a:r>
              <a:rPr lang="en-GB" sz="2400" dirty="0" smtClean="0">
                <a:solidFill>
                  <a:schemeClr val="tx2"/>
                </a:solidFill>
              </a:rPr>
              <a:t> come into this?</a:t>
            </a:r>
            <a:endParaRPr lang="en-GB" sz="2400" dirty="0">
              <a:solidFill>
                <a:schemeClr val="tx2"/>
              </a:solidFill>
            </a:endParaRPr>
          </a:p>
        </p:txBody>
      </p:sp>
      <p:sp>
        <p:nvSpPr>
          <p:cNvPr id="3" name="TextBox 2"/>
          <p:cNvSpPr txBox="1"/>
          <p:nvPr/>
        </p:nvSpPr>
        <p:spPr>
          <a:xfrm>
            <a:off x="772886" y="1905000"/>
            <a:ext cx="7620000" cy="461665"/>
          </a:xfrm>
          <a:prstGeom prst="rect">
            <a:avLst/>
          </a:prstGeom>
          <a:noFill/>
        </p:spPr>
        <p:txBody>
          <a:bodyPr wrap="square" rtlCol="0">
            <a:spAutoFit/>
          </a:bodyPr>
          <a:lstStyle/>
          <a:p>
            <a:r>
              <a:rPr lang="en-GB" sz="2400" dirty="0" smtClean="0">
                <a:solidFill>
                  <a:schemeClr val="tx2"/>
                </a:solidFill>
              </a:rPr>
              <a:t> </a:t>
            </a:r>
            <a:endParaRPr lang="en-GB" sz="2400" dirty="0">
              <a:solidFill>
                <a:schemeClr val="tx2"/>
              </a:solidFill>
            </a:endParaRPr>
          </a:p>
        </p:txBody>
      </p:sp>
      <p:sp>
        <p:nvSpPr>
          <p:cNvPr id="6" name="Rectangle 5"/>
          <p:cNvSpPr/>
          <p:nvPr/>
        </p:nvSpPr>
        <p:spPr>
          <a:xfrm>
            <a:off x="403782" y="2910497"/>
            <a:ext cx="2926817" cy="1899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13" y="3034979"/>
            <a:ext cx="2557714" cy="1650138"/>
          </a:xfrm>
          <a:prstGeom prst="rect">
            <a:avLst/>
          </a:prstGeom>
        </p:spPr>
      </p:pic>
      <p:sp>
        <p:nvSpPr>
          <p:cNvPr id="7" name="Rectangle 6"/>
          <p:cNvSpPr/>
          <p:nvPr/>
        </p:nvSpPr>
        <p:spPr>
          <a:xfrm>
            <a:off x="3579900" y="2910497"/>
            <a:ext cx="2733924" cy="18744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53976" y="3117080"/>
            <a:ext cx="2358994" cy="1568037"/>
          </a:xfrm>
          <a:prstGeom prst="rect">
            <a:avLst/>
          </a:prstGeom>
        </p:spPr>
      </p:pic>
      <p:sp>
        <p:nvSpPr>
          <p:cNvPr id="10" name="Rectangle 9"/>
          <p:cNvSpPr/>
          <p:nvPr/>
        </p:nvSpPr>
        <p:spPr>
          <a:xfrm>
            <a:off x="6460850" y="2894071"/>
            <a:ext cx="2557714" cy="18772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6241" y="3030388"/>
            <a:ext cx="2281463" cy="1604629"/>
          </a:xfrm>
          <a:prstGeom prst="rect">
            <a:avLst/>
          </a:prstGeom>
        </p:spPr>
      </p:pic>
      <p:sp>
        <p:nvSpPr>
          <p:cNvPr id="11" name="TextBox 10"/>
          <p:cNvSpPr txBox="1"/>
          <p:nvPr/>
        </p:nvSpPr>
        <p:spPr>
          <a:xfrm>
            <a:off x="403783" y="4809599"/>
            <a:ext cx="2926817" cy="400110"/>
          </a:xfrm>
          <a:prstGeom prst="rect">
            <a:avLst/>
          </a:prstGeom>
          <a:noFill/>
        </p:spPr>
        <p:txBody>
          <a:bodyPr wrap="square" rtlCol="0">
            <a:spAutoFit/>
          </a:bodyPr>
          <a:lstStyle/>
          <a:p>
            <a:r>
              <a:rPr lang="en-US" sz="2000" b="1" dirty="0" smtClean="0">
                <a:solidFill>
                  <a:schemeClr val="tx2"/>
                </a:solidFill>
              </a:rPr>
              <a:t>Burning Fossil Fuels</a:t>
            </a:r>
            <a:endParaRPr lang="en-US" sz="2000" b="1" dirty="0">
              <a:solidFill>
                <a:schemeClr val="tx2"/>
              </a:solidFill>
            </a:endParaRPr>
          </a:p>
        </p:txBody>
      </p:sp>
      <p:sp>
        <p:nvSpPr>
          <p:cNvPr id="12" name="TextBox 11"/>
          <p:cNvSpPr txBox="1"/>
          <p:nvPr/>
        </p:nvSpPr>
        <p:spPr>
          <a:xfrm>
            <a:off x="3566511" y="4803424"/>
            <a:ext cx="2733924" cy="400110"/>
          </a:xfrm>
          <a:prstGeom prst="rect">
            <a:avLst/>
          </a:prstGeom>
          <a:noFill/>
        </p:spPr>
        <p:txBody>
          <a:bodyPr wrap="square" rtlCol="0">
            <a:spAutoFit/>
          </a:bodyPr>
          <a:lstStyle/>
          <a:p>
            <a:r>
              <a:rPr lang="en-US" sz="2000" b="1" dirty="0" smtClean="0">
                <a:solidFill>
                  <a:srgbClr val="465466"/>
                </a:solidFill>
              </a:rPr>
              <a:t>Deforestation</a:t>
            </a:r>
            <a:endParaRPr lang="en-US" sz="2000" b="1" dirty="0">
              <a:solidFill>
                <a:srgbClr val="465466"/>
              </a:solidFill>
            </a:endParaRPr>
          </a:p>
        </p:txBody>
      </p:sp>
      <p:sp>
        <p:nvSpPr>
          <p:cNvPr id="13" name="TextBox 12"/>
          <p:cNvSpPr txBox="1"/>
          <p:nvPr/>
        </p:nvSpPr>
        <p:spPr>
          <a:xfrm>
            <a:off x="6478980" y="4769995"/>
            <a:ext cx="2428724" cy="400110"/>
          </a:xfrm>
          <a:prstGeom prst="rect">
            <a:avLst/>
          </a:prstGeom>
          <a:noFill/>
        </p:spPr>
        <p:txBody>
          <a:bodyPr wrap="square" rtlCol="0">
            <a:spAutoFit/>
          </a:bodyPr>
          <a:lstStyle/>
          <a:p>
            <a:r>
              <a:rPr lang="en-US" sz="2000" b="1" dirty="0" smtClean="0">
                <a:solidFill>
                  <a:srgbClr val="465466"/>
                </a:solidFill>
              </a:rPr>
              <a:t>Agriculture</a:t>
            </a:r>
            <a:endParaRPr lang="en-US" sz="2000" b="1" dirty="0">
              <a:solidFill>
                <a:srgbClr val="465466"/>
              </a:solidFill>
            </a:endParaRPr>
          </a:p>
        </p:txBody>
      </p:sp>
      <p:sp>
        <p:nvSpPr>
          <p:cNvPr id="4" name="Rounded Rectangular Callout 3"/>
          <p:cNvSpPr/>
          <p:nvPr/>
        </p:nvSpPr>
        <p:spPr>
          <a:xfrm>
            <a:off x="7218329" y="3034979"/>
            <a:ext cx="904798" cy="47900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282507" y="3117080"/>
            <a:ext cx="914400" cy="369332"/>
          </a:xfrm>
          <a:prstGeom prst="rect">
            <a:avLst/>
          </a:prstGeom>
          <a:noFill/>
        </p:spPr>
        <p:txBody>
          <a:bodyPr wrap="square" rtlCol="0">
            <a:spAutoFit/>
          </a:bodyPr>
          <a:lstStyle/>
          <a:p>
            <a:r>
              <a:rPr lang="en-US" b="1" dirty="0" smtClean="0"/>
              <a:t>MOO!</a:t>
            </a:r>
            <a:endParaRPr lang="en-GB" b="1" dirty="0"/>
          </a:p>
        </p:txBody>
      </p:sp>
      <p:sp>
        <p:nvSpPr>
          <p:cNvPr id="15" name="TextBox 14"/>
          <p:cNvSpPr txBox="1"/>
          <p:nvPr/>
        </p:nvSpPr>
        <p:spPr>
          <a:xfrm>
            <a:off x="261257" y="1846329"/>
            <a:ext cx="8628317" cy="1015663"/>
          </a:xfrm>
          <a:prstGeom prst="rect">
            <a:avLst/>
          </a:prstGeom>
          <a:noFill/>
        </p:spPr>
        <p:txBody>
          <a:bodyPr wrap="square" rtlCol="0">
            <a:spAutoFit/>
          </a:bodyPr>
          <a:lstStyle/>
          <a:p>
            <a:r>
              <a:rPr lang="en-US" sz="2000" dirty="0" smtClean="0">
                <a:solidFill>
                  <a:schemeClr val="tx2"/>
                </a:solidFill>
              </a:rPr>
              <a:t>Everyday we do many things that are not good for our environment. By burning fossil fuels, cutting down entire forests and even breeding cows, we are polluting our atmosphere.</a:t>
            </a:r>
            <a:endParaRPr lang="en-GB" sz="2000" dirty="0">
              <a:solidFill>
                <a:schemeClr val="tx2"/>
              </a:solidFill>
            </a:endParaRPr>
          </a:p>
        </p:txBody>
      </p:sp>
      <p:sp>
        <p:nvSpPr>
          <p:cNvPr id="17" name="TextBox 16"/>
          <p:cNvSpPr txBox="1"/>
          <p:nvPr/>
        </p:nvSpPr>
        <p:spPr>
          <a:xfrm>
            <a:off x="403783" y="5209709"/>
            <a:ext cx="2926816" cy="1077218"/>
          </a:xfrm>
          <a:prstGeom prst="rect">
            <a:avLst/>
          </a:prstGeom>
          <a:noFill/>
        </p:spPr>
        <p:txBody>
          <a:bodyPr wrap="square" rtlCol="0">
            <a:spAutoFit/>
          </a:bodyPr>
          <a:lstStyle/>
          <a:p>
            <a:r>
              <a:rPr lang="en-US" sz="1600" dirty="0" smtClean="0">
                <a:solidFill>
                  <a:schemeClr val="tx2"/>
                </a:solidFill>
              </a:rPr>
              <a:t>By burning fossil fuels for energy such as coal, oil and gas, we are releasing </a:t>
            </a:r>
            <a:r>
              <a:rPr lang="en-US" sz="1600" b="1" dirty="0" smtClean="0">
                <a:solidFill>
                  <a:srgbClr val="FF0000"/>
                </a:solidFill>
              </a:rPr>
              <a:t>extra</a:t>
            </a:r>
            <a:r>
              <a:rPr lang="en-US" sz="1600" dirty="0" smtClean="0">
                <a:solidFill>
                  <a:schemeClr val="tx2"/>
                </a:solidFill>
              </a:rPr>
              <a:t> CO2 into the atmosphere.</a:t>
            </a:r>
            <a:endParaRPr lang="en-GB" sz="1600" dirty="0">
              <a:solidFill>
                <a:schemeClr val="tx2"/>
              </a:solidFill>
            </a:endParaRPr>
          </a:p>
        </p:txBody>
      </p:sp>
      <p:sp>
        <p:nvSpPr>
          <p:cNvPr id="18" name="TextBox 17"/>
          <p:cNvSpPr txBox="1"/>
          <p:nvPr/>
        </p:nvSpPr>
        <p:spPr>
          <a:xfrm>
            <a:off x="3614132" y="5203534"/>
            <a:ext cx="2665460" cy="1569660"/>
          </a:xfrm>
          <a:prstGeom prst="rect">
            <a:avLst/>
          </a:prstGeom>
          <a:noFill/>
        </p:spPr>
        <p:txBody>
          <a:bodyPr wrap="square" rtlCol="0">
            <a:spAutoFit/>
          </a:bodyPr>
          <a:lstStyle/>
          <a:p>
            <a:r>
              <a:rPr lang="en-US" sz="1600" dirty="0" smtClean="0">
                <a:solidFill>
                  <a:schemeClr val="tx2"/>
                </a:solidFill>
              </a:rPr>
              <a:t>Trees use CO2 in the atmosphere for photosynthesis and to provide us with oxygen, but some trees are cut down for agricultural purposes.</a:t>
            </a:r>
            <a:endParaRPr lang="en-GB" sz="1600" dirty="0">
              <a:solidFill>
                <a:schemeClr val="tx2"/>
              </a:solidFill>
            </a:endParaRPr>
          </a:p>
        </p:txBody>
      </p:sp>
      <p:sp>
        <p:nvSpPr>
          <p:cNvPr id="19" name="TextBox 18"/>
          <p:cNvSpPr txBox="1"/>
          <p:nvPr/>
        </p:nvSpPr>
        <p:spPr>
          <a:xfrm>
            <a:off x="6557819" y="5170105"/>
            <a:ext cx="2469982" cy="1600438"/>
          </a:xfrm>
          <a:prstGeom prst="rect">
            <a:avLst/>
          </a:prstGeom>
          <a:noFill/>
        </p:spPr>
        <p:txBody>
          <a:bodyPr wrap="square" rtlCol="0">
            <a:spAutoFit/>
          </a:bodyPr>
          <a:lstStyle/>
          <a:p>
            <a:r>
              <a:rPr lang="en-US" sz="1400" dirty="0" smtClean="0">
                <a:solidFill>
                  <a:schemeClr val="tx2"/>
                </a:solidFill>
              </a:rPr>
              <a:t>We breed many cows for milk and meat, but when cows are ‘windy’… they release </a:t>
            </a:r>
            <a:r>
              <a:rPr lang="en-US" sz="1400" b="1" dirty="0" smtClean="0">
                <a:solidFill>
                  <a:srgbClr val="FF0000"/>
                </a:solidFill>
              </a:rPr>
              <a:t>methane</a:t>
            </a:r>
            <a:r>
              <a:rPr lang="en-US" sz="1400" dirty="0" smtClean="0">
                <a:solidFill>
                  <a:schemeClr val="tx2"/>
                </a:solidFill>
              </a:rPr>
              <a:t>  (another greenhouse gas) into the atmosphere. Lots of cows = lots of </a:t>
            </a:r>
            <a:r>
              <a:rPr lang="en-US" sz="1400" b="1" dirty="0" smtClean="0">
                <a:solidFill>
                  <a:srgbClr val="FF0000"/>
                </a:solidFill>
              </a:rPr>
              <a:t>extra</a:t>
            </a:r>
            <a:r>
              <a:rPr lang="en-US" sz="1400" dirty="0" smtClean="0">
                <a:solidFill>
                  <a:schemeClr val="tx2"/>
                </a:solidFill>
              </a:rPr>
              <a:t> methane!</a:t>
            </a:r>
            <a:endParaRPr lang="en-GB" sz="1400" dirty="0">
              <a:solidFill>
                <a:schemeClr val="tx2"/>
              </a:solidFill>
            </a:endParaRPr>
          </a:p>
        </p:txBody>
      </p:sp>
    </p:spTree>
    <p:extLst>
      <p:ext uri="{BB962C8B-B14F-4D97-AF65-F5344CB8AC3E}">
        <p14:creationId xmlns:p14="http://schemas.microsoft.com/office/powerpoint/2010/main" val="4195761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33555">
            <a:off x="6160655" y="1591056"/>
            <a:ext cx="2526145" cy="2269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smtClean="0"/>
              <a:t>The greenhouse effect</a:t>
            </a:r>
            <a:endParaRPr lang="en-GB" dirty="0"/>
          </a:p>
        </p:txBody>
      </p:sp>
      <p:sp>
        <p:nvSpPr>
          <p:cNvPr id="3" name="TextBox 2"/>
          <p:cNvSpPr txBox="1"/>
          <p:nvPr/>
        </p:nvSpPr>
        <p:spPr>
          <a:xfrm>
            <a:off x="457199" y="3793112"/>
            <a:ext cx="7791061" cy="2739211"/>
          </a:xfrm>
          <a:prstGeom prst="rect">
            <a:avLst/>
          </a:prstGeom>
          <a:noFill/>
        </p:spPr>
        <p:txBody>
          <a:bodyPr wrap="square" rtlCol="0">
            <a:spAutoFit/>
          </a:bodyPr>
          <a:lstStyle/>
          <a:p>
            <a:r>
              <a:rPr lang="en-GB" sz="2400" dirty="0" smtClean="0">
                <a:solidFill>
                  <a:srgbClr val="465466"/>
                </a:solidFill>
              </a:rPr>
              <a:t>Greenhouse gasses (including </a:t>
            </a:r>
            <a:r>
              <a:rPr lang="en-US" sz="2400" dirty="0" smtClean="0">
                <a:solidFill>
                  <a:schemeClr val="tx2"/>
                </a:solidFill>
              </a:rPr>
              <a:t>CO</a:t>
            </a:r>
            <a:r>
              <a:rPr lang="en-US" sz="2400" baseline="-25000" dirty="0" smtClean="0">
                <a:solidFill>
                  <a:schemeClr val="tx2"/>
                </a:solidFill>
              </a:rPr>
              <a:t>2</a:t>
            </a:r>
            <a:r>
              <a:rPr lang="en-US" sz="2400" dirty="0" smtClean="0">
                <a:solidFill>
                  <a:schemeClr val="tx2"/>
                </a:solidFill>
              </a:rPr>
              <a:t>) </a:t>
            </a:r>
            <a:r>
              <a:rPr lang="en-GB" sz="2400" dirty="0" smtClean="0">
                <a:solidFill>
                  <a:schemeClr val="accent1"/>
                </a:solidFill>
              </a:rPr>
              <a:t>accumulate</a:t>
            </a:r>
            <a:r>
              <a:rPr lang="en-GB" sz="2400" dirty="0" smtClean="0">
                <a:solidFill>
                  <a:srgbClr val="465466"/>
                </a:solidFill>
              </a:rPr>
              <a:t> in the atmosphere.  They absorb thermal radiation (heat) from the Earth’s surface, and redirect it back down to the Earth, heating up our planet. This is called the </a:t>
            </a:r>
            <a:r>
              <a:rPr lang="en-GB" sz="2400" dirty="0" smtClean="0">
                <a:solidFill>
                  <a:schemeClr val="accent1"/>
                </a:solidFill>
              </a:rPr>
              <a:t>GREENHOUSE</a:t>
            </a:r>
            <a:r>
              <a:rPr lang="en-GB" sz="2400" dirty="0" smtClean="0">
                <a:solidFill>
                  <a:srgbClr val="465466"/>
                </a:solidFill>
              </a:rPr>
              <a:t> </a:t>
            </a:r>
            <a:r>
              <a:rPr lang="en-GB" sz="2400" dirty="0" smtClean="0">
                <a:solidFill>
                  <a:schemeClr val="accent1"/>
                </a:solidFill>
              </a:rPr>
              <a:t>EFFECT. </a:t>
            </a:r>
          </a:p>
          <a:p>
            <a:endParaRPr lang="en-GB" sz="2400" dirty="0" smtClean="0">
              <a:solidFill>
                <a:schemeClr val="accent1"/>
              </a:solidFill>
            </a:endParaRPr>
          </a:p>
          <a:p>
            <a:r>
              <a:rPr lang="en-GB" sz="2800" b="1" dirty="0" smtClean="0">
                <a:solidFill>
                  <a:srgbClr val="FF0000"/>
                </a:solidFill>
              </a:rPr>
              <a:t>The greenhouse effect is natural.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73358">
            <a:off x="6332682" y="1686350"/>
            <a:ext cx="2209800" cy="207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a:ext>
            </a:extLst>
          </a:blip>
          <a:srcRect/>
          <a:stretch>
            <a:fillRect/>
          </a:stretch>
        </p:blipFill>
        <p:spPr bwMode="auto">
          <a:xfrm>
            <a:off x="2052598" y="1375410"/>
            <a:ext cx="3947807" cy="4726932"/>
          </a:xfrm>
          <a:prstGeom prst="rect">
            <a:avLst/>
          </a:prstGeom>
          <a:noFill/>
          <a:ln>
            <a:noFill/>
          </a:ln>
        </p:spPr>
      </p:pic>
    </p:spTree>
    <p:extLst>
      <p:ext uri="{BB962C8B-B14F-4D97-AF65-F5344CB8AC3E}">
        <p14:creationId xmlns:p14="http://schemas.microsoft.com/office/powerpoint/2010/main" val="579482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4096" y="1953401"/>
            <a:ext cx="5632704" cy="1938992"/>
          </a:xfrm>
          <a:prstGeom prst="rect">
            <a:avLst/>
          </a:prstGeom>
          <a:noFill/>
        </p:spPr>
        <p:txBody>
          <a:bodyPr wrap="square" rtlCol="0">
            <a:spAutoFit/>
          </a:bodyPr>
          <a:lstStyle/>
          <a:p>
            <a:r>
              <a:rPr lang="en-US" sz="2400" dirty="0" smtClean="0">
                <a:solidFill>
                  <a:srgbClr val="465466"/>
                </a:solidFill>
              </a:rPr>
              <a:t>…without the Greenhouse Effect, the Earth would be too </a:t>
            </a:r>
            <a:r>
              <a:rPr lang="en-US" sz="2400" dirty="0" smtClean="0">
                <a:solidFill>
                  <a:schemeClr val="bg2">
                    <a:lumMod val="75000"/>
                  </a:schemeClr>
                </a:solidFill>
              </a:rPr>
              <a:t>cold</a:t>
            </a:r>
            <a:r>
              <a:rPr lang="en-US" sz="2400" dirty="0" smtClean="0">
                <a:solidFill>
                  <a:srgbClr val="465466"/>
                </a:solidFill>
              </a:rPr>
              <a:t> for life (we certainly wouldn’t be here). In fact, scientists say it might look a bit like </a:t>
            </a:r>
            <a:r>
              <a:rPr lang="en-US" sz="2400" dirty="0" smtClean="0">
                <a:solidFill>
                  <a:srgbClr val="FF0000"/>
                </a:solidFill>
              </a:rPr>
              <a:t>MARS</a:t>
            </a:r>
            <a:r>
              <a:rPr lang="en-US" sz="2400" dirty="0" smtClean="0">
                <a:solidFill>
                  <a:srgbClr val="465466"/>
                </a:solidFill>
              </a:rPr>
              <a:t>…</a:t>
            </a:r>
            <a:endParaRPr lang="en-US" sz="2400" dirty="0">
              <a:solidFill>
                <a:srgbClr val="800000"/>
              </a:solidFill>
            </a:endParaRPr>
          </a:p>
        </p:txBody>
      </p:sp>
      <p:sp>
        <p:nvSpPr>
          <p:cNvPr id="5" name="TextBox 4"/>
          <p:cNvSpPr txBox="1"/>
          <p:nvPr/>
        </p:nvSpPr>
        <p:spPr>
          <a:xfrm>
            <a:off x="282785" y="4256149"/>
            <a:ext cx="5808981" cy="1938992"/>
          </a:xfrm>
          <a:prstGeom prst="rect">
            <a:avLst/>
          </a:prstGeom>
          <a:noFill/>
        </p:spPr>
        <p:txBody>
          <a:bodyPr wrap="square" rtlCol="0">
            <a:spAutoFit/>
          </a:bodyPr>
          <a:lstStyle/>
          <a:p>
            <a:r>
              <a:rPr lang="en-US" sz="2400" dirty="0" smtClean="0">
                <a:solidFill>
                  <a:schemeClr val="tx2"/>
                </a:solidFill>
              </a:rPr>
              <a:t>… Adding millions of </a:t>
            </a:r>
            <a:r>
              <a:rPr lang="en-US" sz="2400" dirty="0" err="1" smtClean="0">
                <a:solidFill>
                  <a:schemeClr val="tx2"/>
                </a:solidFill>
              </a:rPr>
              <a:t>tonnes</a:t>
            </a:r>
            <a:r>
              <a:rPr lang="en-US" sz="2400" dirty="0" smtClean="0">
                <a:solidFill>
                  <a:schemeClr val="tx2"/>
                </a:solidFill>
              </a:rPr>
              <a:t> of greenhouse gasses (including extra CO</a:t>
            </a:r>
            <a:r>
              <a:rPr lang="en-US" sz="2400" baseline="-25000" dirty="0" smtClean="0">
                <a:solidFill>
                  <a:schemeClr val="tx2"/>
                </a:solidFill>
              </a:rPr>
              <a:t>2</a:t>
            </a:r>
            <a:r>
              <a:rPr lang="en-US" sz="2400" dirty="0" smtClean="0">
                <a:solidFill>
                  <a:schemeClr val="tx2"/>
                </a:solidFill>
              </a:rPr>
              <a:t>) to the atmosphere each year makes the greenhouse effect ‘too efficient’, causing </a:t>
            </a:r>
            <a:r>
              <a:rPr lang="en-US" sz="2400" dirty="0" smtClean="0">
                <a:solidFill>
                  <a:schemeClr val="accent1"/>
                </a:solidFill>
              </a:rPr>
              <a:t>climate change</a:t>
            </a:r>
            <a:r>
              <a:rPr lang="en-US" sz="2400" dirty="0" smtClean="0">
                <a:solidFill>
                  <a:schemeClr val="tx2"/>
                </a:solidFill>
              </a:rPr>
              <a:t>.</a:t>
            </a:r>
            <a:endParaRPr lang="en-US" sz="2400"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063" y="1494617"/>
            <a:ext cx="2247900" cy="22479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1767" y="3742517"/>
            <a:ext cx="2250305" cy="2946400"/>
          </a:xfrm>
          <a:prstGeom prst="rect">
            <a:avLst/>
          </a:prstGeom>
        </p:spPr>
      </p:pic>
    </p:spTree>
    <p:extLst>
      <p:ext uri="{BB962C8B-B14F-4D97-AF65-F5344CB8AC3E}">
        <p14:creationId xmlns:p14="http://schemas.microsoft.com/office/powerpoint/2010/main" val="2924115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933" y="2319867"/>
            <a:ext cx="4047067" cy="461665"/>
          </a:xfrm>
          <a:prstGeom prst="rect">
            <a:avLst/>
          </a:prstGeom>
          <a:noFill/>
        </p:spPr>
        <p:txBody>
          <a:bodyPr wrap="square" rtlCol="0">
            <a:spAutoFit/>
          </a:bodyPr>
          <a:lstStyle/>
          <a:p>
            <a:endParaRPr lang="en-US" sz="2400" dirty="0">
              <a:solidFill>
                <a:schemeClr val="tx2"/>
              </a:solidFill>
            </a:endParaRPr>
          </a:p>
        </p:txBody>
      </p:sp>
      <p:sp>
        <p:nvSpPr>
          <p:cNvPr id="9" name="Rectangle 8"/>
          <p:cNvSpPr/>
          <p:nvPr/>
        </p:nvSpPr>
        <p:spPr>
          <a:xfrm>
            <a:off x="4893733" y="798564"/>
            <a:ext cx="3132667" cy="39748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82133" y="794098"/>
            <a:ext cx="3183467" cy="39748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1252" y="931922"/>
            <a:ext cx="2738082" cy="365077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0650" y="980365"/>
            <a:ext cx="2701750" cy="3602333"/>
          </a:xfrm>
          <a:prstGeom prst="rect">
            <a:avLst/>
          </a:prstGeom>
        </p:spPr>
      </p:pic>
      <p:sp>
        <p:nvSpPr>
          <p:cNvPr id="10" name="TextBox 9"/>
          <p:cNvSpPr txBox="1"/>
          <p:nvPr/>
        </p:nvSpPr>
        <p:spPr>
          <a:xfrm>
            <a:off x="270933" y="5024998"/>
            <a:ext cx="8652934" cy="1323439"/>
          </a:xfrm>
          <a:prstGeom prst="rect">
            <a:avLst/>
          </a:prstGeom>
          <a:noFill/>
        </p:spPr>
        <p:txBody>
          <a:bodyPr wrap="square" rtlCol="0">
            <a:spAutoFit/>
          </a:bodyPr>
          <a:lstStyle/>
          <a:p>
            <a:r>
              <a:rPr lang="en-US" sz="2000" dirty="0" smtClean="0">
                <a:solidFill>
                  <a:schemeClr val="tx2"/>
                </a:solidFill>
              </a:rPr>
              <a:t>This giant sign in New York City illustrates ‘the number of metric tones of greenhouse gasses in the atmosphere’. In less than 6 days, the total had gone up by over 344,041,589…</a:t>
            </a:r>
            <a:r>
              <a:rPr lang="en-US" sz="2000" b="1" dirty="0" smtClean="0">
                <a:solidFill>
                  <a:srgbClr val="FF0000"/>
                </a:solidFill>
              </a:rPr>
              <a:t>so the number of metric tones rises by 1000 every second…the weight of 700 cars!</a:t>
            </a:r>
            <a:endParaRPr lang="en-US" sz="2000" b="1" dirty="0">
              <a:solidFill>
                <a:srgbClr val="FF0000"/>
              </a:solidFill>
            </a:endParaRPr>
          </a:p>
        </p:txBody>
      </p:sp>
      <p:sp>
        <p:nvSpPr>
          <p:cNvPr id="11" name="Right Arrow 10"/>
          <p:cNvSpPr/>
          <p:nvPr/>
        </p:nvSpPr>
        <p:spPr>
          <a:xfrm rot="822058">
            <a:off x="389467" y="1938035"/>
            <a:ext cx="1134533" cy="5757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9931376">
            <a:off x="7467599" y="2014645"/>
            <a:ext cx="1016000"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686603">
            <a:off x="361091" y="2048933"/>
            <a:ext cx="1305108" cy="369332"/>
          </a:xfrm>
          <a:prstGeom prst="rect">
            <a:avLst/>
          </a:prstGeom>
          <a:noFill/>
        </p:spPr>
        <p:txBody>
          <a:bodyPr wrap="square" rtlCol="0">
            <a:spAutoFit/>
          </a:bodyPr>
          <a:lstStyle/>
          <a:p>
            <a:r>
              <a:rPr lang="en-US" b="1" dirty="0" smtClean="0">
                <a:solidFill>
                  <a:schemeClr val="bg1"/>
                </a:solidFill>
              </a:rPr>
              <a:t>DAY 1</a:t>
            </a:r>
            <a:endParaRPr lang="en-US" b="1" dirty="0">
              <a:solidFill>
                <a:schemeClr val="bg1"/>
              </a:solidFill>
            </a:endParaRPr>
          </a:p>
        </p:txBody>
      </p:sp>
      <p:sp>
        <p:nvSpPr>
          <p:cNvPr id="14" name="TextBox 13"/>
          <p:cNvSpPr txBox="1"/>
          <p:nvPr/>
        </p:nvSpPr>
        <p:spPr>
          <a:xfrm rot="20017891">
            <a:off x="7604636" y="1999992"/>
            <a:ext cx="1305108" cy="369332"/>
          </a:xfrm>
          <a:prstGeom prst="rect">
            <a:avLst/>
          </a:prstGeom>
          <a:noFill/>
        </p:spPr>
        <p:txBody>
          <a:bodyPr wrap="square" rtlCol="0">
            <a:spAutoFit/>
          </a:bodyPr>
          <a:lstStyle/>
          <a:p>
            <a:r>
              <a:rPr lang="en-US" b="1" dirty="0" smtClean="0">
                <a:solidFill>
                  <a:srgbClr val="FFFFFF"/>
                </a:solidFill>
              </a:rPr>
              <a:t>DAY 6</a:t>
            </a:r>
            <a:endParaRPr lang="en-US" b="1" dirty="0">
              <a:solidFill>
                <a:srgbClr val="FFFFFF"/>
              </a:solidFill>
            </a:endParaRPr>
          </a:p>
        </p:txBody>
      </p:sp>
    </p:spTree>
    <p:extLst>
      <p:ext uri="{BB962C8B-B14F-4D97-AF65-F5344CB8AC3E}">
        <p14:creationId xmlns:p14="http://schemas.microsoft.com/office/powerpoint/2010/main" val="7681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Scientific Evidence for Human Induced Climate Change</a:t>
            </a:r>
            <a:endParaRPr lang="en-GB" dirty="0"/>
          </a:p>
        </p:txBody>
      </p:sp>
      <p:sp>
        <p:nvSpPr>
          <p:cNvPr id="4" name="TextBox 3"/>
          <p:cNvSpPr txBox="1"/>
          <p:nvPr/>
        </p:nvSpPr>
        <p:spPr>
          <a:xfrm>
            <a:off x="153406" y="2346659"/>
            <a:ext cx="5223266" cy="1015663"/>
          </a:xfrm>
          <a:prstGeom prst="rect">
            <a:avLst/>
          </a:prstGeom>
          <a:noFill/>
        </p:spPr>
        <p:txBody>
          <a:bodyPr wrap="square" rtlCol="0">
            <a:spAutoFit/>
          </a:bodyPr>
          <a:lstStyle/>
          <a:p>
            <a:r>
              <a:rPr lang="en-US" sz="2000" dirty="0" smtClean="0">
                <a:solidFill>
                  <a:schemeClr val="tx2"/>
                </a:solidFill>
              </a:rPr>
              <a:t>The amount of CO</a:t>
            </a:r>
            <a:r>
              <a:rPr lang="en-US" sz="2000" baseline="-25000" dirty="0" smtClean="0">
                <a:solidFill>
                  <a:schemeClr val="tx2"/>
                </a:solidFill>
              </a:rPr>
              <a:t>2</a:t>
            </a:r>
            <a:r>
              <a:rPr lang="en-US" sz="2000" dirty="0" smtClean="0">
                <a:solidFill>
                  <a:schemeClr val="tx2"/>
                </a:solidFill>
              </a:rPr>
              <a:t> in the atmosphere  has always </a:t>
            </a:r>
            <a:r>
              <a:rPr lang="en-US" sz="2000" dirty="0" smtClean="0">
                <a:solidFill>
                  <a:srgbClr val="FF0000"/>
                </a:solidFill>
              </a:rPr>
              <a:t>fluctuated</a:t>
            </a:r>
            <a:r>
              <a:rPr lang="en-US" sz="2000" dirty="0" smtClean="0">
                <a:solidFill>
                  <a:schemeClr val="tx2"/>
                </a:solidFill>
              </a:rPr>
              <a:t>. However the amount of CO</a:t>
            </a:r>
            <a:r>
              <a:rPr lang="en-US" sz="2000" baseline="-25000" dirty="0" smtClean="0">
                <a:solidFill>
                  <a:schemeClr val="tx2"/>
                </a:solidFill>
              </a:rPr>
              <a:t>2 </a:t>
            </a:r>
            <a:r>
              <a:rPr lang="en-US" sz="2000" dirty="0">
                <a:solidFill>
                  <a:schemeClr val="tx2"/>
                </a:solidFill>
              </a:rPr>
              <a:t> </a:t>
            </a:r>
            <a:r>
              <a:rPr lang="en-US" sz="2000" dirty="0" smtClean="0">
                <a:solidFill>
                  <a:schemeClr val="tx2"/>
                </a:solidFill>
              </a:rPr>
              <a:t>has quickly risen during the last 150 years. </a:t>
            </a:r>
          </a:p>
        </p:txBody>
      </p:sp>
      <p:sp>
        <p:nvSpPr>
          <p:cNvPr id="2" name="TextBox 1"/>
          <p:cNvSpPr txBox="1"/>
          <p:nvPr/>
        </p:nvSpPr>
        <p:spPr>
          <a:xfrm>
            <a:off x="6508127" y="3044183"/>
            <a:ext cx="2526145" cy="1938992"/>
          </a:xfrm>
          <a:prstGeom prst="rect">
            <a:avLst/>
          </a:prstGeom>
          <a:noFill/>
        </p:spPr>
        <p:txBody>
          <a:bodyPr wrap="square" rtlCol="0">
            <a:spAutoFit/>
          </a:bodyPr>
          <a:lstStyle/>
          <a:p>
            <a:r>
              <a:rPr lang="en-US" sz="2000" dirty="0" smtClean="0">
                <a:solidFill>
                  <a:schemeClr val="tx2"/>
                </a:solidFill>
              </a:rPr>
              <a:t>This graph from NASA shows that since 1950, atmospheric CO2 has gone up by 100 ppm (parts per million). </a:t>
            </a:r>
            <a:endParaRPr lang="en-GB" sz="2000" b="1" dirty="0">
              <a:solidFill>
                <a:srgbClr val="FF0000"/>
              </a:solidFill>
            </a:endParaRPr>
          </a:p>
        </p:txBody>
      </p:sp>
      <p:sp>
        <p:nvSpPr>
          <p:cNvPr id="5" name="TextBox 4"/>
          <p:cNvSpPr txBox="1"/>
          <p:nvPr/>
        </p:nvSpPr>
        <p:spPr>
          <a:xfrm>
            <a:off x="3890082" y="6611779"/>
            <a:ext cx="1982173" cy="246221"/>
          </a:xfrm>
          <a:prstGeom prst="rect">
            <a:avLst/>
          </a:prstGeom>
          <a:noFill/>
        </p:spPr>
        <p:txBody>
          <a:bodyPr wrap="square" rtlCol="0">
            <a:spAutoFit/>
          </a:bodyPr>
          <a:lstStyle/>
          <a:p>
            <a:r>
              <a:rPr lang="en-US" sz="1000" dirty="0" smtClean="0"/>
              <a:t>www.climate.nasa.gov/evidence</a:t>
            </a:r>
            <a:endParaRPr lang="en-GB" sz="1000" dirty="0"/>
          </a:p>
        </p:txBody>
      </p:sp>
      <p:grpSp>
        <p:nvGrpSpPr>
          <p:cNvPr id="7" name="Group 6"/>
          <p:cNvGrpSpPr/>
          <p:nvPr/>
        </p:nvGrpSpPr>
        <p:grpSpPr>
          <a:xfrm>
            <a:off x="1358253" y="3727178"/>
            <a:ext cx="5058715" cy="2818712"/>
            <a:chOff x="728954" y="3437187"/>
            <a:chExt cx="7500646" cy="3174592"/>
          </a:xfrm>
        </p:grpSpPr>
        <p:pic>
          <p:nvPicPr>
            <p:cNvPr id="1026" name="Picture 2" descr="Variation in carbon dioxide concentration during the past 400,000 years (historical data from the Vostock ice co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28954" y="3437187"/>
              <a:ext cx="7202787" cy="3174592"/>
            </a:xfrm>
            <a:prstGeom prst="rect">
              <a:avLst/>
            </a:prstGeom>
            <a:noFill/>
            <a:scene3d>
              <a:camera prst="orthographicFront">
                <a:rot lat="0" lon="10800000" rev="0"/>
              </a:camera>
              <a:lightRig rig="threePt" dir="t"/>
            </a:scene3d>
            <a:extLst>
              <a:ext uri="{909E8E84-426E-40dd-AFC4-6F175D3DCCD1}">
                <a14:hiddenFill xmlns="" xmlns:a14="http://schemas.microsoft.com/office/drawing/2010/main">
                  <a:solidFill>
                    <a:srgbClr val="FFFFFF"/>
                  </a:solidFill>
                </a14:hiddenFill>
              </a:ext>
            </a:extLst>
          </p:spPr>
        </p:pic>
        <p:sp>
          <p:nvSpPr>
            <p:cNvPr id="6" name="Oval 5"/>
            <p:cNvSpPr/>
            <p:nvPr/>
          </p:nvSpPr>
          <p:spPr>
            <a:xfrm>
              <a:off x="6299200" y="3725333"/>
              <a:ext cx="1930400" cy="288644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4621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6876</TotalTime>
  <Words>2771</Words>
  <Application>Microsoft Office PowerPoint</Application>
  <PresentationFormat>On-screen Show (4:3)</PresentationFormat>
  <Paragraphs>222</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Candara</vt:lpstr>
      <vt:lpstr>Corbel</vt:lpstr>
      <vt:lpstr>Symbol</vt:lpstr>
      <vt:lpstr>Waveform</vt:lpstr>
      <vt:lpstr>Custom Design</vt:lpstr>
      <vt:lpstr>PowerPoint Presentation</vt:lpstr>
      <vt:lpstr>What is Climate Change?</vt:lpstr>
      <vt:lpstr>PowerPoint Presentation</vt:lpstr>
      <vt:lpstr>Climate Change vs. Global Warming</vt:lpstr>
      <vt:lpstr>PowerPoint Presentation</vt:lpstr>
      <vt:lpstr>The greenhouse effect</vt:lpstr>
      <vt:lpstr>PowerPoint Presentation</vt:lpstr>
      <vt:lpstr>PowerPoint Presentation</vt:lpstr>
      <vt:lpstr>Scientific Evidence for Human Induced Climate Change</vt:lpstr>
      <vt:lpstr>Climate Change vs Accelerating Climate change</vt:lpstr>
      <vt:lpstr>What have you learned so far?</vt:lpstr>
      <vt:lpstr>The Effects of Climate Change</vt:lpstr>
      <vt:lpstr>Climate Change in the South Pacific</vt:lpstr>
      <vt:lpstr>PowerPoint Presentation</vt:lpstr>
      <vt:lpstr>Climate Change in the South Pacific</vt:lpstr>
      <vt:lpstr>Sea Level Rise</vt:lpstr>
      <vt:lpstr>Storm Surges and Extreme Events</vt:lpstr>
      <vt:lpstr>Ocean Acidification</vt:lpstr>
      <vt:lpstr>Other Effects</vt:lpstr>
      <vt:lpstr>Health and Disease</vt:lpstr>
      <vt:lpstr>PowerPoint Presentation</vt:lpstr>
      <vt:lpstr>What have you learned so far?</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Watson</dc:creator>
  <cp:lastModifiedBy>Sylvia Knight</cp:lastModifiedBy>
  <cp:revision>285</cp:revision>
  <cp:lastPrinted>2012-04-29T15:50:27Z</cp:lastPrinted>
  <dcterms:created xsi:type="dcterms:W3CDTF">2012-02-15T16:31:01Z</dcterms:created>
  <dcterms:modified xsi:type="dcterms:W3CDTF">2014-05-15T13:14:23Z</dcterms:modified>
</cp:coreProperties>
</file>