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C6D1-45F3-46A9-BBC8-31F92309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423A-9E49-458D-B72C-5E15A255529A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CD7A-3396-43D5-BB68-498C20D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9E9A-0230-4BE8-B116-B425728F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7567-480B-4D2C-A966-F952B58EA9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57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B796-15CE-4693-AC1C-26E3CDD7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5B76-62B0-4D3E-A4E8-0A5E9EFC00FE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3E79-249B-47D6-B52B-4F008E6B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EE3D-D0AE-4413-961C-6E5C179A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FCAA9-9A88-4B42-B451-3A15635107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303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67DB-AF40-4025-962E-9F45DB08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0D50-4B04-4015-9243-3BF9B6AA0068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3D8F-A59C-43ED-B652-F32A4CBB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1207-76D2-4065-BF07-2B1AAF67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16F5-99CA-44C5-A409-1A630DD9F3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4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1EAF-BF2A-456D-957F-98FF43F9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93F0-A5DE-4527-B5EE-6D5ACD562726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6D19B-3AC6-447D-8222-BBB5ADB7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FC75-DF35-4883-841A-DDBFAE25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7519E-3C07-42A8-ACDF-23F49DB5F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A9A98-A2A3-4886-AE9C-950D8744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B8AF-1D20-46CC-9717-5D59707B5E24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DEE8-DBFF-4A7C-8D48-C4906CCE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479B-3614-464F-B66C-722C2401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4D6A6-1DD9-4A9B-AC19-F0AD52D4A6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74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D0D46-1D2D-4EE8-9B0C-15C98660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6B3C-8FDA-482D-A159-6417429944EA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99CC61-5D77-4FB2-9F5E-F1BF3025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8452E-FA73-44EC-A342-DFD53A5F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11DA-9A38-42E9-9B2B-C354A12F7E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9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9CE61D-75A6-4B5F-B59F-F0EFAF14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7653-95FA-4D18-8AF9-F2C3B4CCFBDF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D275E5-4A3B-4FB2-8508-1E44864C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3FEC5E-115C-4B32-9626-9BBEE054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B940-6C01-46D7-8435-C2A46316F6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33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02D372-7840-4769-99D1-06C8C5C4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C6D1-EA91-4A6D-A7F4-02CA7A686B3F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511A18-B529-4B31-8DF5-AE258261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0D678-7B3B-4D10-B27A-BE573D1A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D8FA-FC3B-470C-A87D-8011E73BF8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83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E80065-7B69-456F-942B-16262694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343D-1E2E-47C7-BE7C-5ADC120640E4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B79CA6-F6BE-4EAD-B30F-1A0A63C6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64945A-4E1D-44C6-9EDC-FDD0F64C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B0DB-D379-4F33-80E1-CF72E57F0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0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B5DB2E-E5C6-46EA-8985-AB37E159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267F-92C3-4FDA-B1B2-077F732627FB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E4775E-1246-45D1-A9CA-29110AE6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7050B-D87E-4422-90DF-6AB22FFB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47F21-CC67-416F-B559-55E8079F4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84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D3E2C-3C9F-4B35-BBAD-EA980BF1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95B7-3622-4B85-BF7B-5EE29ED95C99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51D169-AE33-417C-809F-B87822AC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7EBF6D-C13A-4191-B323-DEB0B4A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73DB2-C1CA-408C-9716-A1369CF553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15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DB67A6-90BA-4BA8-8719-A1CF525936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386DE9-720D-49AB-A096-01BAA68E8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F30F-64D7-4CF4-9D57-F76F951CF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C24C9-6674-4F6C-AA0D-3F7EDE4FABE3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5B00-DF84-4CFF-9E2E-058BC1CAA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A9A5F-C0DF-44AB-9FAF-09BB20C64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207D66B-EA0C-44C3-94CC-7E8198182D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EF54846A-443E-47BC-A0F2-4A41A414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5387975"/>
            <a:ext cx="30972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www.metlink.org/images/teachers/satellite_1200_230109.jpg">
            <a:extLst>
              <a:ext uri="{FF2B5EF4-FFF2-40B4-BE49-F238E27FC236}">
                <a16:creationId xmlns:a16="http://schemas.microsoft.com/office/drawing/2014/main" id="{9E369CE3-A553-4C4F-8D2B-2D712EAA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835025"/>
            <a:ext cx="79914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8B3D4E-756B-477D-BDD5-C0049734DAAB}"/>
              </a:ext>
            </a:extLst>
          </p:cNvPr>
          <p:cNvSpPr/>
          <p:nvPr/>
        </p:nvSpPr>
        <p:spPr>
          <a:xfrm>
            <a:off x="323528" y="188640"/>
            <a:ext cx="87371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Depressions- associated weather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E33F37-41AC-4898-8AED-945F6076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41438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describe and explain the type of weather associated with the different fronts in a depression.</a:t>
            </a:r>
          </a:p>
        </p:txBody>
      </p:sp>
      <p:grpSp>
        <p:nvGrpSpPr>
          <p:cNvPr id="3075" name="TextBox 2">
            <a:extLst>
              <a:ext uri="{FF2B5EF4-FFF2-40B4-BE49-F238E27FC236}">
                <a16:creationId xmlns:a16="http://schemas.microsoft.com/office/drawing/2014/main" id="{774348DD-252F-4EC7-A3FE-F52FFFEE30F6}"/>
              </a:ext>
            </a:extLst>
          </p:cNvPr>
          <p:cNvGrpSpPr>
            <a:grpSpLocks/>
          </p:cNvGrpSpPr>
          <p:nvPr/>
        </p:nvGrpSpPr>
        <p:grpSpPr bwMode="auto">
          <a:xfrm>
            <a:off x="255588" y="427038"/>
            <a:ext cx="5846762" cy="596900"/>
            <a:chOff x="161" y="269"/>
            <a:chExt cx="3683" cy="376"/>
          </a:xfrm>
        </p:grpSpPr>
        <p:pic>
          <p:nvPicPr>
            <p:cNvPr id="3079" name="TextBox 2">
              <a:extLst>
                <a:ext uri="{FF2B5EF4-FFF2-40B4-BE49-F238E27FC236}">
                  <a16:creationId xmlns:a16="http://schemas.microsoft.com/office/drawing/2014/main" id="{10423CF1-5E76-460B-BAFD-9D820C695CD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69"/>
              <a:ext cx="368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4">
              <a:extLst>
                <a:ext uri="{FF2B5EF4-FFF2-40B4-BE49-F238E27FC236}">
                  <a16:creationId xmlns:a16="http://schemas.microsoft.com/office/drawing/2014/main" id="{89ED0584-36BF-474F-A166-58EF73EB9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305"/>
              <a:ext cx="35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</a:rPr>
                <a:t>Objectives</a:t>
              </a:r>
              <a:endParaRPr lang="en-GB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645982-FC81-4134-8EF1-C63AF0D13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420938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describe how the weather changes with the passage of a depression.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A317E-D828-4CE9-828B-8846BACC6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203575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reproduce a diagram of a cross-section of a depression. </a:t>
            </a: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1B3DADFB-6CA1-498F-9F6D-17E52703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2675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5D3570-64B2-4FF2-9B01-DF3786D1E922}"/>
              </a:ext>
            </a:extLst>
          </p:cNvPr>
          <p:cNvSpPr/>
          <p:nvPr/>
        </p:nvSpPr>
        <p:spPr>
          <a:xfrm>
            <a:off x="2120900" y="692150"/>
            <a:ext cx="5114925" cy="46085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EDDB79D-F9CD-4557-9A81-8085791B2887}"/>
              </a:ext>
            </a:extLst>
          </p:cNvPr>
          <p:cNvSpPr/>
          <p:nvPr/>
        </p:nvSpPr>
        <p:spPr>
          <a:xfrm>
            <a:off x="2120900" y="3284538"/>
            <a:ext cx="5114925" cy="2016125"/>
          </a:xfrm>
          <a:prstGeom prst="triangle">
            <a:avLst>
              <a:gd name="adj" fmla="val 508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6C946-84BF-41BC-A6EA-1DE9921D6BC2}"/>
              </a:ext>
            </a:extLst>
          </p:cNvPr>
          <p:cNvSpPr/>
          <p:nvPr/>
        </p:nvSpPr>
        <p:spPr>
          <a:xfrm>
            <a:off x="2120900" y="5300663"/>
            <a:ext cx="5114925" cy="10810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01B7C81-7F6F-4B46-9F1B-1C0F1F8F469E}"/>
              </a:ext>
            </a:extLst>
          </p:cNvPr>
          <p:cNvSpPr/>
          <p:nvPr/>
        </p:nvSpPr>
        <p:spPr>
          <a:xfrm rot="7646383">
            <a:off x="5627688" y="2314575"/>
            <a:ext cx="863600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5DBB79E-694A-422A-8E76-C62717701C96}"/>
              </a:ext>
            </a:extLst>
          </p:cNvPr>
          <p:cNvSpPr/>
          <p:nvPr/>
        </p:nvSpPr>
        <p:spPr>
          <a:xfrm rot="14384260">
            <a:off x="4214019" y="4293394"/>
            <a:ext cx="865187" cy="13684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4EB7CFA-F0A4-4329-96A9-0D0C6B075B61}"/>
              </a:ext>
            </a:extLst>
          </p:cNvPr>
          <p:cNvSpPr/>
          <p:nvPr/>
        </p:nvSpPr>
        <p:spPr>
          <a:xfrm rot="2729040">
            <a:off x="2913063" y="2601913"/>
            <a:ext cx="863600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B47300F-998B-42A5-967C-AD8F7617ED98}"/>
              </a:ext>
            </a:extLst>
          </p:cNvPr>
          <p:cNvSpPr/>
          <p:nvPr/>
        </p:nvSpPr>
        <p:spPr>
          <a:xfrm rot="8728722">
            <a:off x="2339975" y="4953000"/>
            <a:ext cx="431800" cy="287338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914434A-8A35-461F-886B-8D97C4AFB5C2}"/>
              </a:ext>
            </a:extLst>
          </p:cNvPr>
          <p:cNvSpPr/>
          <p:nvPr/>
        </p:nvSpPr>
        <p:spPr>
          <a:xfrm rot="8728722">
            <a:off x="2751138" y="4624388"/>
            <a:ext cx="433387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18C272F-511D-41D3-962C-2FFDC4F56607}"/>
              </a:ext>
            </a:extLst>
          </p:cNvPr>
          <p:cNvSpPr/>
          <p:nvPr/>
        </p:nvSpPr>
        <p:spPr>
          <a:xfrm rot="8728722">
            <a:off x="3128963" y="4356100"/>
            <a:ext cx="431800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38405C3-5272-4E9E-BF7E-409F4D3E6B1A}"/>
              </a:ext>
            </a:extLst>
          </p:cNvPr>
          <p:cNvSpPr/>
          <p:nvPr/>
        </p:nvSpPr>
        <p:spPr>
          <a:xfrm rot="8728722">
            <a:off x="3535363" y="4030663"/>
            <a:ext cx="431800" cy="28733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C5BCD81-D248-4AF8-8169-5D8E8A1B16A5}"/>
              </a:ext>
            </a:extLst>
          </p:cNvPr>
          <p:cNvSpPr/>
          <p:nvPr/>
        </p:nvSpPr>
        <p:spPr>
          <a:xfrm rot="8728722">
            <a:off x="3946525" y="3700463"/>
            <a:ext cx="431800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213BF46-3C83-446A-B16C-56FB66892BA1}"/>
              </a:ext>
            </a:extLst>
          </p:cNvPr>
          <p:cNvSpPr/>
          <p:nvPr/>
        </p:nvSpPr>
        <p:spPr>
          <a:xfrm rot="8728722">
            <a:off x="4302125" y="3402013"/>
            <a:ext cx="431800" cy="28733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43A12C80-BDE5-490D-BB14-00AAD9B2411A}"/>
              </a:ext>
            </a:extLst>
          </p:cNvPr>
          <p:cNvSpPr/>
          <p:nvPr/>
        </p:nvSpPr>
        <p:spPr>
          <a:xfrm rot="18595404">
            <a:off x="5045075" y="3325813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0842979A-742B-41E7-86AD-812241907863}"/>
              </a:ext>
            </a:extLst>
          </p:cNvPr>
          <p:cNvSpPr/>
          <p:nvPr/>
        </p:nvSpPr>
        <p:spPr>
          <a:xfrm rot="18595404">
            <a:off x="5499100" y="3676650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D377689A-61B9-4BD0-8CBD-4A6AF62371A9}"/>
              </a:ext>
            </a:extLst>
          </p:cNvPr>
          <p:cNvSpPr/>
          <p:nvPr/>
        </p:nvSpPr>
        <p:spPr>
          <a:xfrm rot="18595404">
            <a:off x="5906294" y="3979069"/>
            <a:ext cx="306388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1690D2ED-B387-4DA5-AD2F-0B71EDA7D83E}"/>
              </a:ext>
            </a:extLst>
          </p:cNvPr>
          <p:cNvSpPr/>
          <p:nvPr/>
        </p:nvSpPr>
        <p:spPr>
          <a:xfrm rot="18595404">
            <a:off x="6361113" y="4348163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7A6300A3-2B89-43F1-8400-AA4C3496A11F}"/>
              </a:ext>
            </a:extLst>
          </p:cNvPr>
          <p:cNvSpPr/>
          <p:nvPr/>
        </p:nvSpPr>
        <p:spPr>
          <a:xfrm rot="18595404">
            <a:off x="6830219" y="4726782"/>
            <a:ext cx="306387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16D6DE-2651-4AFB-8DC0-32AE9D074F98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3605213" y="2349500"/>
            <a:ext cx="1114425" cy="935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A27E74D-9BC4-4DDC-BE54-17510FD0DB10}"/>
              </a:ext>
            </a:extLst>
          </p:cNvPr>
          <p:cNvSpPr/>
          <p:nvPr/>
        </p:nvSpPr>
        <p:spPr>
          <a:xfrm rot="2294527">
            <a:off x="3644900" y="2203450"/>
            <a:ext cx="431800" cy="3175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Flowchart: Delay 34">
            <a:extLst>
              <a:ext uri="{FF2B5EF4-FFF2-40B4-BE49-F238E27FC236}">
                <a16:creationId xmlns:a16="http://schemas.microsoft.com/office/drawing/2014/main" id="{217C9536-960D-466C-8A4F-386DCE11A47E}"/>
              </a:ext>
            </a:extLst>
          </p:cNvPr>
          <p:cNvSpPr/>
          <p:nvPr/>
        </p:nvSpPr>
        <p:spPr>
          <a:xfrm rot="18595404">
            <a:off x="4043363" y="2451100"/>
            <a:ext cx="304800" cy="33655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Flowchart: Delay 36">
            <a:extLst>
              <a:ext uri="{FF2B5EF4-FFF2-40B4-BE49-F238E27FC236}">
                <a16:creationId xmlns:a16="http://schemas.microsoft.com/office/drawing/2014/main" id="{11A24E02-53E8-4ED8-BAC2-627F089F9EFA}"/>
              </a:ext>
            </a:extLst>
          </p:cNvPr>
          <p:cNvSpPr/>
          <p:nvPr/>
        </p:nvSpPr>
        <p:spPr>
          <a:xfrm rot="18595404">
            <a:off x="4720431" y="3021807"/>
            <a:ext cx="306387" cy="33655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FC74B35-152C-434E-B2FE-4CFBC23FC1ED}"/>
              </a:ext>
            </a:extLst>
          </p:cNvPr>
          <p:cNvSpPr/>
          <p:nvPr/>
        </p:nvSpPr>
        <p:spPr>
          <a:xfrm rot="2294527">
            <a:off x="4325938" y="2768600"/>
            <a:ext cx="431800" cy="3175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20" name="TextBox 38">
            <a:extLst>
              <a:ext uri="{FF2B5EF4-FFF2-40B4-BE49-F238E27FC236}">
                <a16:creationId xmlns:a16="http://schemas.microsoft.com/office/drawing/2014/main" id="{45EE6B6B-0EE4-437F-BCBF-B7E5325B9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1457325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arctic or polar air</a:t>
            </a:r>
          </a:p>
        </p:txBody>
      </p:sp>
      <p:pic>
        <p:nvPicPr>
          <p:cNvPr id="4121" name="Picture 2" descr="http://www.metlink.org/images/teachers/analysis_0000_240109.png">
            <a:extLst>
              <a:ext uri="{FF2B5EF4-FFF2-40B4-BE49-F238E27FC236}">
                <a16:creationId xmlns:a16="http://schemas.microsoft.com/office/drawing/2014/main" id="{2C999029-C974-4AE2-97E9-66F533D3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3350"/>
            <a:ext cx="42545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Box 31">
            <a:extLst>
              <a:ext uri="{FF2B5EF4-FFF2-40B4-BE49-F238E27FC236}">
                <a16:creationId xmlns:a16="http://schemas.microsoft.com/office/drawing/2014/main" id="{D355698E-52AB-4CAF-A61C-0547B3B5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56959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Tropical area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25D6B2-EF1D-498A-A3F3-9B144299CDC6}"/>
              </a:ext>
            </a:extLst>
          </p:cNvPr>
          <p:cNvCxnSpPr>
            <a:endCxn id="22" idx="3"/>
          </p:cNvCxnSpPr>
          <p:nvPr/>
        </p:nvCxnSpPr>
        <p:spPr>
          <a:xfrm>
            <a:off x="2814638" y="2619375"/>
            <a:ext cx="449262" cy="17621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45F7D4-2FF1-41A4-8447-E2FB98D496A9}"/>
              </a:ext>
            </a:extLst>
          </p:cNvPr>
          <p:cNvCxnSpPr>
            <a:endCxn id="4" idx="2"/>
          </p:cNvCxnSpPr>
          <p:nvPr/>
        </p:nvCxnSpPr>
        <p:spPr>
          <a:xfrm>
            <a:off x="3263900" y="1989138"/>
            <a:ext cx="2062163" cy="1612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35">
            <a:extLst>
              <a:ext uri="{FF2B5EF4-FFF2-40B4-BE49-F238E27FC236}">
                <a16:creationId xmlns:a16="http://schemas.microsoft.com/office/drawing/2014/main" id="{44943A0A-B082-4522-9CAA-B95F45AA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40322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Warm Sector</a:t>
            </a:r>
          </a:p>
        </p:txBody>
      </p:sp>
      <p:grpSp>
        <p:nvGrpSpPr>
          <p:cNvPr id="4126" name="TextBox 39">
            <a:extLst>
              <a:ext uri="{FF2B5EF4-FFF2-40B4-BE49-F238E27FC236}">
                <a16:creationId xmlns:a16="http://schemas.microsoft.com/office/drawing/2014/main" id="{59FF5823-7081-4F70-BB50-2BDBBD3579A9}"/>
              </a:ext>
            </a:extLst>
          </p:cNvPr>
          <p:cNvGrpSpPr>
            <a:grpSpLocks/>
          </p:cNvGrpSpPr>
          <p:nvPr/>
        </p:nvGrpSpPr>
        <p:grpSpPr bwMode="auto">
          <a:xfrm>
            <a:off x="2974975" y="171450"/>
            <a:ext cx="5845175" cy="596900"/>
            <a:chOff x="1874" y="108"/>
            <a:chExt cx="3682" cy="376"/>
          </a:xfrm>
        </p:grpSpPr>
        <p:pic>
          <p:nvPicPr>
            <p:cNvPr id="4130" name="TextBox 39">
              <a:extLst>
                <a:ext uri="{FF2B5EF4-FFF2-40B4-BE49-F238E27FC236}">
                  <a16:creationId xmlns:a16="http://schemas.microsoft.com/office/drawing/2014/main" id="{EDCA24A5-A547-4ADE-9380-23F94F385D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08"/>
              <a:ext cx="368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1" name="Text Box 31">
              <a:extLst>
                <a:ext uri="{FF2B5EF4-FFF2-40B4-BE49-F238E27FC236}">
                  <a16:creationId xmlns:a16="http://schemas.microsoft.com/office/drawing/2014/main" id="{25116F0D-0C0C-4316-B545-1CFD5CD0C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" y="144"/>
              <a:ext cx="3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</a:rPr>
                <a:t>The different types of air…</a:t>
              </a:r>
            </a:p>
          </p:txBody>
        </p:sp>
      </p:grpSp>
      <p:sp>
        <p:nvSpPr>
          <p:cNvPr id="4127" name="TextBox 40">
            <a:extLst>
              <a:ext uri="{FF2B5EF4-FFF2-40B4-BE49-F238E27FC236}">
                <a16:creationId xmlns:a16="http://schemas.microsoft.com/office/drawing/2014/main" id="{FF3AE909-FCE8-473B-AC07-64AE96E8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408622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Warm front</a:t>
            </a:r>
          </a:p>
        </p:txBody>
      </p:sp>
      <p:sp>
        <p:nvSpPr>
          <p:cNvPr id="4128" name="TextBox 41">
            <a:extLst>
              <a:ext uri="{FF2B5EF4-FFF2-40B4-BE49-F238E27FC236}">
                <a16:creationId xmlns:a16="http://schemas.microsoft.com/office/drawing/2014/main" id="{17711125-FDC0-4C51-9A7F-FC8D3876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1481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Front</a:t>
            </a:r>
          </a:p>
        </p:txBody>
      </p:sp>
      <p:pic>
        <p:nvPicPr>
          <p:cNvPr id="4129" name="Picture 35">
            <a:extLst>
              <a:ext uri="{FF2B5EF4-FFF2-40B4-BE49-F238E27FC236}">
                <a16:creationId xmlns:a16="http://schemas.microsoft.com/office/drawing/2014/main" id="{7350B485-15BA-4444-974F-BB6F12B9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2675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link.org/images/teachers/analysis_0000_240109.png">
            <a:extLst>
              <a:ext uri="{FF2B5EF4-FFF2-40B4-BE49-F238E27FC236}">
                <a16:creationId xmlns:a16="http://schemas.microsoft.com/office/drawing/2014/main" id="{7069EAB7-75E6-45C9-A45B-C7528834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6050"/>
            <a:ext cx="42608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9FC311-5523-40A6-A87A-77216ED21F98}"/>
              </a:ext>
            </a:extLst>
          </p:cNvPr>
          <p:cNvSpPr/>
          <p:nvPr/>
        </p:nvSpPr>
        <p:spPr>
          <a:xfrm>
            <a:off x="704850" y="2781300"/>
            <a:ext cx="7343775" cy="3167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465E791-B3FF-4845-9C37-8CE63B43C015}"/>
              </a:ext>
            </a:extLst>
          </p:cNvPr>
          <p:cNvSpPr/>
          <p:nvPr/>
        </p:nvSpPr>
        <p:spPr>
          <a:xfrm rot="16200000">
            <a:off x="4880769" y="2777332"/>
            <a:ext cx="3168650" cy="316706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59D1E9FE-A110-4592-AD93-13ACA0278020}"/>
              </a:ext>
            </a:extLst>
          </p:cNvPr>
          <p:cNvSpPr/>
          <p:nvPr/>
        </p:nvSpPr>
        <p:spPr>
          <a:xfrm>
            <a:off x="687388" y="2781300"/>
            <a:ext cx="2592387" cy="318452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126" name="TextBox 8">
            <a:extLst>
              <a:ext uri="{FF2B5EF4-FFF2-40B4-BE49-F238E27FC236}">
                <a16:creationId xmlns:a16="http://schemas.microsoft.com/office/drawing/2014/main" id="{3D30FBED-CF75-4531-AD3D-3D70784F4E92}"/>
              </a:ext>
            </a:extLst>
          </p:cNvPr>
          <p:cNvGrpSpPr>
            <a:grpSpLocks/>
          </p:cNvGrpSpPr>
          <p:nvPr/>
        </p:nvGrpSpPr>
        <p:grpSpPr bwMode="auto">
          <a:xfrm>
            <a:off x="4700588" y="1292225"/>
            <a:ext cx="3700462" cy="871538"/>
            <a:chOff x="2961" y="814"/>
            <a:chExt cx="2331" cy="549"/>
          </a:xfrm>
        </p:grpSpPr>
        <p:pic>
          <p:nvPicPr>
            <p:cNvPr id="5135" name="TextBox 8">
              <a:extLst>
                <a:ext uri="{FF2B5EF4-FFF2-40B4-BE49-F238E27FC236}">
                  <a16:creationId xmlns:a16="http://schemas.microsoft.com/office/drawing/2014/main" id="{5CDFCDDE-B471-4B63-83E0-30C3860A4F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814"/>
              <a:ext cx="2331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 Box 7">
              <a:extLst>
                <a:ext uri="{FF2B5EF4-FFF2-40B4-BE49-F238E27FC236}">
                  <a16:creationId xmlns:a16="http://schemas.microsoft.com/office/drawing/2014/main" id="{8EDE61E0-F4C1-44D3-8C39-97F3F786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852"/>
              <a:ext cx="22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</a:rPr>
                <a:t>Cross-section through depression Klaus…</a:t>
              </a:r>
              <a:endParaRPr lang="en-GB" altLang="en-US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587065-8BA3-4A23-B6E6-F29D83645EC1}"/>
              </a:ext>
            </a:extLst>
          </p:cNvPr>
          <p:cNvCxnSpPr/>
          <p:nvPr/>
        </p:nvCxnSpPr>
        <p:spPr>
          <a:xfrm>
            <a:off x="2814638" y="2619375"/>
            <a:ext cx="449262" cy="17621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C309DD-A76F-473F-9584-7D9702FFDCCF}"/>
              </a:ext>
            </a:extLst>
          </p:cNvPr>
          <p:cNvCxnSpPr/>
          <p:nvPr/>
        </p:nvCxnSpPr>
        <p:spPr>
          <a:xfrm>
            <a:off x="3263900" y="1989138"/>
            <a:ext cx="3756025" cy="18002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3">
            <a:extLst>
              <a:ext uri="{FF2B5EF4-FFF2-40B4-BE49-F238E27FC236}">
                <a16:creationId xmlns:a16="http://schemas.microsoft.com/office/drawing/2014/main" id="{2AE8A80E-1A9E-42A3-B172-9CA2E681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41798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Warm Sector</a:t>
            </a:r>
          </a:p>
        </p:txBody>
      </p:sp>
      <p:sp>
        <p:nvSpPr>
          <p:cNvPr id="5130" name="TextBox 14">
            <a:extLst>
              <a:ext uri="{FF2B5EF4-FFF2-40B4-BE49-F238E27FC236}">
                <a16:creationId xmlns:a16="http://schemas.microsoft.com/office/drawing/2014/main" id="{3DA1A5B1-19D0-436F-ABA8-28BF0A9E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45212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Air</a:t>
            </a:r>
          </a:p>
        </p:txBody>
      </p:sp>
      <p:sp>
        <p:nvSpPr>
          <p:cNvPr id="5131" name="TextBox 15">
            <a:extLst>
              <a:ext uri="{FF2B5EF4-FFF2-40B4-BE49-F238E27FC236}">
                <a16:creationId xmlns:a16="http://schemas.microsoft.com/office/drawing/2014/main" id="{2896EA3D-3A8C-499A-B598-95E56972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8" y="4441825"/>
            <a:ext cx="158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Air</a:t>
            </a:r>
          </a:p>
        </p:txBody>
      </p:sp>
      <p:sp>
        <p:nvSpPr>
          <p:cNvPr id="5132" name="AutoShape 6">
            <a:extLst>
              <a:ext uri="{FF2B5EF4-FFF2-40B4-BE49-F238E27FC236}">
                <a16:creationId xmlns:a16="http://schemas.microsoft.com/office/drawing/2014/main" id="{ED227F8D-BFCA-429B-B025-4EF5BE3C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913438"/>
            <a:ext cx="4248150" cy="360362"/>
          </a:xfrm>
          <a:prstGeom prst="rightArrow">
            <a:avLst>
              <a:gd name="adj1" fmla="val 50000"/>
              <a:gd name="adj2" fmla="val 2947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33" name="Text Box 37">
            <a:extLst>
              <a:ext uri="{FF2B5EF4-FFF2-40B4-BE49-F238E27FC236}">
                <a16:creationId xmlns:a16="http://schemas.microsoft.com/office/drawing/2014/main" id="{A660ECC9-EF8B-4A41-B7F9-221E1326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62738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Direction</a:t>
            </a:r>
            <a:endParaRPr lang="en-US" altLang="en-US" sz="1800" b="1"/>
          </a:p>
        </p:txBody>
      </p:sp>
      <p:pic>
        <p:nvPicPr>
          <p:cNvPr id="5134" name="Picture 16">
            <a:extLst>
              <a:ext uri="{FF2B5EF4-FFF2-40B4-BE49-F238E27FC236}">
                <a16:creationId xmlns:a16="http://schemas.microsoft.com/office/drawing/2014/main" id="{EAA6AF52-42CF-4223-A139-55773F925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2675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83843FBE-A9B1-4ABA-B6F3-4DC333F568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4292600"/>
            <a:ext cx="568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FF21A96B-79B9-4C8E-BBB3-B68975816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863" y="2133600"/>
            <a:ext cx="1655762" cy="215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Freeform 5">
            <a:extLst>
              <a:ext uri="{FF2B5EF4-FFF2-40B4-BE49-F238E27FC236}">
                <a16:creationId xmlns:a16="http://schemas.microsoft.com/office/drawing/2014/main" id="{63C6096B-BF3A-4481-8244-B660CF84A9EF}"/>
              </a:ext>
            </a:extLst>
          </p:cNvPr>
          <p:cNvSpPr>
            <a:spLocks/>
          </p:cNvSpPr>
          <p:nvPr/>
        </p:nvSpPr>
        <p:spPr bwMode="auto">
          <a:xfrm>
            <a:off x="1835150" y="1916113"/>
            <a:ext cx="1704975" cy="2376487"/>
          </a:xfrm>
          <a:custGeom>
            <a:avLst/>
            <a:gdLst>
              <a:gd name="T0" fmla="*/ 2147483646 w 1074"/>
              <a:gd name="T1" fmla="*/ 2147483646 h 1497"/>
              <a:gd name="T2" fmla="*/ 2147483646 w 1074"/>
              <a:gd name="T3" fmla="*/ 2147483646 h 1497"/>
              <a:gd name="T4" fmla="*/ 0 w 1074"/>
              <a:gd name="T5" fmla="*/ 0 h 14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97">
                <a:moveTo>
                  <a:pt x="454" y="1497"/>
                </a:moveTo>
                <a:cubicBezTo>
                  <a:pt x="764" y="1372"/>
                  <a:pt x="1074" y="1248"/>
                  <a:pt x="998" y="998"/>
                </a:cubicBezTo>
                <a:cubicBezTo>
                  <a:pt x="922" y="748"/>
                  <a:pt x="166" y="166"/>
                  <a:pt x="0" y="0"/>
                </a:cubicBezTo>
              </a:path>
            </a:pathLst>
          </a:custGeom>
          <a:noFill/>
          <a:ln w="76200" cmpd="sng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AutoShape 6">
            <a:extLst>
              <a:ext uri="{FF2B5EF4-FFF2-40B4-BE49-F238E27FC236}">
                <a16:creationId xmlns:a16="http://schemas.microsoft.com/office/drawing/2014/main" id="{9B85A9D0-263D-4517-884A-EB17DB8F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797425"/>
            <a:ext cx="4248150" cy="360363"/>
          </a:xfrm>
          <a:prstGeom prst="rightArrow">
            <a:avLst>
              <a:gd name="adj1" fmla="val 50000"/>
              <a:gd name="adj2" fmla="val 2947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0" name="AutoShape 11">
            <a:extLst>
              <a:ext uri="{FF2B5EF4-FFF2-40B4-BE49-F238E27FC236}">
                <a16:creationId xmlns:a16="http://schemas.microsoft.com/office/drawing/2014/main" id="{03FAD986-B152-495E-8E76-90460727D2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27313" y="3716338"/>
            <a:ext cx="287337" cy="57626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1" name="AutoShape 12">
            <a:extLst>
              <a:ext uri="{FF2B5EF4-FFF2-40B4-BE49-F238E27FC236}">
                <a16:creationId xmlns:a16="http://schemas.microsoft.com/office/drawing/2014/main" id="{884EB376-F1FF-4862-8CCF-2ED98A3604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87675" y="3716338"/>
            <a:ext cx="287338" cy="57626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2" name="AutoShape 13">
            <a:extLst>
              <a:ext uri="{FF2B5EF4-FFF2-40B4-BE49-F238E27FC236}">
                <a16:creationId xmlns:a16="http://schemas.microsoft.com/office/drawing/2014/main" id="{D24A53A5-D64A-48A6-ABD8-A262EBB1E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644900"/>
            <a:ext cx="1152525" cy="215900"/>
          </a:xfrm>
          <a:prstGeom prst="cloudCallout">
            <a:avLst>
              <a:gd name="adj1" fmla="val 12398"/>
              <a:gd name="adj2" fmla="val 63236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3" name="Oval 14">
            <a:extLst>
              <a:ext uri="{FF2B5EF4-FFF2-40B4-BE49-F238E27FC236}">
                <a16:creationId xmlns:a16="http://schemas.microsoft.com/office/drawing/2014/main" id="{C61CFA61-B4EE-4204-BC8E-33BE4460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4" name="Oval 15">
            <a:extLst>
              <a:ext uri="{FF2B5EF4-FFF2-40B4-BE49-F238E27FC236}">
                <a16:creationId xmlns:a16="http://schemas.microsoft.com/office/drawing/2014/main" id="{E4C075ED-78B3-458C-A681-75ABE3D4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5" name="Oval 16">
            <a:extLst>
              <a:ext uri="{FF2B5EF4-FFF2-40B4-BE49-F238E27FC236}">
                <a16:creationId xmlns:a16="http://schemas.microsoft.com/office/drawing/2014/main" id="{EB95AB33-AB78-4AA6-A084-0FC0D365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6" name="Oval 17">
            <a:extLst>
              <a:ext uri="{FF2B5EF4-FFF2-40B4-BE49-F238E27FC236}">
                <a16:creationId xmlns:a16="http://schemas.microsoft.com/office/drawing/2014/main" id="{F19ED847-FD4C-42A6-8F68-7291492D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7" name="Oval 18">
            <a:extLst>
              <a:ext uri="{FF2B5EF4-FFF2-40B4-BE49-F238E27FC236}">
                <a16:creationId xmlns:a16="http://schemas.microsoft.com/office/drawing/2014/main" id="{C28C52F5-7048-4F2D-BDFC-0871AE13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8" name="Oval 19">
            <a:extLst>
              <a:ext uri="{FF2B5EF4-FFF2-40B4-BE49-F238E27FC236}">
                <a16:creationId xmlns:a16="http://schemas.microsoft.com/office/drawing/2014/main" id="{84228ADB-D4BF-4344-B726-369783C1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933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9" name="Oval 20">
            <a:extLst>
              <a:ext uri="{FF2B5EF4-FFF2-40B4-BE49-F238E27FC236}">
                <a16:creationId xmlns:a16="http://schemas.microsoft.com/office/drawing/2014/main" id="{A77B2BD3-EFC6-44B9-8090-EE6452DFB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0" name="Oval 21">
            <a:extLst>
              <a:ext uri="{FF2B5EF4-FFF2-40B4-BE49-F238E27FC236}">
                <a16:creationId xmlns:a16="http://schemas.microsoft.com/office/drawing/2014/main" id="{182F6CCF-AA9B-41FA-A0B3-A971E91D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1" name="Oval 22">
            <a:extLst>
              <a:ext uri="{FF2B5EF4-FFF2-40B4-BE49-F238E27FC236}">
                <a16:creationId xmlns:a16="http://schemas.microsoft.com/office/drawing/2014/main" id="{1991B6D0-3CE5-4435-91FD-D5FAD5879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2" name="Oval 23">
            <a:extLst>
              <a:ext uri="{FF2B5EF4-FFF2-40B4-BE49-F238E27FC236}">
                <a16:creationId xmlns:a16="http://schemas.microsoft.com/office/drawing/2014/main" id="{915E0763-9C78-43B2-8629-691F1C0B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3" name="Oval 24">
            <a:extLst>
              <a:ext uri="{FF2B5EF4-FFF2-40B4-BE49-F238E27FC236}">
                <a16:creationId xmlns:a16="http://schemas.microsoft.com/office/drawing/2014/main" id="{D655C4A2-B0AC-49ED-9113-316473F0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933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4" name="Oval 25">
            <a:extLst>
              <a:ext uri="{FF2B5EF4-FFF2-40B4-BE49-F238E27FC236}">
                <a16:creationId xmlns:a16="http://schemas.microsoft.com/office/drawing/2014/main" id="{4AB9D6C6-628D-44D4-99A7-2BEDBF0C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5" name="Oval 26">
            <a:extLst>
              <a:ext uri="{FF2B5EF4-FFF2-40B4-BE49-F238E27FC236}">
                <a16:creationId xmlns:a16="http://schemas.microsoft.com/office/drawing/2014/main" id="{FE033879-1236-4A3E-8496-A44C2946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6" name="Oval 27">
            <a:extLst>
              <a:ext uri="{FF2B5EF4-FFF2-40B4-BE49-F238E27FC236}">
                <a16:creationId xmlns:a16="http://schemas.microsoft.com/office/drawing/2014/main" id="{1088099D-1FCB-45DA-80C2-CC57C3FE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933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67" name="Oval 28">
            <a:extLst>
              <a:ext uri="{FF2B5EF4-FFF2-40B4-BE49-F238E27FC236}">
                <a16:creationId xmlns:a16="http://schemas.microsoft.com/office/drawing/2014/main" id="{0B3C2C05-03F4-4FF7-B6EB-7867BC2D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89" name="AutoShape 29">
            <a:extLst>
              <a:ext uri="{FF2B5EF4-FFF2-40B4-BE49-F238E27FC236}">
                <a16:creationId xmlns:a16="http://schemas.microsoft.com/office/drawing/2014/main" id="{9FEAB84F-3E47-490C-8FD0-431F12D6B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16338"/>
            <a:ext cx="431800" cy="217487"/>
          </a:xfrm>
          <a:prstGeom prst="cloudCallout">
            <a:avLst>
              <a:gd name="adj1" fmla="val 38972"/>
              <a:gd name="adj2" fmla="val -6240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6169" name="Oval 30">
            <a:extLst>
              <a:ext uri="{FF2B5EF4-FFF2-40B4-BE49-F238E27FC236}">
                <a16:creationId xmlns:a16="http://schemas.microsoft.com/office/drawing/2014/main" id="{B2F26F4A-360D-4142-B840-127BEECE8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33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70" name="Oval 31">
            <a:extLst>
              <a:ext uri="{FF2B5EF4-FFF2-40B4-BE49-F238E27FC236}">
                <a16:creationId xmlns:a16="http://schemas.microsoft.com/office/drawing/2014/main" id="{D95D0556-B060-46E5-84CD-A7D6BEB2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71" name="Oval 32">
            <a:extLst>
              <a:ext uri="{FF2B5EF4-FFF2-40B4-BE49-F238E27FC236}">
                <a16:creationId xmlns:a16="http://schemas.microsoft.com/office/drawing/2014/main" id="{38DE33D5-A879-4134-A7ED-A75EA2E1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72" name="Oval 33">
            <a:extLst>
              <a:ext uri="{FF2B5EF4-FFF2-40B4-BE49-F238E27FC236}">
                <a16:creationId xmlns:a16="http://schemas.microsoft.com/office/drawing/2014/main" id="{AC7442D9-78F6-45CA-AB76-C2C8F6B9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076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73" name="Text Box 34">
            <a:extLst>
              <a:ext uri="{FF2B5EF4-FFF2-40B4-BE49-F238E27FC236}">
                <a16:creationId xmlns:a16="http://schemas.microsoft.com/office/drawing/2014/main" id="{8A2D8AAF-1388-4169-8127-F167CCCF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241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Cold</a:t>
            </a:r>
            <a:endParaRPr lang="en-US" altLang="en-US" sz="1800" b="1"/>
          </a:p>
        </p:txBody>
      </p:sp>
      <p:sp>
        <p:nvSpPr>
          <p:cNvPr id="6174" name="Text Box 35">
            <a:extLst>
              <a:ext uri="{FF2B5EF4-FFF2-40B4-BE49-F238E27FC236}">
                <a16:creationId xmlns:a16="http://schemas.microsoft.com/office/drawing/2014/main" id="{87BC1A87-C2A9-4F39-817E-7B990CFC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2131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Cold</a:t>
            </a:r>
            <a:endParaRPr lang="en-US" altLang="en-US" sz="1800" b="1"/>
          </a:p>
        </p:txBody>
      </p:sp>
      <p:sp>
        <p:nvSpPr>
          <p:cNvPr id="6175" name="Text Box 36">
            <a:extLst>
              <a:ext uri="{FF2B5EF4-FFF2-40B4-BE49-F238E27FC236}">
                <a16:creationId xmlns:a16="http://schemas.microsoft.com/office/drawing/2014/main" id="{1CD391B5-B176-4EDA-A0FA-95122807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972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Warm</a:t>
            </a:r>
            <a:endParaRPr lang="en-US" altLang="en-US" sz="1800" b="1"/>
          </a:p>
        </p:txBody>
      </p:sp>
      <p:sp>
        <p:nvSpPr>
          <p:cNvPr id="6176" name="Text Box 37">
            <a:extLst>
              <a:ext uri="{FF2B5EF4-FFF2-40B4-BE49-F238E27FC236}">
                <a16:creationId xmlns:a16="http://schemas.microsoft.com/office/drawing/2014/main" id="{D56C0323-B745-40D6-B99B-341C4ACA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5895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Direction</a:t>
            </a:r>
            <a:endParaRPr lang="en-US" altLang="en-US" sz="1800" b="1"/>
          </a:p>
        </p:txBody>
      </p:sp>
      <p:sp>
        <p:nvSpPr>
          <p:cNvPr id="6177" name="Text Box 38">
            <a:extLst>
              <a:ext uri="{FF2B5EF4-FFF2-40B4-BE49-F238E27FC236}">
                <a16:creationId xmlns:a16="http://schemas.microsoft.com/office/drawing/2014/main" id="{4830915F-B4AF-43C4-896D-E9BF135B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4128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Cirrus</a:t>
            </a:r>
            <a:endParaRPr lang="en-US" altLang="en-US" sz="1800" b="1"/>
          </a:p>
        </p:txBody>
      </p:sp>
      <p:sp>
        <p:nvSpPr>
          <p:cNvPr id="6178" name="Text Box 39">
            <a:extLst>
              <a:ext uri="{FF2B5EF4-FFF2-40B4-BE49-F238E27FC236}">
                <a16:creationId xmlns:a16="http://schemas.microsoft.com/office/drawing/2014/main" id="{B5542723-2120-4AC4-AA6F-CA8F340C0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44900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Nimbostratus</a:t>
            </a:r>
            <a:endParaRPr lang="en-US" altLang="en-US" sz="1800" b="1"/>
          </a:p>
        </p:txBody>
      </p:sp>
      <p:sp>
        <p:nvSpPr>
          <p:cNvPr id="6179" name="Text Box 40">
            <a:extLst>
              <a:ext uri="{FF2B5EF4-FFF2-40B4-BE49-F238E27FC236}">
                <a16:creationId xmlns:a16="http://schemas.microsoft.com/office/drawing/2014/main" id="{DFB2AB0D-1DC5-42C7-A184-EE1D427B9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8913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Warm Sector</a:t>
            </a:r>
            <a:endParaRPr lang="en-US" altLang="en-US" sz="1800" b="1"/>
          </a:p>
        </p:txBody>
      </p:sp>
      <p:sp>
        <p:nvSpPr>
          <p:cNvPr id="6180" name="Text Box 41">
            <a:extLst>
              <a:ext uri="{FF2B5EF4-FFF2-40B4-BE49-F238E27FC236}">
                <a16:creationId xmlns:a16="http://schemas.microsoft.com/office/drawing/2014/main" id="{FBA2AB10-900F-4134-B790-9FC5ED63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Cumulonimbus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6181" name="Text Box 42">
            <a:extLst>
              <a:ext uri="{FF2B5EF4-FFF2-40B4-BE49-F238E27FC236}">
                <a16:creationId xmlns:a16="http://schemas.microsoft.com/office/drawing/2014/main" id="{CB86C2F8-93FF-4BE7-8869-010EA998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Showers</a:t>
            </a:r>
            <a:endParaRPr lang="en-US" altLang="en-US" sz="1800" b="1"/>
          </a:p>
        </p:txBody>
      </p:sp>
      <p:sp>
        <p:nvSpPr>
          <p:cNvPr id="6182" name="Text Box 43">
            <a:extLst>
              <a:ext uri="{FF2B5EF4-FFF2-40B4-BE49-F238E27FC236}">
                <a16:creationId xmlns:a16="http://schemas.microsoft.com/office/drawing/2014/main" id="{0554DF2D-FBA2-4858-A3C4-9F29444F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4370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Intermittent rain</a:t>
            </a:r>
            <a:endParaRPr lang="en-US" altLang="en-US" sz="1800" b="1"/>
          </a:p>
        </p:txBody>
      </p:sp>
      <p:sp>
        <p:nvSpPr>
          <p:cNvPr id="6183" name="Text Box 44">
            <a:extLst>
              <a:ext uri="{FF2B5EF4-FFF2-40B4-BE49-F238E27FC236}">
                <a16:creationId xmlns:a16="http://schemas.microsoft.com/office/drawing/2014/main" id="{4396C8F6-FDD9-4498-97CA-2499084B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3656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Continuous rainfall</a:t>
            </a:r>
            <a:endParaRPr lang="en-US" altLang="en-US" sz="1800" b="1"/>
          </a:p>
        </p:txBody>
      </p:sp>
      <p:sp>
        <p:nvSpPr>
          <p:cNvPr id="6184" name="Text Box 45">
            <a:extLst>
              <a:ext uri="{FF2B5EF4-FFF2-40B4-BE49-F238E27FC236}">
                <a16:creationId xmlns:a16="http://schemas.microsoft.com/office/drawing/2014/main" id="{FFB2CA10-3CA3-4733-9024-1B0BC0DF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365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Heavy rain</a:t>
            </a:r>
            <a:endParaRPr lang="en-US" altLang="en-US" sz="1800" b="1"/>
          </a:p>
        </p:txBody>
      </p:sp>
      <p:sp>
        <p:nvSpPr>
          <p:cNvPr id="6185" name="Line 46">
            <a:extLst>
              <a:ext uri="{FF2B5EF4-FFF2-40B4-BE49-F238E27FC236}">
                <a16:creationId xmlns:a16="http://schemas.microsoft.com/office/drawing/2014/main" id="{D19F4289-37F3-4A2B-B88B-16A252E88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2133600"/>
            <a:ext cx="1441450" cy="1871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07" name="Line 47">
            <a:extLst>
              <a:ext uri="{FF2B5EF4-FFF2-40B4-BE49-F238E27FC236}">
                <a16:creationId xmlns:a16="http://schemas.microsoft.com/office/drawing/2014/main" id="{E848E10C-2732-4621-BD2F-2C43A511B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205038"/>
            <a:ext cx="1439862" cy="1439862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5408" name="Oval 48">
            <a:extLst>
              <a:ext uri="{FF2B5EF4-FFF2-40B4-BE49-F238E27FC236}">
                <a16:creationId xmlns:a16="http://schemas.microsoft.com/office/drawing/2014/main" id="{3DA13EBF-4E39-46B3-B4C0-8E58E270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671763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/>
              <a:t>1</a:t>
            </a:r>
            <a:endParaRPr lang="en-US" b="1"/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FC985604-A24A-4110-B7E8-6524023B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92375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/>
              <a:t>2</a:t>
            </a:r>
            <a:endParaRPr lang="en-US" b="1"/>
          </a:p>
        </p:txBody>
      </p:sp>
      <p:sp>
        <p:nvSpPr>
          <p:cNvPr id="6189" name="Line 50">
            <a:extLst>
              <a:ext uri="{FF2B5EF4-FFF2-40B4-BE49-F238E27FC236}">
                <a16:creationId xmlns:a16="http://schemas.microsoft.com/office/drawing/2014/main" id="{9F370180-2F4A-4BB3-A6BE-21675FDE80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8400" y="1341438"/>
            <a:ext cx="0" cy="2160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90" name="TextBox 51">
            <a:extLst>
              <a:ext uri="{FF2B5EF4-FFF2-40B4-BE49-F238E27FC236}">
                <a16:creationId xmlns:a16="http://schemas.microsoft.com/office/drawing/2014/main" id="{6800AF71-7C6A-44C9-A788-7FE9A82364BA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201613"/>
            <a:ext cx="3705225" cy="871537"/>
            <a:chOff x="3203" y="127"/>
            <a:chExt cx="2334" cy="549"/>
          </a:xfrm>
        </p:grpSpPr>
        <p:pic>
          <p:nvPicPr>
            <p:cNvPr id="6195" name="TextBox 51">
              <a:extLst>
                <a:ext uri="{FF2B5EF4-FFF2-40B4-BE49-F238E27FC236}">
                  <a16:creationId xmlns:a16="http://schemas.microsoft.com/office/drawing/2014/main" id="{186A0492-8718-4A31-8754-014EF87B6C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127"/>
              <a:ext cx="2334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6" name="Text Box 52">
              <a:extLst>
                <a:ext uri="{FF2B5EF4-FFF2-40B4-BE49-F238E27FC236}">
                  <a16:creationId xmlns:a16="http://schemas.microsoft.com/office/drawing/2014/main" id="{D6CA138B-1959-442D-AFB6-D8232EEEE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64"/>
              <a:ext cx="22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</a:rPr>
                <a:t>Cross-section through the depression…</a:t>
              </a:r>
              <a:endParaRPr lang="en-GB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84FF9E88-724C-4DDC-AB87-D626D8449555}"/>
              </a:ext>
            </a:extLst>
          </p:cNvPr>
          <p:cNvSpPr/>
          <p:nvPr/>
        </p:nvSpPr>
        <p:spPr>
          <a:xfrm>
            <a:off x="1187450" y="1773238"/>
            <a:ext cx="3116263" cy="2300287"/>
          </a:xfrm>
          <a:custGeom>
            <a:avLst/>
            <a:gdLst>
              <a:gd name="connsiteX0" fmla="*/ 2426208 w 3115908"/>
              <a:gd name="connsiteY0" fmla="*/ 2259097 h 2300842"/>
              <a:gd name="connsiteX1" fmla="*/ 2987040 w 3115908"/>
              <a:gd name="connsiteY1" fmla="*/ 2234713 h 2300842"/>
              <a:gd name="connsiteX2" fmla="*/ 2926080 w 3115908"/>
              <a:gd name="connsiteY2" fmla="*/ 2003065 h 2300842"/>
              <a:gd name="connsiteX3" fmla="*/ 2889504 w 3115908"/>
              <a:gd name="connsiteY3" fmla="*/ 1978681 h 2300842"/>
              <a:gd name="connsiteX4" fmla="*/ 2877312 w 3115908"/>
              <a:gd name="connsiteY4" fmla="*/ 1905529 h 2300842"/>
              <a:gd name="connsiteX5" fmla="*/ 2889504 w 3115908"/>
              <a:gd name="connsiteY5" fmla="*/ 1673881 h 2300842"/>
              <a:gd name="connsiteX6" fmla="*/ 2755392 w 3115908"/>
              <a:gd name="connsiteY6" fmla="*/ 1515385 h 2300842"/>
              <a:gd name="connsiteX7" fmla="*/ 2743200 w 3115908"/>
              <a:gd name="connsiteY7" fmla="*/ 1393465 h 2300842"/>
              <a:gd name="connsiteX8" fmla="*/ 2718816 w 3115908"/>
              <a:gd name="connsiteY8" fmla="*/ 1308121 h 2300842"/>
              <a:gd name="connsiteX9" fmla="*/ 2706624 w 3115908"/>
              <a:gd name="connsiteY9" fmla="*/ 1259353 h 2300842"/>
              <a:gd name="connsiteX10" fmla="*/ 2657856 w 3115908"/>
              <a:gd name="connsiteY10" fmla="*/ 1210585 h 2300842"/>
              <a:gd name="connsiteX11" fmla="*/ 2462784 w 3115908"/>
              <a:gd name="connsiteY11" fmla="*/ 1064281 h 2300842"/>
              <a:gd name="connsiteX12" fmla="*/ 2414016 w 3115908"/>
              <a:gd name="connsiteY12" fmla="*/ 625369 h 2300842"/>
              <a:gd name="connsiteX13" fmla="*/ 2377440 w 3115908"/>
              <a:gd name="connsiteY13" fmla="*/ 576601 h 2300842"/>
              <a:gd name="connsiteX14" fmla="*/ 2279904 w 3115908"/>
              <a:gd name="connsiteY14" fmla="*/ 552217 h 2300842"/>
              <a:gd name="connsiteX15" fmla="*/ 2194560 w 3115908"/>
              <a:gd name="connsiteY15" fmla="*/ 418105 h 2300842"/>
              <a:gd name="connsiteX16" fmla="*/ 2170176 w 3115908"/>
              <a:gd name="connsiteY16" fmla="*/ 369337 h 2300842"/>
              <a:gd name="connsiteX17" fmla="*/ 2060448 w 3115908"/>
              <a:gd name="connsiteY17" fmla="*/ 357145 h 2300842"/>
              <a:gd name="connsiteX18" fmla="*/ 2011680 w 3115908"/>
              <a:gd name="connsiteY18" fmla="*/ 344953 h 2300842"/>
              <a:gd name="connsiteX19" fmla="*/ 1938528 w 3115908"/>
              <a:gd name="connsiteY19" fmla="*/ 210841 h 2300842"/>
              <a:gd name="connsiteX20" fmla="*/ 1719072 w 3115908"/>
              <a:gd name="connsiteY20" fmla="*/ 149881 h 2300842"/>
              <a:gd name="connsiteX21" fmla="*/ 1633728 w 3115908"/>
              <a:gd name="connsiteY21" fmla="*/ 113305 h 2300842"/>
              <a:gd name="connsiteX22" fmla="*/ 1548384 w 3115908"/>
              <a:gd name="connsiteY22" fmla="*/ 27961 h 2300842"/>
              <a:gd name="connsiteX23" fmla="*/ 1341120 w 3115908"/>
              <a:gd name="connsiteY23" fmla="*/ 52345 h 2300842"/>
              <a:gd name="connsiteX24" fmla="*/ 719328 w 3115908"/>
              <a:gd name="connsiteY24" fmla="*/ 76729 h 2300842"/>
              <a:gd name="connsiteX25" fmla="*/ 426720 w 3115908"/>
              <a:gd name="connsiteY25" fmla="*/ 113305 h 2300842"/>
              <a:gd name="connsiteX26" fmla="*/ 353568 w 3115908"/>
              <a:gd name="connsiteY26" fmla="*/ 125497 h 2300842"/>
              <a:gd name="connsiteX27" fmla="*/ 0 w 3115908"/>
              <a:gd name="connsiteY27" fmla="*/ 149881 h 2300842"/>
              <a:gd name="connsiteX28" fmla="*/ 73152 w 3115908"/>
              <a:gd name="connsiteY28" fmla="*/ 259609 h 2300842"/>
              <a:gd name="connsiteX29" fmla="*/ 158496 w 3115908"/>
              <a:gd name="connsiteY29" fmla="*/ 283993 h 2300842"/>
              <a:gd name="connsiteX30" fmla="*/ 268224 w 3115908"/>
              <a:gd name="connsiteY30" fmla="*/ 344953 h 2300842"/>
              <a:gd name="connsiteX31" fmla="*/ 353568 w 3115908"/>
              <a:gd name="connsiteY31" fmla="*/ 381529 h 2300842"/>
              <a:gd name="connsiteX32" fmla="*/ 304800 w 3115908"/>
              <a:gd name="connsiteY32" fmla="*/ 418105 h 2300842"/>
              <a:gd name="connsiteX33" fmla="*/ 280416 w 3115908"/>
              <a:gd name="connsiteY33" fmla="*/ 454681 h 2300842"/>
              <a:gd name="connsiteX34" fmla="*/ 414528 w 3115908"/>
              <a:gd name="connsiteY34" fmla="*/ 540025 h 2300842"/>
              <a:gd name="connsiteX35" fmla="*/ 499872 w 3115908"/>
              <a:gd name="connsiteY35" fmla="*/ 600985 h 2300842"/>
              <a:gd name="connsiteX36" fmla="*/ 621792 w 3115908"/>
              <a:gd name="connsiteY36" fmla="*/ 674137 h 2300842"/>
              <a:gd name="connsiteX37" fmla="*/ 621792 w 3115908"/>
              <a:gd name="connsiteY37" fmla="*/ 869209 h 2300842"/>
              <a:gd name="connsiteX38" fmla="*/ 585216 w 3115908"/>
              <a:gd name="connsiteY38" fmla="*/ 905785 h 2300842"/>
              <a:gd name="connsiteX39" fmla="*/ 743712 w 3115908"/>
              <a:gd name="connsiteY39" fmla="*/ 1003321 h 2300842"/>
              <a:gd name="connsiteX40" fmla="*/ 829056 w 3115908"/>
              <a:gd name="connsiteY40" fmla="*/ 1027705 h 2300842"/>
              <a:gd name="connsiteX41" fmla="*/ 865632 w 3115908"/>
              <a:gd name="connsiteY41" fmla="*/ 1039897 h 2300842"/>
              <a:gd name="connsiteX42" fmla="*/ 914400 w 3115908"/>
              <a:gd name="connsiteY42" fmla="*/ 1052089 h 2300842"/>
              <a:gd name="connsiteX43" fmla="*/ 999744 w 3115908"/>
              <a:gd name="connsiteY43" fmla="*/ 1088665 h 2300842"/>
              <a:gd name="connsiteX44" fmla="*/ 1072896 w 3115908"/>
              <a:gd name="connsiteY44" fmla="*/ 1113049 h 2300842"/>
              <a:gd name="connsiteX45" fmla="*/ 1207008 w 3115908"/>
              <a:gd name="connsiteY45" fmla="*/ 1234969 h 2300842"/>
              <a:gd name="connsiteX46" fmla="*/ 1219200 w 3115908"/>
              <a:gd name="connsiteY46" fmla="*/ 1295929 h 2300842"/>
              <a:gd name="connsiteX47" fmla="*/ 963168 w 3115908"/>
              <a:gd name="connsiteY47" fmla="*/ 1503193 h 2300842"/>
              <a:gd name="connsiteX48" fmla="*/ 987552 w 3115908"/>
              <a:gd name="connsiteY48" fmla="*/ 1600729 h 2300842"/>
              <a:gd name="connsiteX49" fmla="*/ 1024128 w 3115908"/>
              <a:gd name="connsiteY49" fmla="*/ 1612921 h 2300842"/>
              <a:gd name="connsiteX50" fmla="*/ 1170432 w 3115908"/>
              <a:gd name="connsiteY50" fmla="*/ 1649497 h 2300842"/>
              <a:gd name="connsiteX51" fmla="*/ 1267968 w 3115908"/>
              <a:gd name="connsiteY51" fmla="*/ 1673881 h 2300842"/>
              <a:gd name="connsiteX52" fmla="*/ 1426464 w 3115908"/>
              <a:gd name="connsiteY52" fmla="*/ 1710457 h 2300842"/>
              <a:gd name="connsiteX53" fmla="*/ 1536192 w 3115908"/>
              <a:gd name="connsiteY53" fmla="*/ 1759225 h 2300842"/>
              <a:gd name="connsiteX54" fmla="*/ 1609344 w 3115908"/>
              <a:gd name="connsiteY54" fmla="*/ 1783609 h 2300842"/>
              <a:gd name="connsiteX55" fmla="*/ 1560576 w 3115908"/>
              <a:gd name="connsiteY55" fmla="*/ 1868953 h 2300842"/>
              <a:gd name="connsiteX56" fmla="*/ 1621536 w 3115908"/>
              <a:gd name="connsiteY56" fmla="*/ 2100601 h 2300842"/>
              <a:gd name="connsiteX57" fmla="*/ 1706880 w 3115908"/>
              <a:gd name="connsiteY57" fmla="*/ 2124985 h 2300842"/>
              <a:gd name="connsiteX58" fmla="*/ 1840992 w 3115908"/>
              <a:gd name="connsiteY58" fmla="*/ 2112793 h 2300842"/>
              <a:gd name="connsiteX59" fmla="*/ 1926336 w 3115908"/>
              <a:gd name="connsiteY59" fmla="*/ 2173753 h 2300842"/>
              <a:gd name="connsiteX60" fmla="*/ 2048256 w 3115908"/>
              <a:gd name="connsiteY60" fmla="*/ 2222521 h 2300842"/>
              <a:gd name="connsiteX61" fmla="*/ 2267712 w 3115908"/>
              <a:gd name="connsiteY61" fmla="*/ 2259097 h 2300842"/>
              <a:gd name="connsiteX62" fmla="*/ 2426208 w 3115908"/>
              <a:gd name="connsiteY62" fmla="*/ 2259097 h 23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15908" h="2300842">
                <a:moveTo>
                  <a:pt x="2426208" y="2259097"/>
                </a:moveTo>
                <a:cubicBezTo>
                  <a:pt x="2546096" y="2255033"/>
                  <a:pt x="2811994" y="2300842"/>
                  <a:pt x="2987040" y="2234713"/>
                </a:cubicBezTo>
                <a:cubicBezTo>
                  <a:pt x="3115908" y="2186030"/>
                  <a:pt x="2964394" y="2035906"/>
                  <a:pt x="2926080" y="2003065"/>
                </a:cubicBezTo>
                <a:cubicBezTo>
                  <a:pt x="2914955" y="1993529"/>
                  <a:pt x="2901696" y="1986809"/>
                  <a:pt x="2889504" y="1978681"/>
                </a:cubicBezTo>
                <a:cubicBezTo>
                  <a:pt x="2885440" y="1954297"/>
                  <a:pt x="2875551" y="1930187"/>
                  <a:pt x="2877312" y="1905529"/>
                </a:cubicBezTo>
                <a:cubicBezTo>
                  <a:pt x="2884144" y="1809875"/>
                  <a:pt x="2942822" y="1780517"/>
                  <a:pt x="2889504" y="1673881"/>
                </a:cubicBezTo>
                <a:cubicBezTo>
                  <a:pt x="2858553" y="1611980"/>
                  <a:pt x="2755392" y="1515385"/>
                  <a:pt x="2755392" y="1515385"/>
                </a:cubicBezTo>
                <a:cubicBezTo>
                  <a:pt x="2751328" y="1474745"/>
                  <a:pt x="2748976" y="1433897"/>
                  <a:pt x="2743200" y="1393465"/>
                </a:cubicBezTo>
                <a:cubicBezTo>
                  <a:pt x="2737755" y="1355351"/>
                  <a:pt x="2728741" y="1342860"/>
                  <a:pt x="2718816" y="1308121"/>
                </a:cubicBezTo>
                <a:cubicBezTo>
                  <a:pt x="2714213" y="1292009"/>
                  <a:pt x="2715505" y="1273562"/>
                  <a:pt x="2706624" y="1259353"/>
                </a:cubicBezTo>
                <a:cubicBezTo>
                  <a:pt x="2694440" y="1239858"/>
                  <a:pt x="2675094" y="1225795"/>
                  <a:pt x="2657856" y="1210585"/>
                </a:cubicBezTo>
                <a:cubicBezTo>
                  <a:pt x="2500646" y="1071871"/>
                  <a:pt x="2562955" y="1097671"/>
                  <a:pt x="2462784" y="1064281"/>
                </a:cubicBezTo>
                <a:cubicBezTo>
                  <a:pt x="2474359" y="774917"/>
                  <a:pt x="2518298" y="820898"/>
                  <a:pt x="2414016" y="625369"/>
                </a:cubicBezTo>
                <a:cubicBezTo>
                  <a:pt x="2404454" y="607440"/>
                  <a:pt x="2395279" y="586331"/>
                  <a:pt x="2377440" y="576601"/>
                </a:cubicBezTo>
                <a:cubicBezTo>
                  <a:pt x="2348019" y="560553"/>
                  <a:pt x="2279904" y="552217"/>
                  <a:pt x="2279904" y="552217"/>
                </a:cubicBezTo>
                <a:cubicBezTo>
                  <a:pt x="2258200" y="421995"/>
                  <a:pt x="2292216" y="527967"/>
                  <a:pt x="2194560" y="418105"/>
                </a:cubicBezTo>
                <a:cubicBezTo>
                  <a:pt x="2182485" y="404521"/>
                  <a:pt x="2186722" y="376858"/>
                  <a:pt x="2170176" y="369337"/>
                </a:cubicBezTo>
                <a:cubicBezTo>
                  <a:pt x="2136674" y="354109"/>
                  <a:pt x="2097024" y="361209"/>
                  <a:pt x="2060448" y="357145"/>
                </a:cubicBezTo>
                <a:cubicBezTo>
                  <a:pt x="2044192" y="353081"/>
                  <a:pt x="2022585" y="357675"/>
                  <a:pt x="2011680" y="344953"/>
                </a:cubicBezTo>
                <a:cubicBezTo>
                  <a:pt x="1856394" y="163786"/>
                  <a:pt x="2127549" y="376235"/>
                  <a:pt x="1938528" y="210841"/>
                </a:cubicBezTo>
                <a:cubicBezTo>
                  <a:pt x="1894734" y="172521"/>
                  <a:pt x="1724984" y="151570"/>
                  <a:pt x="1719072" y="149881"/>
                </a:cubicBezTo>
                <a:cubicBezTo>
                  <a:pt x="1689312" y="141378"/>
                  <a:pt x="1662176" y="125497"/>
                  <a:pt x="1633728" y="113305"/>
                </a:cubicBezTo>
                <a:cubicBezTo>
                  <a:pt x="1605280" y="84857"/>
                  <a:pt x="1586748" y="40076"/>
                  <a:pt x="1548384" y="27961"/>
                </a:cubicBezTo>
                <a:cubicBezTo>
                  <a:pt x="1459840" y="0"/>
                  <a:pt x="1416864" y="48287"/>
                  <a:pt x="1341120" y="52345"/>
                </a:cubicBezTo>
                <a:cubicBezTo>
                  <a:pt x="1133994" y="63441"/>
                  <a:pt x="926592" y="68601"/>
                  <a:pt x="719328" y="76729"/>
                </a:cubicBezTo>
                <a:cubicBezTo>
                  <a:pt x="468389" y="122354"/>
                  <a:pt x="705964" y="83911"/>
                  <a:pt x="426720" y="113305"/>
                </a:cubicBezTo>
                <a:cubicBezTo>
                  <a:pt x="402135" y="115893"/>
                  <a:pt x="378198" y="123386"/>
                  <a:pt x="353568" y="125497"/>
                </a:cubicBezTo>
                <a:cubicBezTo>
                  <a:pt x="235864" y="135586"/>
                  <a:pt x="117856" y="141753"/>
                  <a:pt x="0" y="149881"/>
                </a:cubicBezTo>
                <a:cubicBezTo>
                  <a:pt x="24384" y="186457"/>
                  <a:pt x="39594" y="231214"/>
                  <a:pt x="73152" y="259609"/>
                </a:cubicBezTo>
                <a:cubicBezTo>
                  <a:pt x="95738" y="278720"/>
                  <a:pt x="130428" y="274637"/>
                  <a:pt x="158496" y="283993"/>
                </a:cubicBezTo>
                <a:cubicBezTo>
                  <a:pt x="282067" y="325183"/>
                  <a:pt x="161332" y="286649"/>
                  <a:pt x="268224" y="344953"/>
                </a:cubicBezTo>
                <a:cubicBezTo>
                  <a:pt x="295395" y="359774"/>
                  <a:pt x="325120" y="369337"/>
                  <a:pt x="353568" y="381529"/>
                </a:cubicBezTo>
                <a:cubicBezTo>
                  <a:pt x="337312" y="393721"/>
                  <a:pt x="319168" y="403737"/>
                  <a:pt x="304800" y="418105"/>
                </a:cubicBezTo>
                <a:cubicBezTo>
                  <a:pt x="294439" y="428466"/>
                  <a:pt x="270614" y="443790"/>
                  <a:pt x="280416" y="454681"/>
                </a:cubicBezTo>
                <a:cubicBezTo>
                  <a:pt x="315863" y="494067"/>
                  <a:pt x="371410" y="509226"/>
                  <a:pt x="414528" y="540025"/>
                </a:cubicBezTo>
                <a:cubicBezTo>
                  <a:pt x="442976" y="560345"/>
                  <a:pt x="470098" y="582663"/>
                  <a:pt x="499872" y="600985"/>
                </a:cubicBezTo>
                <a:cubicBezTo>
                  <a:pt x="669479" y="705358"/>
                  <a:pt x="492868" y="577444"/>
                  <a:pt x="621792" y="674137"/>
                </a:cubicBezTo>
                <a:cubicBezTo>
                  <a:pt x="646631" y="748654"/>
                  <a:pt x="651912" y="748727"/>
                  <a:pt x="621792" y="869209"/>
                </a:cubicBezTo>
                <a:cubicBezTo>
                  <a:pt x="617610" y="885936"/>
                  <a:pt x="597408" y="893593"/>
                  <a:pt x="585216" y="905785"/>
                </a:cubicBezTo>
                <a:cubicBezTo>
                  <a:pt x="612259" y="986913"/>
                  <a:pt x="593176" y="960311"/>
                  <a:pt x="743712" y="1003321"/>
                </a:cubicBezTo>
                <a:lnTo>
                  <a:pt x="829056" y="1027705"/>
                </a:lnTo>
                <a:cubicBezTo>
                  <a:pt x="841366" y="1031398"/>
                  <a:pt x="853275" y="1036366"/>
                  <a:pt x="865632" y="1039897"/>
                </a:cubicBezTo>
                <a:cubicBezTo>
                  <a:pt x="881744" y="1044500"/>
                  <a:pt x="898653" y="1046363"/>
                  <a:pt x="914400" y="1052089"/>
                </a:cubicBezTo>
                <a:cubicBezTo>
                  <a:pt x="943487" y="1062666"/>
                  <a:pt x="970856" y="1077554"/>
                  <a:pt x="999744" y="1088665"/>
                </a:cubicBezTo>
                <a:cubicBezTo>
                  <a:pt x="1023734" y="1097892"/>
                  <a:pt x="1048512" y="1104921"/>
                  <a:pt x="1072896" y="1113049"/>
                </a:cubicBezTo>
                <a:cubicBezTo>
                  <a:pt x="1117600" y="1153689"/>
                  <a:pt x="1169267" y="1187792"/>
                  <a:pt x="1207008" y="1234969"/>
                </a:cubicBezTo>
                <a:cubicBezTo>
                  <a:pt x="1219953" y="1251150"/>
                  <a:pt x="1233139" y="1280596"/>
                  <a:pt x="1219200" y="1295929"/>
                </a:cubicBezTo>
                <a:cubicBezTo>
                  <a:pt x="1145338" y="1377177"/>
                  <a:pt x="1048512" y="1434105"/>
                  <a:pt x="963168" y="1503193"/>
                </a:cubicBezTo>
                <a:cubicBezTo>
                  <a:pt x="971296" y="1535705"/>
                  <a:pt x="971277" y="1571434"/>
                  <a:pt x="987552" y="1600729"/>
                </a:cubicBezTo>
                <a:cubicBezTo>
                  <a:pt x="993793" y="1611963"/>
                  <a:pt x="1012095" y="1608409"/>
                  <a:pt x="1024128" y="1612921"/>
                </a:cubicBezTo>
                <a:cubicBezTo>
                  <a:pt x="1150901" y="1660461"/>
                  <a:pt x="1012041" y="1617819"/>
                  <a:pt x="1170432" y="1649497"/>
                </a:cubicBezTo>
                <a:cubicBezTo>
                  <a:pt x="1203294" y="1656069"/>
                  <a:pt x="1235199" y="1666859"/>
                  <a:pt x="1267968" y="1673881"/>
                </a:cubicBezTo>
                <a:cubicBezTo>
                  <a:pt x="1349977" y="1691454"/>
                  <a:pt x="1341679" y="1678663"/>
                  <a:pt x="1426464" y="1710457"/>
                </a:cubicBezTo>
                <a:cubicBezTo>
                  <a:pt x="1463941" y="1724511"/>
                  <a:pt x="1499029" y="1744360"/>
                  <a:pt x="1536192" y="1759225"/>
                </a:cubicBezTo>
                <a:cubicBezTo>
                  <a:pt x="1560057" y="1768771"/>
                  <a:pt x="1584960" y="1775481"/>
                  <a:pt x="1609344" y="1783609"/>
                </a:cubicBezTo>
                <a:cubicBezTo>
                  <a:pt x="1593088" y="1812057"/>
                  <a:pt x="1565210" y="1836517"/>
                  <a:pt x="1560576" y="1868953"/>
                </a:cubicBezTo>
                <a:cubicBezTo>
                  <a:pt x="1550862" y="1936950"/>
                  <a:pt x="1547974" y="2053789"/>
                  <a:pt x="1621536" y="2100601"/>
                </a:cubicBezTo>
                <a:cubicBezTo>
                  <a:pt x="1646497" y="2116485"/>
                  <a:pt x="1678432" y="2116857"/>
                  <a:pt x="1706880" y="2124985"/>
                </a:cubicBezTo>
                <a:cubicBezTo>
                  <a:pt x="1751584" y="2120921"/>
                  <a:pt x="1797173" y="2103055"/>
                  <a:pt x="1840992" y="2112793"/>
                </a:cubicBezTo>
                <a:cubicBezTo>
                  <a:pt x="1875119" y="2120377"/>
                  <a:pt x="1895439" y="2157396"/>
                  <a:pt x="1926336" y="2173753"/>
                </a:cubicBezTo>
                <a:cubicBezTo>
                  <a:pt x="1965020" y="2194233"/>
                  <a:pt x="2005792" y="2211905"/>
                  <a:pt x="2048256" y="2222521"/>
                </a:cubicBezTo>
                <a:cubicBezTo>
                  <a:pt x="2120203" y="2240508"/>
                  <a:pt x="2194413" y="2247820"/>
                  <a:pt x="2267712" y="2259097"/>
                </a:cubicBezTo>
                <a:cubicBezTo>
                  <a:pt x="2360066" y="2273305"/>
                  <a:pt x="2306320" y="2263161"/>
                  <a:pt x="2426208" y="2259097"/>
                </a:cubicBezTo>
                <a:close/>
              </a:path>
            </a:pathLst>
          </a:custGeom>
          <a:solidFill>
            <a:srgbClr val="A6A6A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E01B95E-F35A-4358-BDC6-259E5EC5AAAD}"/>
              </a:ext>
            </a:extLst>
          </p:cNvPr>
          <p:cNvSpPr/>
          <p:nvPr/>
        </p:nvSpPr>
        <p:spPr>
          <a:xfrm>
            <a:off x="5657850" y="1700213"/>
            <a:ext cx="3486150" cy="2176462"/>
          </a:xfrm>
          <a:custGeom>
            <a:avLst/>
            <a:gdLst>
              <a:gd name="connsiteX0" fmla="*/ 221173 w 3486076"/>
              <a:gd name="connsiteY0" fmla="*/ 2150590 h 2177094"/>
              <a:gd name="connsiteX1" fmla="*/ 379669 w 3486076"/>
              <a:gd name="connsiteY1" fmla="*/ 2138398 h 2177094"/>
              <a:gd name="connsiteX2" fmla="*/ 1001461 w 3486076"/>
              <a:gd name="connsiteY2" fmla="*/ 2162782 h 2177094"/>
              <a:gd name="connsiteX3" fmla="*/ 1050229 w 3486076"/>
              <a:gd name="connsiteY3" fmla="*/ 2174974 h 2177094"/>
              <a:gd name="connsiteX4" fmla="*/ 1440373 w 3486076"/>
              <a:gd name="connsiteY4" fmla="*/ 2150590 h 2177094"/>
              <a:gd name="connsiteX5" fmla="*/ 1525717 w 3486076"/>
              <a:gd name="connsiteY5" fmla="*/ 2089630 h 2177094"/>
              <a:gd name="connsiteX6" fmla="*/ 1550101 w 3486076"/>
              <a:gd name="connsiteY6" fmla="*/ 2053054 h 2177094"/>
              <a:gd name="connsiteX7" fmla="*/ 1611061 w 3486076"/>
              <a:gd name="connsiteY7" fmla="*/ 1979902 h 2177094"/>
              <a:gd name="connsiteX8" fmla="*/ 1647637 w 3486076"/>
              <a:gd name="connsiteY8" fmla="*/ 1943326 h 2177094"/>
              <a:gd name="connsiteX9" fmla="*/ 1757365 w 3486076"/>
              <a:gd name="connsiteY9" fmla="*/ 1906750 h 2177094"/>
              <a:gd name="connsiteX10" fmla="*/ 1793941 w 3486076"/>
              <a:gd name="connsiteY10" fmla="*/ 1894558 h 2177094"/>
              <a:gd name="connsiteX11" fmla="*/ 1830517 w 3486076"/>
              <a:gd name="connsiteY11" fmla="*/ 1870174 h 2177094"/>
              <a:gd name="connsiteX12" fmla="*/ 1867093 w 3486076"/>
              <a:gd name="connsiteY12" fmla="*/ 1772638 h 2177094"/>
              <a:gd name="connsiteX13" fmla="*/ 1879285 w 3486076"/>
              <a:gd name="connsiteY13" fmla="*/ 1662910 h 2177094"/>
              <a:gd name="connsiteX14" fmla="*/ 1952437 w 3486076"/>
              <a:gd name="connsiteY14" fmla="*/ 1626334 h 2177094"/>
              <a:gd name="connsiteX15" fmla="*/ 1989013 w 3486076"/>
              <a:gd name="connsiteY15" fmla="*/ 1614142 h 2177094"/>
              <a:gd name="connsiteX16" fmla="*/ 2074357 w 3486076"/>
              <a:gd name="connsiteY16" fmla="*/ 1589758 h 2177094"/>
              <a:gd name="connsiteX17" fmla="*/ 2196277 w 3486076"/>
              <a:gd name="connsiteY17" fmla="*/ 1492222 h 2177094"/>
              <a:gd name="connsiteX18" fmla="*/ 2208469 w 3486076"/>
              <a:gd name="connsiteY18" fmla="*/ 1443454 h 2177094"/>
              <a:gd name="connsiteX19" fmla="*/ 2245045 w 3486076"/>
              <a:gd name="connsiteY19" fmla="*/ 1370302 h 2177094"/>
              <a:gd name="connsiteX20" fmla="*/ 2269429 w 3486076"/>
              <a:gd name="connsiteY20" fmla="*/ 1297150 h 2177094"/>
              <a:gd name="connsiteX21" fmla="*/ 2427925 w 3486076"/>
              <a:gd name="connsiteY21" fmla="*/ 1260574 h 2177094"/>
              <a:gd name="connsiteX22" fmla="*/ 2501077 w 3486076"/>
              <a:gd name="connsiteY22" fmla="*/ 1236190 h 2177094"/>
              <a:gd name="connsiteX23" fmla="*/ 2574229 w 3486076"/>
              <a:gd name="connsiteY23" fmla="*/ 1175230 h 2177094"/>
              <a:gd name="connsiteX24" fmla="*/ 2671765 w 3486076"/>
              <a:gd name="connsiteY24" fmla="*/ 1077694 h 2177094"/>
              <a:gd name="connsiteX25" fmla="*/ 2732725 w 3486076"/>
              <a:gd name="connsiteY25" fmla="*/ 1065502 h 2177094"/>
              <a:gd name="connsiteX26" fmla="*/ 2818069 w 3486076"/>
              <a:gd name="connsiteY26" fmla="*/ 1041118 h 2177094"/>
              <a:gd name="connsiteX27" fmla="*/ 2976565 w 3486076"/>
              <a:gd name="connsiteY27" fmla="*/ 931390 h 2177094"/>
              <a:gd name="connsiteX28" fmla="*/ 3013141 w 3486076"/>
              <a:gd name="connsiteY28" fmla="*/ 919198 h 2177094"/>
              <a:gd name="connsiteX29" fmla="*/ 3074101 w 3486076"/>
              <a:gd name="connsiteY29" fmla="*/ 894814 h 2177094"/>
              <a:gd name="connsiteX30" fmla="*/ 3135061 w 3486076"/>
              <a:gd name="connsiteY30" fmla="*/ 821662 h 2177094"/>
              <a:gd name="connsiteX31" fmla="*/ 3269173 w 3486076"/>
              <a:gd name="connsiteY31" fmla="*/ 785086 h 2177094"/>
              <a:gd name="connsiteX32" fmla="*/ 3415477 w 3486076"/>
              <a:gd name="connsiteY32" fmla="*/ 724126 h 2177094"/>
              <a:gd name="connsiteX33" fmla="*/ 3464245 w 3486076"/>
              <a:gd name="connsiteY33" fmla="*/ 687550 h 2177094"/>
              <a:gd name="connsiteX34" fmla="*/ 3452053 w 3486076"/>
              <a:gd name="connsiteY34" fmla="*/ 590014 h 2177094"/>
              <a:gd name="connsiteX35" fmla="*/ 3427669 w 3486076"/>
              <a:gd name="connsiteY35" fmla="*/ 504670 h 2177094"/>
              <a:gd name="connsiteX36" fmla="*/ 3378901 w 3486076"/>
              <a:gd name="connsiteY36" fmla="*/ 492478 h 2177094"/>
              <a:gd name="connsiteX37" fmla="*/ 3244789 w 3486076"/>
              <a:gd name="connsiteY37" fmla="*/ 407134 h 2177094"/>
              <a:gd name="connsiteX38" fmla="*/ 3305749 w 3486076"/>
              <a:gd name="connsiteY38" fmla="*/ 297406 h 2177094"/>
              <a:gd name="connsiteX39" fmla="*/ 3171637 w 3486076"/>
              <a:gd name="connsiteY39" fmla="*/ 285214 h 2177094"/>
              <a:gd name="connsiteX40" fmla="*/ 2976565 w 3486076"/>
              <a:gd name="connsiteY40" fmla="*/ 273022 h 2177094"/>
              <a:gd name="connsiteX41" fmla="*/ 2123125 w 3486076"/>
              <a:gd name="connsiteY41" fmla="*/ 370558 h 2177094"/>
              <a:gd name="connsiteX42" fmla="*/ 2147509 w 3486076"/>
              <a:gd name="connsiteY42" fmla="*/ 443710 h 2177094"/>
              <a:gd name="connsiteX43" fmla="*/ 2135317 w 3486076"/>
              <a:gd name="connsiteY43" fmla="*/ 492478 h 2177094"/>
              <a:gd name="connsiteX44" fmla="*/ 2098741 w 3486076"/>
              <a:gd name="connsiteY44" fmla="*/ 504670 h 2177094"/>
              <a:gd name="connsiteX45" fmla="*/ 2049973 w 3486076"/>
              <a:gd name="connsiteY45" fmla="*/ 455902 h 2177094"/>
              <a:gd name="connsiteX46" fmla="*/ 1964629 w 3486076"/>
              <a:gd name="connsiteY46" fmla="*/ 394942 h 2177094"/>
              <a:gd name="connsiteX47" fmla="*/ 1891477 w 3486076"/>
              <a:gd name="connsiteY47" fmla="*/ 382750 h 2177094"/>
              <a:gd name="connsiteX48" fmla="*/ 1696405 w 3486076"/>
              <a:gd name="connsiteY48" fmla="*/ 394942 h 2177094"/>
              <a:gd name="connsiteX49" fmla="*/ 1586677 w 3486076"/>
              <a:gd name="connsiteY49" fmla="*/ 455902 h 2177094"/>
              <a:gd name="connsiteX50" fmla="*/ 1525717 w 3486076"/>
              <a:gd name="connsiteY50" fmla="*/ 468094 h 2177094"/>
              <a:gd name="connsiteX51" fmla="*/ 891733 w 3486076"/>
              <a:gd name="connsiteY51" fmla="*/ 492478 h 2177094"/>
              <a:gd name="connsiteX52" fmla="*/ 818581 w 3486076"/>
              <a:gd name="connsiteY52" fmla="*/ 541246 h 2177094"/>
              <a:gd name="connsiteX53" fmla="*/ 708853 w 3486076"/>
              <a:gd name="connsiteY53" fmla="*/ 553438 h 2177094"/>
              <a:gd name="connsiteX54" fmla="*/ 501589 w 3486076"/>
              <a:gd name="connsiteY54" fmla="*/ 577822 h 2177094"/>
              <a:gd name="connsiteX55" fmla="*/ 465013 w 3486076"/>
              <a:gd name="connsiteY55" fmla="*/ 541246 h 2177094"/>
              <a:gd name="connsiteX56" fmla="*/ 428437 w 3486076"/>
              <a:gd name="connsiteY56" fmla="*/ 516862 h 2177094"/>
              <a:gd name="connsiteX57" fmla="*/ 379669 w 3486076"/>
              <a:gd name="connsiteY57" fmla="*/ 565630 h 2177094"/>
              <a:gd name="connsiteX58" fmla="*/ 355285 w 3486076"/>
              <a:gd name="connsiteY58" fmla="*/ 663166 h 2177094"/>
              <a:gd name="connsiteX59" fmla="*/ 318709 w 3486076"/>
              <a:gd name="connsiteY59" fmla="*/ 760702 h 2177094"/>
              <a:gd name="connsiteX60" fmla="*/ 343093 w 3486076"/>
              <a:gd name="connsiteY60" fmla="*/ 833854 h 2177094"/>
              <a:gd name="connsiteX61" fmla="*/ 282133 w 3486076"/>
              <a:gd name="connsiteY61" fmla="*/ 943582 h 2177094"/>
              <a:gd name="connsiteX62" fmla="*/ 74869 w 3486076"/>
              <a:gd name="connsiteY62" fmla="*/ 1150846 h 2177094"/>
              <a:gd name="connsiteX63" fmla="*/ 135829 w 3486076"/>
              <a:gd name="connsiteY63" fmla="*/ 1358110 h 2177094"/>
              <a:gd name="connsiteX64" fmla="*/ 123637 w 3486076"/>
              <a:gd name="connsiteY64" fmla="*/ 1419070 h 2177094"/>
              <a:gd name="connsiteX65" fmla="*/ 269941 w 3486076"/>
              <a:gd name="connsiteY65" fmla="*/ 1492222 h 2177094"/>
              <a:gd name="connsiteX66" fmla="*/ 233365 w 3486076"/>
              <a:gd name="connsiteY66" fmla="*/ 1565374 h 2177094"/>
              <a:gd name="connsiteX67" fmla="*/ 111445 w 3486076"/>
              <a:gd name="connsiteY67" fmla="*/ 1650718 h 2177094"/>
              <a:gd name="connsiteX68" fmla="*/ 38293 w 3486076"/>
              <a:gd name="connsiteY68" fmla="*/ 1711678 h 2177094"/>
              <a:gd name="connsiteX69" fmla="*/ 1717 w 3486076"/>
              <a:gd name="connsiteY69" fmla="*/ 1797022 h 2177094"/>
              <a:gd name="connsiteX70" fmla="*/ 87061 w 3486076"/>
              <a:gd name="connsiteY70" fmla="*/ 1992094 h 2177094"/>
              <a:gd name="connsiteX71" fmla="*/ 148021 w 3486076"/>
              <a:gd name="connsiteY71" fmla="*/ 2004286 h 2177094"/>
              <a:gd name="connsiteX72" fmla="*/ 172405 w 3486076"/>
              <a:gd name="connsiteY72" fmla="*/ 2089630 h 2177094"/>
              <a:gd name="connsiteX73" fmla="*/ 233365 w 3486076"/>
              <a:gd name="connsiteY73" fmla="*/ 2126206 h 2177094"/>
              <a:gd name="connsiteX74" fmla="*/ 221173 w 3486076"/>
              <a:gd name="connsiteY74" fmla="*/ 2150590 h 217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86076" h="2177094">
                <a:moveTo>
                  <a:pt x="221173" y="2150590"/>
                </a:moveTo>
                <a:cubicBezTo>
                  <a:pt x="245557" y="2152622"/>
                  <a:pt x="326681" y="2138398"/>
                  <a:pt x="379669" y="2138398"/>
                </a:cubicBezTo>
                <a:cubicBezTo>
                  <a:pt x="788493" y="2138398"/>
                  <a:pt x="746011" y="2137237"/>
                  <a:pt x="1001461" y="2162782"/>
                </a:cubicBezTo>
                <a:cubicBezTo>
                  <a:pt x="1017717" y="2166846"/>
                  <a:pt x="1033473" y="2174974"/>
                  <a:pt x="1050229" y="2174974"/>
                </a:cubicBezTo>
                <a:cubicBezTo>
                  <a:pt x="1313071" y="2174974"/>
                  <a:pt x="1281352" y="2177094"/>
                  <a:pt x="1440373" y="2150590"/>
                </a:cubicBezTo>
                <a:cubicBezTo>
                  <a:pt x="1489677" y="2125938"/>
                  <a:pt x="1490412" y="2131996"/>
                  <a:pt x="1525717" y="2089630"/>
                </a:cubicBezTo>
                <a:cubicBezTo>
                  <a:pt x="1535098" y="2078373"/>
                  <a:pt x="1541105" y="2064620"/>
                  <a:pt x="1550101" y="2053054"/>
                </a:cubicBezTo>
                <a:cubicBezTo>
                  <a:pt x="1569588" y="2027999"/>
                  <a:pt x="1589974" y="2003625"/>
                  <a:pt x="1611061" y="1979902"/>
                </a:cubicBezTo>
                <a:cubicBezTo>
                  <a:pt x="1622516" y="1967015"/>
                  <a:pt x="1633016" y="1952464"/>
                  <a:pt x="1647637" y="1943326"/>
                </a:cubicBezTo>
                <a:cubicBezTo>
                  <a:pt x="1683035" y="1921202"/>
                  <a:pt x="1718848" y="1917755"/>
                  <a:pt x="1757365" y="1906750"/>
                </a:cubicBezTo>
                <a:cubicBezTo>
                  <a:pt x="1769722" y="1903219"/>
                  <a:pt x="1782446" y="1900305"/>
                  <a:pt x="1793941" y="1894558"/>
                </a:cubicBezTo>
                <a:cubicBezTo>
                  <a:pt x="1807047" y="1888005"/>
                  <a:pt x="1818325" y="1878302"/>
                  <a:pt x="1830517" y="1870174"/>
                </a:cubicBezTo>
                <a:cubicBezTo>
                  <a:pt x="1852392" y="1826425"/>
                  <a:pt x="1859715" y="1820594"/>
                  <a:pt x="1867093" y="1772638"/>
                </a:cubicBezTo>
                <a:cubicBezTo>
                  <a:pt x="1872689" y="1736265"/>
                  <a:pt x="1860742" y="1694698"/>
                  <a:pt x="1879285" y="1662910"/>
                </a:cubicBezTo>
                <a:cubicBezTo>
                  <a:pt x="1893022" y="1639362"/>
                  <a:pt x="1927525" y="1637406"/>
                  <a:pt x="1952437" y="1626334"/>
                </a:cubicBezTo>
                <a:cubicBezTo>
                  <a:pt x="1964181" y="1621115"/>
                  <a:pt x="1976703" y="1617835"/>
                  <a:pt x="1989013" y="1614142"/>
                </a:cubicBezTo>
                <a:cubicBezTo>
                  <a:pt x="2017352" y="1605640"/>
                  <a:pt x="2045909" y="1597886"/>
                  <a:pt x="2074357" y="1589758"/>
                </a:cubicBezTo>
                <a:cubicBezTo>
                  <a:pt x="2109691" y="1566202"/>
                  <a:pt x="2171459" y="1531931"/>
                  <a:pt x="2196277" y="1492222"/>
                </a:cubicBezTo>
                <a:cubicBezTo>
                  <a:pt x="2205158" y="1478013"/>
                  <a:pt x="2202246" y="1459012"/>
                  <a:pt x="2208469" y="1443454"/>
                </a:cubicBezTo>
                <a:cubicBezTo>
                  <a:pt x="2218594" y="1418142"/>
                  <a:pt x="2234560" y="1395467"/>
                  <a:pt x="2245045" y="1370302"/>
                </a:cubicBezTo>
                <a:cubicBezTo>
                  <a:pt x="2254931" y="1346576"/>
                  <a:pt x="2252503" y="1316493"/>
                  <a:pt x="2269429" y="1297150"/>
                </a:cubicBezTo>
                <a:cubicBezTo>
                  <a:pt x="2294118" y="1268934"/>
                  <a:pt x="2408520" y="1263000"/>
                  <a:pt x="2427925" y="1260574"/>
                </a:cubicBezTo>
                <a:cubicBezTo>
                  <a:pt x="2452309" y="1252446"/>
                  <a:pt x="2477589" y="1246629"/>
                  <a:pt x="2501077" y="1236190"/>
                </a:cubicBezTo>
                <a:cubicBezTo>
                  <a:pt x="2528045" y="1224204"/>
                  <a:pt x="2555479" y="1196324"/>
                  <a:pt x="2574229" y="1175230"/>
                </a:cubicBezTo>
                <a:cubicBezTo>
                  <a:pt x="2598544" y="1147875"/>
                  <a:pt x="2630026" y="1093346"/>
                  <a:pt x="2671765" y="1077694"/>
                </a:cubicBezTo>
                <a:cubicBezTo>
                  <a:pt x="2691168" y="1070418"/>
                  <a:pt x="2712621" y="1070528"/>
                  <a:pt x="2732725" y="1065502"/>
                </a:cubicBezTo>
                <a:cubicBezTo>
                  <a:pt x="2761428" y="1058326"/>
                  <a:pt x="2790455" y="1051739"/>
                  <a:pt x="2818069" y="1041118"/>
                </a:cubicBezTo>
                <a:cubicBezTo>
                  <a:pt x="2924154" y="1000316"/>
                  <a:pt x="2871318" y="1005063"/>
                  <a:pt x="2976565" y="931390"/>
                </a:cubicBezTo>
                <a:cubicBezTo>
                  <a:pt x="2987093" y="924020"/>
                  <a:pt x="3001108" y="923710"/>
                  <a:pt x="3013141" y="919198"/>
                </a:cubicBezTo>
                <a:cubicBezTo>
                  <a:pt x="3033633" y="911514"/>
                  <a:pt x="3053781" y="902942"/>
                  <a:pt x="3074101" y="894814"/>
                </a:cubicBezTo>
                <a:cubicBezTo>
                  <a:pt x="3094421" y="870430"/>
                  <a:pt x="3107396" y="837223"/>
                  <a:pt x="3135061" y="821662"/>
                </a:cubicBezTo>
                <a:cubicBezTo>
                  <a:pt x="3175447" y="798945"/>
                  <a:pt x="3224987" y="799039"/>
                  <a:pt x="3269173" y="785086"/>
                </a:cubicBezTo>
                <a:cubicBezTo>
                  <a:pt x="3300140" y="775307"/>
                  <a:pt x="3379403" y="746672"/>
                  <a:pt x="3415477" y="724126"/>
                </a:cubicBezTo>
                <a:cubicBezTo>
                  <a:pt x="3432708" y="713356"/>
                  <a:pt x="3447989" y="699742"/>
                  <a:pt x="3464245" y="687550"/>
                </a:cubicBezTo>
                <a:cubicBezTo>
                  <a:pt x="3486076" y="578395"/>
                  <a:pt x="3483148" y="667751"/>
                  <a:pt x="3452053" y="590014"/>
                </a:cubicBezTo>
                <a:cubicBezTo>
                  <a:pt x="3441065" y="562544"/>
                  <a:pt x="3445421" y="528339"/>
                  <a:pt x="3427669" y="504670"/>
                </a:cubicBezTo>
                <a:cubicBezTo>
                  <a:pt x="3417615" y="491265"/>
                  <a:pt x="3395157" y="496542"/>
                  <a:pt x="3378901" y="492478"/>
                </a:cubicBezTo>
                <a:cubicBezTo>
                  <a:pt x="3334197" y="464030"/>
                  <a:pt x="3263394" y="456748"/>
                  <a:pt x="3244789" y="407134"/>
                </a:cubicBezTo>
                <a:cubicBezTo>
                  <a:pt x="3230097" y="367957"/>
                  <a:pt x="3327276" y="333285"/>
                  <a:pt x="3305749" y="297406"/>
                </a:cubicBezTo>
                <a:cubicBezTo>
                  <a:pt x="3282654" y="258915"/>
                  <a:pt x="3216403" y="288530"/>
                  <a:pt x="3171637" y="285214"/>
                </a:cubicBezTo>
                <a:cubicBezTo>
                  <a:pt x="3106664" y="280401"/>
                  <a:pt x="3041589" y="277086"/>
                  <a:pt x="2976565" y="273022"/>
                </a:cubicBezTo>
                <a:cubicBezTo>
                  <a:pt x="2408673" y="281020"/>
                  <a:pt x="2037612" y="0"/>
                  <a:pt x="2123125" y="370558"/>
                </a:cubicBezTo>
                <a:cubicBezTo>
                  <a:pt x="2128905" y="395603"/>
                  <a:pt x="2139381" y="419326"/>
                  <a:pt x="2147509" y="443710"/>
                </a:cubicBezTo>
                <a:cubicBezTo>
                  <a:pt x="2143445" y="459966"/>
                  <a:pt x="2145785" y="479394"/>
                  <a:pt x="2135317" y="492478"/>
                </a:cubicBezTo>
                <a:cubicBezTo>
                  <a:pt x="2127289" y="502513"/>
                  <a:pt x="2110553" y="509732"/>
                  <a:pt x="2098741" y="504670"/>
                </a:cubicBezTo>
                <a:cubicBezTo>
                  <a:pt x="2077610" y="495614"/>
                  <a:pt x="2067766" y="470460"/>
                  <a:pt x="2049973" y="455902"/>
                </a:cubicBezTo>
                <a:cubicBezTo>
                  <a:pt x="2022916" y="433764"/>
                  <a:pt x="1996371" y="409592"/>
                  <a:pt x="1964629" y="394942"/>
                </a:cubicBezTo>
                <a:cubicBezTo>
                  <a:pt x="1942184" y="384583"/>
                  <a:pt x="1915861" y="386814"/>
                  <a:pt x="1891477" y="382750"/>
                </a:cubicBezTo>
                <a:cubicBezTo>
                  <a:pt x="1826453" y="386814"/>
                  <a:pt x="1759757" y="379738"/>
                  <a:pt x="1696405" y="394942"/>
                </a:cubicBezTo>
                <a:cubicBezTo>
                  <a:pt x="1655719" y="404707"/>
                  <a:pt x="1625135" y="439420"/>
                  <a:pt x="1586677" y="455902"/>
                </a:cubicBezTo>
                <a:cubicBezTo>
                  <a:pt x="1567630" y="464065"/>
                  <a:pt x="1546037" y="464030"/>
                  <a:pt x="1525717" y="468094"/>
                </a:cubicBezTo>
                <a:cubicBezTo>
                  <a:pt x="1280737" y="459928"/>
                  <a:pt x="1124773" y="434218"/>
                  <a:pt x="891733" y="492478"/>
                </a:cubicBezTo>
                <a:cubicBezTo>
                  <a:pt x="863302" y="499586"/>
                  <a:pt x="846383" y="531979"/>
                  <a:pt x="818581" y="541246"/>
                </a:cubicBezTo>
                <a:cubicBezTo>
                  <a:pt x="783668" y="552884"/>
                  <a:pt x="745429" y="549374"/>
                  <a:pt x="708853" y="553438"/>
                </a:cubicBezTo>
                <a:cubicBezTo>
                  <a:pt x="491459" y="491326"/>
                  <a:pt x="784072" y="556093"/>
                  <a:pt x="501589" y="577822"/>
                </a:cubicBezTo>
                <a:cubicBezTo>
                  <a:pt x="484398" y="579144"/>
                  <a:pt x="478259" y="552284"/>
                  <a:pt x="465013" y="541246"/>
                </a:cubicBezTo>
                <a:cubicBezTo>
                  <a:pt x="453756" y="531865"/>
                  <a:pt x="440629" y="524990"/>
                  <a:pt x="428437" y="516862"/>
                </a:cubicBezTo>
                <a:cubicBezTo>
                  <a:pt x="412181" y="533118"/>
                  <a:pt x="389950" y="545068"/>
                  <a:pt x="379669" y="565630"/>
                </a:cubicBezTo>
                <a:cubicBezTo>
                  <a:pt x="364682" y="595605"/>
                  <a:pt x="367052" y="631787"/>
                  <a:pt x="355285" y="663166"/>
                </a:cubicBezTo>
                <a:lnTo>
                  <a:pt x="318709" y="760702"/>
                </a:lnTo>
                <a:cubicBezTo>
                  <a:pt x="326837" y="785086"/>
                  <a:pt x="345228" y="808240"/>
                  <a:pt x="343093" y="833854"/>
                </a:cubicBezTo>
                <a:cubicBezTo>
                  <a:pt x="342364" y="842597"/>
                  <a:pt x="298850" y="925985"/>
                  <a:pt x="282133" y="943582"/>
                </a:cubicBezTo>
                <a:cubicBezTo>
                  <a:pt x="214839" y="1014418"/>
                  <a:pt x="143957" y="1081758"/>
                  <a:pt x="74869" y="1150846"/>
                </a:cubicBezTo>
                <a:cubicBezTo>
                  <a:pt x="269564" y="1384480"/>
                  <a:pt x="217061" y="1222723"/>
                  <a:pt x="135829" y="1358110"/>
                </a:cubicBezTo>
                <a:cubicBezTo>
                  <a:pt x="125167" y="1375879"/>
                  <a:pt x="127701" y="1398750"/>
                  <a:pt x="123637" y="1419070"/>
                </a:cubicBezTo>
                <a:cubicBezTo>
                  <a:pt x="172405" y="1443454"/>
                  <a:pt x="237226" y="1448603"/>
                  <a:pt x="269941" y="1492222"/>
                </a:cubicBezTo>
                <a:cubicBezTo>
                  <a:pt x="286298" y="1514032"/>
                  <a:pt x="252642" y="1546097"/>
                  <a:pt x="233365" y="1565374"/>
                </a:cubicBezTo>
                <a:cubicBezTo>
                  <a:pt x="198287" y="1600452"/>
                  <a:pt x="151131" y="1620954"/>
                  <a:pt x="111445" y="1650718"/>
                </a:cubicBezTo>
                <a:cubicBezTo>
                  <a:pt x="86052" y="1669763"/>
                  <a:pt x="62677" y="1691358"/>
                  <a:pt x="38293" y="1711678"/>
                </a:cubicBezTo>
                <a:cubicBezTo>
                  <a:pt x="26101" y="1740126"/>
                  <a:pt x="0" y="1766119"/>
                  <a:pt x="1717" y="1797022"/>
                </a:cubicBezTo>
                <a:cubicBezTo>
                  <a:pt x="1798" y="1798481"/>
                  <a:pt x="54300" y="1967523"/>
                  <a:pt x="87061" y="1992094"/>
                </a:cubicBezTo>
                <a:cubicBezTo>
                  <a:pt x="103639" y="2004527"/>
                  <a:pt x="127701" y="2000222"/>
                  <a:pt x="148021" y="2004286"/>
                </a:cubicBezTo>
                <a:cubicBezTo>
                  <a:pt x="148126" y="2004708"/>
                  <a:pt x="166575" y="2083800"/>
                  <a:pt x="172405" y="2089630"/>
                </a:cubicBezTo>
                <a:cubicBezTo>
                  <a:pt x="189161" y="2106386"/>
                  <a:pt x="213648" y="2113061"/>
                  <a:pt x="233365" y="2126206"/>
                </a:cubicBezTo>
                <a:cubicBezTo>
                  <a:pt x="238147" y="2129394"/>
                  <a:pt x="196789" y="2148558"/>
                  <a:pt x="221173" y="2150590"/>
                </a:cubicBezTo>
                <a:close/>
              </a:path>
            </a:pathLst>
          </a:custGeom>
          <a:solidFill>
            <a:srgbClr val="A6A6A6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93" name="Picture 52">
            <a:extLst>
              <a:ext uri="{FF2B5EF4-FFF2-40B4-BE49-F238E27FC236}">
                <a16:creationId xmlns:a16="http://schemas.microsoft.com/office/drawing/2014/main" id="{14771D9F-8D7D-4708-A8F8-8790932CD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2675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3">
            <a:extLst>
              <a:ext uri="{FF2B5EF4-FFF2-40B4-BE49-F238E27FC236}">
                <a16:creationId xmlns:a16="http://schemas.microsoft.com/office/drawing/2014/main" id="{E08F4373-9696-4C65-AAA5-4EEA64DE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6027738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F1A411-E61F-410F-A12C-6E7A8E101AAA}"/>
              </a:ext>
            </a:extLst>
          </p:cNvPr>
          <p:cNvCxnSpPr/>
          <p:nvPr/>
        </p:nvCxnSpPr>
        <p:spPr>
          <a:xfrm>
            <a:off x="2720975" y="908050"/>
            <a:ext cx="2060575" cy="720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4636DD-2347-4B91-AB9A-DBF2EBD64C0E}"/>
              </a:ext>
            </a:extLst>
          </p:cNvPr>
          <p:cNvSpPr txBox="1"/>
          <p:nvPr/>
        </p:nvSpPr>
        <p:spPr>
          <a:xfrm>
            <a:off x="274638" y="2205038"/>
            <a:ext cx="386556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As the warm air meets the cold air it is forced to rise, as it is less dense.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5623-1E09-4823-AF7B-3C71FE26817B}"/>
              </a:ext>
            </a:extLst>
          </p:cNvPr>
          <p:cNvSpPr txBox="1"/>
          <p:nvPr/>
        </p:nvSpPr>
        <p:spPr>
          <a:xfrm>
            <a:off x="268288" y="3141663"/>
            <a:ext cx="386556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As it rises moisture within the air cools, condenses and forms clouds.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14081-528C-4594-9650-DC887CF499D8}"/>
              </a:ext>
            </a:extLst>
          </p:cNvPr>
          <p:cNvSpPr txBox="1"/>
          <p:nvPr/>
        </p:nvSpPr>
        <p:spPr>
          <a:xfrm>
            <a:off x="268288" y="4005263"/>
            <a:ext cx="3865562" cy="1216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solidFill>
                  <a:srgbClr val="000000"/>
                </a:solidFill>
              </a:rPr>
              <a:t>Clouds are found along the warm front. Where the front is high in the sky we get cirrus clouds, and where its lower we see nimbostratus.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5A06F-94A8-4D0C-9AFF-3D73E54E01F9}"/>
              </a:ext>
            </a:extLst>
          </p:cNvPr>
          <p:cNvSpPr txBox="1"/>
          <p:nvPr/>
        </p:nvSpPr>
        <p:spPr>
          <a:xfrm>
            <a:off x="250825" y="5589588"/>
            <a:ext cx="3865563" cy="666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solidFill>
                  <a:srgbClr val="000000"/>
                </a:solidFill>
              </a:rPr>
              <a:t>If the warm front is near the ground, we can expect continuous rainfall.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2E5FE3-FED0-4506-9CD9-852FCAAC7B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2201863" y="2851150"/>
            <a:ext cx="6350" cy="290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03CB04-1293-445E-9EE5-0814D59AA7B1}"/>
              </a:ext>
            </a:extLst>
          </p:cNvPr>
          <p:cNvCxnSpPr/>
          <p:nvPr/>
        </p:nvCxnSpPr>
        <p:spPr>
          <a:xfrm flipH="1">
            <a:off x="2193925" y="3762375"/>
            <a:ext cx="6350" cy="290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99BFB2-7455-4611-8CD8-71FA75D7C14D}"/>
              </a:ext>
            </a:extLst>
          </p:cNvPr>
          <p:cNvCxnSpPr/>
          <p:nvPr/>
        </p:nvCxnSpPr>
        <p:spPr>
          <a:xfrm flipH="1">
            <a:off x="2124075" y="5229225"/>
            <a:ext cx="6350" cy="288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5">
            <a:extLst>
              <a:ext uri="{FF2B5EF4-FFF2-40B4-BE49-F238E27FC236}">
                <a16:creationId xmlns:a16="http://schemas.microsoft.com/office/drawing/2014/main" id="{A2A15090-AB69-470B-B685-4948C27B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6">
            <a:extLst>
              <a:ext uri="{FF2B5EF4-FFF2-40B4-BE49-F238E27FC236}">
                <a16:creationId xmlns:a16="http://schemas.microsoft.com/office/drawing/2014/main" id="{0B4999E4-937A-4739-A431-17F2AA92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500562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A9942BF7-C48A-4261-99C7-D562A696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2675"/>
            <a:ext cx="14652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CBCD2F-F8DB-43D9-AE18-F963AC414B3A}"/>
              </a:ext>
            </a:extLst>
          </p:cNvPr>
          <p:cNvCxnSpPr/>
          <p:nvPr/>
        </p:nvCxnSpPr>
        <p:spPr>
          <a:xfrm flipH="1">
            <a:off x="3851275" y="836613"/>
            <a:ext cx="1944688" cy="720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328A9A-AB79-492E-9D00-FC0E7FE8B61D}"/>
              </a:ext>
            </a:extLst>
          </p:cNvPr>
          <p:cNvSpPr txBox="1"/>
          <p:nvPr/>
        </p:nvSpPr>
        <p:spPr>
          <a:xfrm>
            <a:off x="4379913" y="1911350"/>
            <a:ext cx="3865562" cy="941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solidFill>
                  <a:srgbClr val="000000"/>
                </a:solidFill>
              </a:rPr>
              <a:t>As the cold air pushes forward, it forces the warm air to rise as it is less dense.</a:t>
            </a:r>
          </a:p>
        </p:txBody>
      </p:sp>
      <p:pic>
        <p:nvPicPr>
          <p:cNvPr id="8196" name="Picture 12">
            <a:extLst>
              <a:ext uri="{FF2B5EF4-FFF2-40B4-BE49-F238E27FC236}">
                <a16:creationId xmlns:a16="http://schemas.microsoft.com/office/drawing/2014/main" id="{96761A30-0CCC-421D-B574-497CBD05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15478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BC8E4-115E-4490-92C2-84088E52F673}"/>
              </a:ext>
            </a:extLst>
          </p:cNvPr>
          <p:cNvSpPr txBox="1"/>
          <p:nvPr/>
        </p:nvSpPr>
        <p:spPr>
          <a:xfrm>
            <a:off x="4379913" y="3084513"/>
            <a:ext cx="386556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As it rises moisture within the air cools, condenses and forms clouds.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17F7C-513D-48D1-939B-26ED1467819F}"/>
              </a:ext>
            </a:extLst>
          </p:cNvPr>
          <p:cNvSpPr txBox="1"/>
          <p:nvPr/>
        </p:nvSpPr>
        <p:spPr>
          <a:xfrm>
            <a:off x="4379913" y="4149725"/>
            <a:ext cx="38655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uplift caused by the cold air is much more violent than at the warm front. Towering cumulonimbus clouds are formed.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BA447-E572-489B-97CA-62BF9735E878}"/>
              </a:ext>
            </a:extLst>
          </p:cNvPr>
          <p:cNvSpPr txBox="1"/>
          <p:nvPr/>
        </p:nvSpPr>
        <p:spPr>
          <a:xfrm>
            <a:off x="4378325" y="5641975"/>
            <a:ext cx="3863975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Along the cold front we can expect heavy rain, and sometimes thunder and lightening.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CB7A32-BDC6-4CAE-AE2D-EE9E3E253AF2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313488" y="2865438"/>
            <a:ext cx="0" cy="206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471CDC-A627-40BE-8F8B-BB7BCDDF2ECB}"/>
              </a:ext>
            </a:extLst>
          </p:cNvPr>
          <p:cNvCxnSpPr>
            <a:endCxn id="10" idx="0"/>
          </p:cNvCxnSpPr>
          <p:nvPr/>
        </p:nvCxnSpPr>
        <p:spPr>
          <a:xfrm flipH="1">
            <a:off x="6313488" y="3762375"/>
            <a:ext cx="11112" cy="387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DC34CB-DD9F-42E4-9B22-E55D2F3E67F3}"/>
              </a:ext>
            </a:extLst>
          </p:cNvPr>
          <p:cNvCxnSpPr/>
          <p:nvPr/>
        </p:nvCxnSpPr>
        <p:spPr>
          <a:xfrm flipH="1">
            <a:off x="6324600" y="5349875"/>
            <a:ext cx="6350" cy="290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Picture 14">
            <a:extLst>
              <a:ext uri="{FF2B5EF4-FFF2-40B4-BE49-F238E27FC236}">
                <a16:creationId xmlns:a16="http://schemas.microsoft.com/office/drawing/2014/main" id="{AB512297-712B-4B00-9851-971C129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06241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6">
            <a:extLst>
              <a:ext uri="{FF2B5EF4-FFF2-40B4-BE49-F238E27FC236}">
                <a16:creationId xmlns:a16="http://schemas.microsoft.com/office/drawing/2014/main" id="{88F31490-EB60-4F39-B7A1-0E1AF0F8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0"/>
            <a:ext cx="34559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1AE19DB-3FDC-434E-9905-EA3EC623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225"/>
            <a:ext cx="9144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7">
            <a:extLst>
              <a:ext uri="{FF2B5EF4-FFF2-40B4-BE49-F238E27FC236}">
                <a16:creationId xmlns:a16="http://schemas.microsoft.com/office/drawing/2014/main" id="{36595D30-5C13-4D44-833F-6E20A3FA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62277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D855558-7BFE-403D-868C-25C7D885B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Cassidy</dc:creator>
  <cp:lastModifiedBy>Ellen Thompson</cp:lastModifiedBy>
  <cp:revision>19</cp:revision>
  <dcterms:created xsi:type="dcterms:W3CDTF">2011-08-28T13:25:51Z</dcterms:created>
  <dcterms:modified xsi:type="dcterms:W3CDTF">2020-12-07T21:46:53Z</dcterms:modified>
</cp:coreProperties>
</file>