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3" r:id="rId3"/>
    <p:sldId id="256" r:id="rId4"/>
    <p:sldId id="257" r:id="rId5"/>
    <p:sldId id="261" r:id="rId6"/>
    <p:sldId id="258" r:id="rId7"/>
    <p:sldId id="260" r:id="rId8"/>
    <p:sldId id="270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5A0749-6415-45C9-A881-224A3B1BE0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0C2A4-C3B6-4C9D-A2AD-21F1B300A7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CAA83D-452D-4AED-A763-E02D39C359B8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7CF157-2F7F-465B-A813-95EE8024D1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F99CC43-59EB-4EAE-8074-86AEFA7D7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2A9ED-F8AB-43B8-B9D7-147DB96B75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73FEE-01AA-45BE-B107-2B0E23ADF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89DCF3C-4AB1-47F8-9886-6952A99DFE2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CDA9C-0327-48ED-91EF-3AAC3C9F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EF6D-1695-401A-BE95-A5ADABB362F5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6C77B-3C4C-4447-BA0A-0D9EFC6E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07B03-B1C4-4FB1-A708-68DE524D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123A-2E57-487C-9F98-415AC2F216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31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2CC3-4879-4363-AB08-46A88B9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E7F64-A5AD-4F89-8421-48832238FB09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24360-C421-4752-B223-96F34F08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18298-AB1F-4874-A462-E728EFDE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42C46-5E6A-4CB2-A7F7-7023A0D3AA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342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57C4D-4609-44AC-8F0A-9A204CFF4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C7A88-E826-4D05-A3ED-7BC394AF548B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87FD6-FDA9-4851-95C6-8CA4AE5D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5DAFD-15FF-4339-87C5-E6D9664C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760FB-52A0-44A8-855A-5B75787625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180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EB9A0-B549-4A23-AFBB-6FEE8401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F1502-078F-4FB8-9CA0-506A412312DD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B90D1-1FF4-4B92-9F20-F3B3DCEE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96E9F-6E98-43E4-A64D-2D7FE2D6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7A2F4-49FD-476E-9A15-D528FAF123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866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D2CE8-391E-4D74-8A2D-5CFB81A5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9216-7F23-4F79-9D5F-7D168ED5F1EF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EE47A-2FED-4571-BFD4-98C52668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3D765-6441-46B3-BAB4-947DD588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8F630-A1A9-4280-92F7-D2680201F2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76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7C6A07-AE52-49F1-88D2-B334A422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2502-C8BB-405B-BD6A-BE4C548AAAF0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8E98AB-AC60-425E-AB13-97BB40363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C09BEA-4557-4574-875E-84BF0D2C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2D2D4-7047-4A3E-91D6-F337DA058D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003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3A1EA0-7A9F-4DB2-99B7-3A26F584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5C8E-4B31-4A55-A23F-E64A5B067306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FFF5CF-54BA-4BC0-8410-F9FC2166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B83467-CEFB-40BC-AB7C-2A46E5C7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73268-5D92-4511-875F-AD3F8202F2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160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2BB803E-2C37-48F8-86ED-3BC94AB1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F93EF-B43D-43A4-B067-AD812CB41B2E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36E286-0ABA-4FED-B6B8-7157B5B7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736BA1-DBB5-43F4-877B-F906FD2F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17984-0C91-4337-9D02-B4A878CE35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310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133714-2951-4D05-9312-8F5F593B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2A90-0072-40AE-A5C4-F16B675CA186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E026D4-4985-45C2-8561-1667F82B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C5E95B-928D-481F-B96D-5C98EA7E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A44D4-6E2D-4C17-A793-4C37F55E65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049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CB7D3F-84C0-4D7F-BE39-0C4C644B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9D35B-FD78-4901-B0AD-4D8EF38667EC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43AE2A-CE16-4B2B-83EA-98662788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CB6CCD-7171-4DD1-9A9D-17328B3D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47E4B-9003-4D59-B027-0CBADD7CD2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128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FA4A97-94DC-427A-8067-DB57642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B41E-687C-4E40-90F8-38CCAD664D57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E33252-8D85-408D-9EBC-F2433DEA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DCDE48-78AF-40E0-93A6-B208222E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EA730-EF61-448A-AF63-0DA2F99A33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433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BF1823-B35B-4CE5-9E5E-9141E583E7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55E6DCF-6C2B-4311-8502-95AEAB5B5D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FA6D7-E403-4427-BF4C-C157CF900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FD953-270C-4A3E-8420-BCA89C0E2B41}" type="datetimeFigureOut">
              <a:rPr lang="en-GB"/>
              <a:pPr>
                <a:defRPr/>
              </a:pPr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4117-E3A6-44E9-B7D6-FB86F80C5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BF307-5CF4-4609-9E86-91E6F4A6A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0ADE89F-B3BA-450E-9D3C-F12BAF5D75E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tlink.org/images/teachers/satellite_1200_230109.jpg">
            <a:extLst>
              <a:ext uri="{FF2B5EF4-FFF2-40B4-BE49-F238E27FC236}">
                <a16:creationId xmlns:a16="http://schemas.microsoft.com/office/drawing/2014/main" id="{582BE150-2E1F-446D-92DA-A35CF2B5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1638"/>
            <a:ext cx="7881938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1F6A71-B208-4EAA-B490-F31DA129657D}"/>
              </a:ext>
            </a:extLst>
          </p:cNvPr>
          <p:cNvSpPr/>
          <p:nvPr/>
        </p:nvSpPr>
        <p:spPr>
          <a:xfrm>
            <a:off x="747430" y="404664"/>
            <a:ext cx="77121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Formation of a depression</a:t>
            </a: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634F8563-C4DE-454F-8FC8-DDE42DB06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8794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4FC4B6B0-15B1-4809-AF85-723C62C21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652963"/>
            <a:ext cx="5959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https://www.youtube.com/watch?v=knxrOk8Jsok</a:t>
            </a:r>
          </a:p>
        </p:txBody>
      </p:sp>
      <p:sp>
        <p:nvSpPr>
          <p:cNvPr id="12291" name="TextBox 2">
            <a:extLst>
              <a:ext uri="{FF2B5EF4-FFF2-40B4-BE49-F238E27FC236}">
                <a16:creationId xmlns:a16="http://schemas.microsoft.com/office/drawing/2014/main" id="{B47C5367-B955-4161-A4EE-5C7349777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49275"/>
            <a:ext cx="2609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/>
              <a:t>Fronts in a Lab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8B7FEF8D-12A0-4737-9DCC-E9E49BAE5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12875"/>
            <a:ext cx="5151437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EB4BE1B0-97AD-49A7-B8AC-1D024DDD9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8794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1B867-D874-4E26-B280-BDB3D6718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341438"/>
            <a:ext cx="820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/>
              <a:t>Be able to describe the formation of a depression weather system.</a:t>
            </a:r>
          </a:p>
        </p:txBody>
      </p:sp>
      <p:grpSp>
        <p:nvGrpSpPr>
          <p:cNvPr id="4099" name="TextBox 2">
            <a:extLst>
              <a:ext uri="{FF2B5EF4-FFF2-40B4-BE49-F238E27FC236}">
                <a16:creationId xmlns:a16="http://schemas.microsoft.com/office/drawing/2014/main" id="{2DF25F97-785D-463A-82E7-F2B515C43C20}"/>
              </a:ext>
            </a:extLst>
          </p:cNvPr>
          <p:cNvGrpSpPr>
            <a:grpSpLocks/>
          </p:cNvGrpSpPr>
          <p:nvPr/>
        </p:nvGrpSpPr>
        <p:grpSpPr bwMode="auto">
          <a:xfrm>
            <a:off x="255588" y="427038"/>
            <a:ext cx="5846762" cy="596900"/>
            <a:chOff x="161" y="269"/>
            <a:chExt cx="3683" cy="376"/>
          </a:xfrm>
        </p:grpSpPr>
        <p:pic>
          <p:nvPicPr>
            <p:cNvPr id="4104" name="TextBox 2">
              <a:extLst>
                <a:ext uri="{FF2B5EF4-FFF2-40B4-BE49-F238E27FC236}">
                  <a16:creationId xmlns:a16="http://schemas.microsoft.com/office/drawing/2014/main" id="{9BD12330-CEA8-4869-8DCF-5691341D6F2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269"/>
              <a:ext cx="3683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Text Box 4">
              <a:extLst>
                <a:ext uri="{FF2B5EF4-FFF2-40B4-BE49-F238E27FC236}">
                  <a16:creationId xmlns:a16="http://schemas.microsoft.com/office/drawing/2014/main" id="{199BEB47-8BDB-482E-BD2F-4FDADBA26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" y="305"/>
              <a:ext cx="358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FFFFFF"/>
                  </a:solidFill>
                </a:rPr>
                <a:t>Objectives</a:t>
              </a:r>
              <a:endParaRPr lang="en-GB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69D4364-C3C5-4518-B0D8-BE67096F1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236788"/>
            <a:ext cx="820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/>
              <a:t>Be able to describe the air movement within a depression weather system.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99163-E348-47CD-8F56-C1CE161C9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3190875"/>
            <a:ext cx="820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/>
              <a:t>Be able to identify the features of a depression upon a satellite image.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176BF-68E7-414F-9533-B64CE20E5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00526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/>
              <a:t>Be able to identify the features of a depression upon a synoptic weather chart. </a:t>
            </a:r>
          </a:p>
        </p:txBody>
      </p:sp>
      <p:pic>
        <p:nvPicPr>
          <p:cNvPr id="4103" name="Picture 9">
            <a:extLst>
              <a:ext uri="{FF2B5EF4-FFF2-40B4-BE49-F238E27FC236}">
                <a16:creationId xmlns:a16="http://schemas.microsoft.com/office/drawing/2014/main" id="{BD0E396E-A5C7-4430-AFFD-3F43B3A8C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8794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7347A4F-185F-4D27-A76B-EB6368750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594225"/>
            <a:ext cx="42862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EFD207-E033-48C0-8478-D04B94AA7D7D}"/>
              </a:ext>
            </a:extLst>
          </p:cNvPr>
          <p:cNvSpPr/>
          <p:nvPr/>
        </p:nvSpPr>
        <p:spPr>
          <a:xfrm>
            <a:off x="2051050" y="409575"/>
            <a:ext cx="4968875" cy="20161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E6291D-78B9-401B-B3B0-718F03ECAC53}"/>
              </a:ext>
            </a:extLst>
          </p:cNvPr>
          <p:cNvSpPr/>
          <p:nvPr/>
        </p:nvSpPr>
        <p:spPr>
          <a:xfrm>
            <a:off x="2051050" y="2433638"/>
            <a:ext cx="4968875" cy="1936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F230A6D1-8E38-4A89-AE67-4856066B9BAB}"/>
              </a:ext>
            </a:extLst>
          </p:cNvPr>
          <p:cNvSpPr/>
          <p:nvPr/>
        </p:nvSpPr>
        <p:spPr>
          <a:xfrm>
            <a:off x="4140200" y="733425"/>
            <a:ext cx="863600" cy="13684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E17DBDC-FA72-40ED-88BC-662B783A3676}"/>
              </a:ext>
            </a:extLst>
          </p:cNvPr>
          <p:cNvSpPr/>
          <p:nvPr/>
        </p:nvSpPr>
        <p:spPr>
          <a:xfrm rot="10800000">
            <a:off x="4140200" y="2913063"/>
            <a:ext cx="863600" cy="136842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27" name="TextBox 7">
            <a:extLst>
              <a:ext uri="{FF2B5EF4-FFF2-40B4-BE49-F238E27FC236}">
                <a16:creationId xmlns:a16="http://schemas.microsoft.com/office/drawing/2014/main" id="{11B87696-0C0C-4D37-8CE8-AAF3FB4BF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56540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Polar Front</a:t>
            </a:r>
          </a:p>
        </p:txBody>
      </p:sp>
      <p:sp>
        <p:nvSpPr>
          <p:cNvPr id="5128" name="TextBox 10">
            <a:extLst>
              <a:ext uri="{FF2B5EF4-FFF2-40B4-BE49-F238E27FC236}">
                <a16:creationId xmlns:a16="http://schemas.microsoft.com/office/drawing/2014/main" id="{24AB5566-6F89-4BED-8FF9-26314848F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996950"/>
            <a:ext cx="158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Cold arctic or polar air</a:t>
            </a:r>
          </a:p>
        </p:txBody>
      </p:sp>
      <p:sp>
        <p:nvSpPr>
          <p:cNvPr id="5129" name="TextBox 11">
            <a:extLst>
              <a:ext uri="{FF2B5EF4-FFF2-40B4-BE49-F238E27FC236}">
                <a16:creationId xmlns:a16="http://schemas.microsoft.com/office/drawing/2014/main" id="{70A9872D-D5E0-4837-BF21-B191BE776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3289300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Tropical air</a:t>
            </a:r>
          </a:p>
        </p:txBody>
      </p:sp>
      <p:sp>
        <p:nvSpPr>
          <p:cNvPr id="5130" name="TextBox 12">
            <a:extLst>
              <a:ext uri="{FF2B5EF4-FFF2-40B4-BE49-F238E27FC236}">
                <a16:creationId xmlns:a16="http://schemas.microsoft.com/office/drawing/2014/main" id="{35BD4812-45ED-4ED3-85A2-8977E0BAF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425700"/>
            <a:ext cx="1584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Somewhere over the Atlantic… </a:t>
            </a:r>
          </a:p>
        </p:txBody>
      </p:sp>
      <p:sp>
        <p:nvSpPr>
          <p:cNvPr id="5131" name="TextBox 14">
            <a:extLst>
              <a:ext uri="{FF2B5EF4-FFF2-40B4-BE49-F238E27FC236}">
                <a16:creationId xmlns:a16="http://schemas.microsoft.com/office/drawing/2014/main" id="{0CE19A3A-E593-466B-BD39-AF9D3F09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690563"/>
            <a:ext cx="39608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Depressions form at the boundary between cold artic/polar air in the North and tropical air in the South.</a:t>
            </a:r>
          </a:p>
        </p:txBody>
      </p:sp>
      <p:sp>
        <p:nvSpPr>
          <p:cNvPr id="5132" name="TextBox 1">
            <a:extLst>
              <a:ext uri="{FF2B5EF4-FFF2-40B4-BE49-F238E27FC236}">
                <a16:creationId xmlns:a16="http://schemas.microsoft.com/office/drawing/2014/main" id="{CBB93C47-62A7-48C0-80A5-366CE3C2B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0"/>
            <a:ext cx="4679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You may like to show this video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https://www.youtube.com/embed/knxrOk8Jsok</a:t>
            </a:r>
          </a:p>
        </p:txBody>
      </p:sp>
      <p:pic>
        <p:nvPicPr>
          <p:cNvPr id="5133" name="Picture 13">
            <a:extLst>
              <a:ext uri="{FF2B5EF4-FFF2-40B4-BE49-F238E27FC236}">
                <a16:creationId xmlns:a16="http://schemas.microsoft.com/office/drawing/2014/main" id="{4E55D492-E502-4818-8368-FA95E7E17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8794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7B0423C-F933-41E9-A5F9-D4D34133E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04813"/>
            <a:ext cx="4286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0FE258-DF76-4BD6-A179-AD4D54599E83}"/>
              </a:ext>
            </a:extLst>
          </p:cNvPr>
          <p:cNvSpPr/>
          <p:nvPr/>
        </p:nvSpPr>
        <p:spPr>
          <a:xfrm>
            <a:off x="2120900" y="2781300"/>
            <a:ext cx="5114925" cy="251936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A1C71D6-08FB-4D75-8233-A38CC2C5C733}"/>
              </a:ext>
            </a:extLst>
          </p:cNvPr>
          <p:cNvSpPr/>
          <p:nvPr/>
        </p:nvSpPr>
        <p:spPr>
          <a:xfrm>
            <a:off x="2120900" y="4941888"/>
            <a:ext cx="5114925" cy="358775"/>
          </a:xfrm>
          <a:prstGeom prst="triangle">
            <a:avLst>
              <a:gd name="adj" fmla="val 510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8E769-32D5-48EF-A9C4-8686F735C205}"/>
              </a:ext>
            </a:extLst>
          </p:cNvPr>
          <p:cNvSpPr/>
          <p:nvPr/>
        </p:nvSpPr>
        <p:spPr>
          <a:xfrm>
            <a:off x="2120900" y="5300663"/>
            <a:ext cx="5114925" cy="10810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1EC90E1D-50C6-4E5E-B489-EB5D6701EA2B}"/>
              </a:ext>
            </a:extLst>
          </p:cNvPr>
          <p:cNvSpPr/>
          <p:nvPr/>
        </p:nvSpPr>
        <p:spPr>
          <a:xfrm>
            <a:off x="4246563" y="3213100"/>
            <a:ext cx="863600" cy="13684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FBA23FD5-33FB-4115-9D47-E39150D1DD6A}"/>
              </a:ext>
            </a:extLst>
          </p:cNvPr>
          <p:cNvSpPr/>
          <p:nvPr/>
        </p:nvSpPr>
        <p:spPr>
          <a:xfrm rot="10800000">
            <a:off x="4214813" y="4941888"/>
            <a:ext cx="863600" cy="136683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152" name="TextBox 7">
            <a:extLst>
              <a:ext uri="{FF2B5EF4-FFF2-40B4-BE49-F238E27FC236}">
                <a16:creationId xmlns:a16="http://schemas.microsoft.com/office/drawing/2014/main" id="{280DEBEF-8CC0-4928-946A-28A5AB4D7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3394075"/>
            <a:ext cx="1584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Cold artic or polar air</a:t>
            </a:r>
          </a:p>
        </p:txBody>
      </p:sp>
      <p:sp>
        <p:nvSpPr>
          <p:cNvPr id="6153" name="TextBox 8">
            <a:extLst>
              <a:ext uri="{FF2B5EF4-FFF2-40B4-BE49-F238E27FC236}">
                <a16:creationId xmlns:a16="http://schemas.microsoft.com/office/drawing/2014/main" id="{13386044-1636-4BFE-ABC6-EF0E4BD50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62451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Tropical air</a:t>
            </a:r>
          </a:p>
        </p:txBody>
      </p:sp>
      <p:sp>
        <p:nvSpPr>
          <p:cNvPr id="6154" name="TextBox 9">
            <a:extLst>
              <a:ext uri="{FF2B5EF4-FFF2-40B4-BE49-F238E27FC236}">
                <a16:creationId xmlns:a16="http://schemas.microsoft.com/office/drawing/2014/main" id="{462CEF67-ABAF-4421-AB23-FD42A145A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908050"/>
            <a:ext cx="396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The cold air is pushing south and the warm air is pushing north, this creates a bulge along the polar front.</a:t>
            </a:r>
          </a:p>
        </p:txBody>
      </p:sp>
      <p:pic>
        <p:nvPicPr>
          <p:cNvPr id="6155" name="Picture 11">
            <a:extLst>
              <a:ext uri="{FF2B5EF4-FFF2-40B4-BE49-F238E27FC236}">
                <a16:creationId xmlns:a16="http://schemas.microsoft.com/office/drawing/2014/main" id="{B1F0AE80-64DF-4A08-A421-24FDECFA1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8794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etlink.org/images/teachers/temperature_1200_230109.jpg">
            <a:extLst>
              <a:ext uri="{FF2B5EF4-FFF2-40B4-BE49-F238E27FC236}">
                <a16:creationId xmlns:a16="http://schemas.microsoft.com/office/drawing/2014/main" id="{D8D61BD9-60B2-4743-83ED-AF8A864B8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4038"/>
            <a:ext cx="76009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C95E4C9-C45D-48C9-A464-0439F13A0977}"/>
              </a:ext>
            </a:extLst>
          </p:cNvPr>
          <p:cNvSpPr/>
          <p:nvPr/>
        </p:nvSpPr>
        <p:spPr>
          <a:xfrm>
            <a:off x="3132138" y="3481388"/>
            <a:ext cx="1079500" cy="10080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73DBC-3ED5-4CE2-9132-B02750F14C8A}"/>
              </a:ext>
            </a:extLst>
          </p:cNvPr>
          <p:cNvSpPr txBox="1"/>
          <p:nvPr/>
        </p:nvSpPr>
        <p:spPr>
          <a:xfrm>
            <a:off x="971550" y="1838325"/>
            <a:ext cx="2376488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Can you identify the bulge along the polar front signifying the start of a depression?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B963B72A-144D-49E6-B428-467FB0765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5" y="0"/>
            <a:ext cx="8794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638FD5EB-AEB4-4EC0-8C44-20C8E6C15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42862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104E08-8216-44A6-A0AA-FAF6ECE34EB9}"/>
              </a:ext>
            </a:extLst>
          </p:cNvPr>
          <p:cNvSpPr/>
          <p:nvPr/>
        </p:nvSpPr>
        <p:spPr>
          <a:xfrm>
            <a:off x="2120900" y="2781300"/>
            <a:ext cx="5114925" cy="251936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E94FB6B-F82A-493F-8F40-DFC2B7B3A93C}"/>
              </a:ext>
            </a:extLst>
          </p:cNvPr>
          <p:cNvSpPr/>
          <p:nvPr/>
        </p:nvSpPr>
        <p:spPr>
          <a:xfrm>
            <a:off x="2120900" y="3775075"/>
            <a:ext cx="5043488" cy="1525588"/>
          </a:xfrm>
          <a:prstGeom prst="triangle">
            <a:avLst>
              <a:gd name="adj" fmla="val 510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B037F-5366-428B-8C2A-6CFD22AD4F16}"/>
              </a:ext>
            </a:extLst>
          </p:cNvPr>
          <p:cNvSpPr/>
          <p:nvPr/>
        </p:nvSpPr>
        <p:spPr>
          <a:xfrm>
            <a:off x="2120900" y="5300663"/>
            <a:ext cx="5114925" cy="10810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0A018E0B-2AB6-43D8-8DC5-97E33D568028}"/>
              </a:ext>
            </a:extLst>
          </p:cNvPr>
          <p:cNvSpPr/>
          <p:nvPr/>
        </p:nvSpPr>
        <p:spPr>
          <a:xfrm rot="7766939">
            <a:off x="5588794" y="3086894"/>
            <a:ext cx="865188" cy="13652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1A82754-350C-4977-A62D-881D3531B961}"/>
              </a:ext>
            </a:extLst>
          </p:cNvPr>
          <p:cNvSpPr/>
          <p:nvPr/>
        </p:nvSpPr>
        <p:spPr>
          <a:xfrm rot="14238839">
            <a:off x="4214019" y="4941094"/>
            <a:ext cx="865187" cy="136842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401A400-1798-473D-8974-409A6EBA9FB0}"/>
              </a:ext>
            </a:extLst>
          </p:cNvPr>
          <p:cNvSpPr/>
          <p:nvPr/>
        </p:nvSpPr>
        <p:spPr>
          <a:xfrm rot="18611550">
            <a:off x="2887663" y="3092450"/>
            <a:ext cx="863600" cy="13652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01" name="TextBox 10">
            <a:extLst>
              <a:ext uri="{FF2B5EF4-FFF2-40B4-BE49-F238E27FC236}">
                <a16:creationId xmlns:a16="http://schemas.microsoft.com/office/drawing/2014/main" id="{7E20739D-C024-4B64-81D9-51ABCDB2A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8" y="2924175"/>
            <a:ext cx="1584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Cold arctic or polar air</a:t>
            </a:r>
          </a:p>
        </p:txBody>
      </p:sp>
      <p:sp>
        <p:nvSpPr>
          <p:cNvPr id="8202" name="TextBox 12">
            <a:extLst>
              <a:ext uri="{FF2B5EF4-FFF2-40B4-BE49-F238E27FC236}">
                <a16:creationId xmlns:a16="http://schemas.microsoft.com/office/drawing/2014/main" id="{AEE01CC6-B762-4849-938B-768BAC1D3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62451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Tropical air</a:t>
            </a:r>
          </a:p>
        </p:txBody>
      </p:sp>
      <p:sp>
        <p:nvSpPr>
          <p:cNvPr id="8203" name="TextBox 13">
            <a:extLst>
              <a:ext uri="{FF2B5EF4-FFF2-40B4-BE49-F238E27FC236}">
                <a16:creationId xmlns:a16="http://schemas.microsoft.com/office/drawing/2014/main" id="{40B7897D-4B3E-4204-B67F-760A9D1A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908050"/>
            <a:ext cx="39608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Due to the Coriolis Effect, caused by the rotation of the Earth, the air moves around an area of low pressure in an anti-clockwise direction. </a:t>
            </a:r>
          </a:p>
        </p:txBody>
      </p:sp>
      <p:pic>
        <p:nvPicPr>
          <p:cNvPr id="8204" name="Picture 12">
            <a:extLst>
              <a:ext uri="{FF2B5EF4-FFF2-40B4-BE49-F238E27FC236}">
                <a16:creationId xmlns:a16="http://schemas.microsoft.com/office/drawing/2014/main" id="{02DA0D6D-9EE4-4769-A5F9-48C57B732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8794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D29BFA-2001-48C0-B0C3-A4FBE3D4D5CA}"/>
              </a:ext>
            </a:extLst>
          </p:cNvPr>
          <p:cNvSpPr/>
          <p:nvPr/>
        </p:nvSpPr>
        <p:spPr>
          <a:xfrm>
            <a:off x="2120900" y="692150"/>
            <a:ext cx="5114925" cy="460851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8E1CA93-9E02-420A-81A6-31818E3E1161}"/>
              </a:ext>
            </a:extLst>
          </p:cNvPr>
          <p:cNvSpPr/>
          <p:nvPr/>
        </p:nvSpPr>
        <p:spPr>
          <a:xfrm>
            <a:off x="2120900" y="3284538"/>
            <a:ext cx="5114925" cy="2016125"/>
          </a:xfrm>
          <a:prstGeom prst="triangle">
            <a:avLst>
              <a:gd name="adj" fmla="val 508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002D29-E943-4EFB-8E15-A2EF3E055A32}"/>
              </a:ext>
            </a:extLst>
          </p:cNvPr>
          <p:cNvSpPr/>
          <p:nvPr/>
        </p:nvSpPr>
        <p:spPr>
          <a:xfrm>
            <a:off x="2120900" y="5300663"/>
            <a:ext cx="5114925" cy="10810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AEDE7C0-A2A9-49B8-8DFF-EEC4BE5E23B4}"/>
              </a:ext>
            </a:extLst>
          </p:cNvPr>
          <p:cNvSpPr/>
          <p:nvPr/>
        </p:nvSpPr>
        <p:spPr>
          <a:xfrm rot="7646383">
            <a:off x="5627688" y="2314575"/>
            <a:ext cx="863600" cy="13652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784F26D-26E6-4CF8-85EC-86710B5FFC44}"/>
              </a:ext>
            </a:extLst>
          </p:cNvPr>
          <p:cNvSpPr/>
          <p:nvPr/>
        </p:nvSpPr>
        <p:spPr>
          <a:xfrm rot="14384260">
            <a:off x="4214019" y="4293394"/>
            <a:ext cx="865187" cy="136842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6E8140A-1EA5-4D58-9CB8-86F697111135}"/>
              </a:ext>
            </a:extLst>
          </p:cNvPr>
          <p:cNvSpPr/>
          <p:nvPr/>
        </p:nvSpPr>
        <p:spPr>
          <a:xfrm rot="2729040">
            <a:off x="2913063" y="2601913"/>
            <a:ext cx="863600" cy="13652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D23F440-352A-484B-B9BC-1F30FDF658C1}"/>
              </a:ext>
            </a:extLst>
          </p:cNvPr>
          <p:cNvSpPr/>
          <p:nvPr/>
        </p:nvSpPr>
        <p:spPr>
          <a:xfrm rot="8728722">
            <a:off x="2339975" y="4953000"/>
            <a:ext cx="431800" cy="287338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5BDAE73-0E65-45A1-AF1D-7378F585471E}"/>
              </a:ext>
            </a:extLst>
          </p:cNvPr>
          <p:cNvSpPr/>
          <p:nvPr/>
        </p:nvSpPr>
        <p:spPr>
          <a:xfrm rot="8728722">
            <a:off x="2751138" y="4624388"/>
            <a:ext cx="433387" cy="288925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8E87DD72-8928-4127-8277-4DBAC4934377}"/>
              </a:ext>
            </a:extLst>
          </p:cNvPr>
          <p:cNvSpPr/>
          <p:nvPr/>
        </p:nvSpPr>
        <p:spPr>
          <a:xfrm rot="8728722">
            <a:off x="3128963" y="4356100"/>
            <a:ext cx="431800" cy="288925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F1B262A-46A0-422B-9C91-1F1E2D6150C5}"/>
              </a:ext>
            </a:extLst>
          </p:cNvPr>
          <p:cNvSpPr/>
          <p:nvPr/>
        </p:nvSpPr>
        <p:spPr>
          <a:xfrm rot="8728722">
            <a:off x="3535363" y="4030663"/>
            <a:ext cx="431800" cy="287337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23F4FC5-9046-456D-9C27-7300EBE61A7F}"/>
              </a:ext>
            </a:extLst>
          </p:cNvPr>
          <p:cNvSpPr/>
          <p:nvPr/>
        </p:nvSpPr>
        <p:spPr>
          <a:xfrm rot="8728722">
            <a:off x="3946525" y="3700463"/>
            <a:ext cx="431800" cy="288925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A39F883-054E-47FE-AB8A-7CE4D073FC6D}"/>
              </a:ext>
            </a:extLst>
          </p:cNvPr>
          <p:cNvSpPr/>
          <p:nvPr/>
        </p:nvSpPr>
        <p:spPr>
          <a:xfrm rot="8728722">
            <a:off x="4302125" y="3402013"/>
            <a:ext cx="431800" cy="287337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18072BF3-9327-4728-9034-6A4C0C905CED}"/>
              </a:ext>
            </a:extLst>
          </p:cNvPr>
          <p:cNvSpPr/>
          <p:nvPr/>
        </p:nvSpPr>
        <p:spPr>
          <a:xfrm rot="18595404">
            <a:off x="5045075" y="3325813"/>
            <a:ext cx="304800" cy="336550"/>
          </a:xfrm>
          <a:prstGeom prst="flowChartDela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Flowchart: Delay 26">
            <a:extLst>
              <a:ext uri="{FF2B5EF4-FFF2-40B4-BE49-F238E27FC236}">
                <a16:creationId xmlns:a16="http://schemas.microsoft.com/office/drawing/2014/main" id="{EA2EF12D-B1DB-4B98-A060-A0F814631C18}"/>
              </a:ext>
            </a:extLst>
          </p:cNvPr>
          <p:cNvSpPr/>
          <p:nvPr/>
        </p:nvSpPr>
        <p:spPr>
          <a:xfrm rot="18595404">
            <a:off x="5499100" y="3676650"/>
            <a:ext cx="304800" cy="336550"/>
          </a:xfrm>
          <a:prstGeom prst="flowChartDela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C42EA5AE-6FFF-4D3D-B8BE-150B8BFBE27D}"/>
              </a:ext>
            </a:extLst>
          </p:cNvPr>
          <p:cNvSpPr/>
          <p:nvPr/>
        </p:nvSpPr>
        <p:spPr>
          <a:xfrm rot="18595404">
            <a:off x="5906294" y="3979069"/>
            <a:ext cx="306388" cy="336550"/>
          </a:xfrm>
          <a:prstGeom prst="flowChartDela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91A04FFD-089B-4A3A-B46D-AF0EE08E273A}"/>
              </a:ext>
            </a:extLst>
          </p:cNvPr>
          <p:cNvSpPr/>
          <p:nvPr/>
        </p:nvSpPr>
        <p:spPr>
          <a:xfrm rot="18595404">
            <a:off x="6361113" y="4348163"/>
            <a:ext cx="304800" cy="336550"/>
          </a:xfrm>
          <a:prstGeom prst="flowChartDela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86A1C4A5-4BE3-432A-906E-16F556BCB757}"/>
              </a:ext>
            </a:extLst>
          </p:cNvPr>
          <p:cNvSpPr/>
          <p:nvPr/>
        </p:nvSpPr>
        <p:spPr>
          <a:xfrm rot="18595404">
            <a:off x="6830219" y="4726782"/>
            <a:ext cx="306387" cy="336550"/>
          </a:xfrm>
          <a:prstGeom prst="flowChartDela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8821CA-C1E7-4195-BCF8-947129596372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3605213" y="2349500"/>
            <a:ext cx="1114425" cy="935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044E6A5-E3F2-4BB3-BAB4-76E8C2482372}"/>
              </a:ext>
            </a:extLst>
          </p:cNvPr>
          <p:cNvSpPr/>
          <p:nvPr/>
        </p:nvSpPr>
        <p:spPr>
          <a:xfrm rot="2294527">
            <a:off x="3644900" y="2203450"/>
            <a:ext cx="431800" cy="3175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Flowchart: Delay 34">
            <a:extLst>
              <a:ext uri="{FF2B5EF4-FFF2-40B4-BE49-F238E27FC236}">
                <a16:creationId xmlns:a16="http://schemas.microsoft.com/office/drawing/2014/main" id="{610A6104-35DE-4799-97D1-DCE7B9EAC14F}"/>
              </a:ext>
            </a:extLst>
          </p:cNvPr>
          <p:cNvSpPr/>
          <p:nvPr/>
        </p:nvSpPr>
        <p:spPr>
          <a:xfrm rot="18595404">
            <a:off x="4043363" y="2451100"/>
            <a:ext cx="304800" cy="336550"/>
          </a:xfrm>
          <a:prstGeom prst="flowChartDelay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Flowchart: Delay 36">
            <a:extLst>
              <a:ext uri="{FF2B5EF4-FFF2-40B4-BE49-F238E27FC236}">
                <a16:creationId xmlns:a16="http://schemas.microsoft.com/office/drawing/2014/main" id="{3CE5EFD5-ACF6-44FD-865E-AC90D992B192}"/>
              </a:ext>
            </a:extLst>
          </p:cNvPr>
          <p:cNvSpPr/>
          <p:nvPr/>
        </p:nvSpPr>
        <p:spPr>
          <a:xfrm rot="18595404">
            <a:off x="4720431" y="3021807"/>
            <a:ext cx="306387" cy="336550"/>
          </a:xfrm>
          <a:prstGeom prst="flowChartDelay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03E2645C-FAB0-460C-9CB5-EBAA3195D5C1}"/>
              </a:ext>
            </a:extLst>
          </p:cNvPr>
          <p:cNvSpPr/>
          <p:nvPr/>
        </p:nvSpPr>
        <p:spPr>
          <a:xfrm rot="2294527">
            <a:off x="4325938" y="2768600"/>
            <a:ext cx="431800" cy="3175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40" name="TextBox 38">
            <a:extLst>
              <a:ext uri="{FF2B5EF4-FFF2-40B4-BE49-F238E27FC236}">
                <a16:creationId xmlns:a16="http://schemas.microsoft.com/office/drawing/2014/main" id="{DAC1E117-2229-4436-AB2F-C3C11056E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1457325"/>
            <a:ext cx="158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Cold arctic or polar air</a:t>
            </a:r>
          </a:p>
        </p:txBody>
      </p:sp>
      <p:sp>
        <p:nvSpPr>
          <p:cNvPr id="9241" name="TextBox 39">
            <a:extLst>
              <a:ext uri="{FF2B5EF4-FFF2-40B4-BE49-F238E27FC236}">
                <a16:creationId xmlns:a16="http://schemas.microsoft.com/office/drawing/2014/main" id="{A20B111C-C301-40DB-8702-1CB417BC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62451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Tropical air</a:t>
            </a:r>
          </a:p>
        </p:txBody>
      </p:sp>
      <p:sp>
        <p:nvSpPr>
          <p:cNvPr id="9242" name="TextBox 40">
            <a:extLst>
              <a:ext uri="{FF2B5EF4-FFF2-40B4-BE49-F238E27FC236}">
                <a16:creationId xmlns:a16="http://schemas.microsoft.com/office/drawing/2014/main" id="{843CCE58-3FEB-46AD-99FD-B6DDD1DAF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908050"/>
            <a:ext cx="3959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We can now see three fronts within the depression.</a:t>
            </a:r>
          </a:p>
        </p:txBody>
      </p:sp>
      <p:sp>
        <p:nvSpPr>
          <p:cNvPr id="9243" name="TextBox 41">
            <a:extLst>
              <a:ext uri="{FF2B5EF4-FFF2-40B4-BE49-F238E27FC236}">
                <a16:creationId xmlns:a16="http://schemas.microsoft.com/office/drawing/2014/main" id="{C8DA3315-BCBC-4781-A504-9DF8890AB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546600"/>
            <a:ext cx="396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Cold Front</a:t>
            </a:r>
          </a:p>
        </p:txBody>
      </p:sp>
      <p:sp>
        <p:nvSpPr>
          <p:cNvPr id="9244" name="TextBox 42">
            <a:extLst>
              <a:ext uri="{FF2B5EF4-FFF2-40B4-BE49-F238E27FC236}">
                <a16:creationId xmlns:a16="http://schemas.microsoft.com/office/drawing/2014/main" id="{80A39D49-B2B8-4D25-9519-55ED3CCE5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488" y="4144963"/>
            <a:ext cx="3960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Warm Front</a:t>
            </a:r>
          </a:p>
        </p:txBody>
      </p:sp>
      <p:sp>
        <p:nvSpPr>
          <p:cNvPr id="9245" name="TextBox 43">
            <a:extLst>
              <a:ext uri="{FF2B5EF4-FFF2-40B4-BE49-F238E27FC236}">
                <a16:creationId xmlns:a16="http://schemas.microsoft.com/office/drawing/2014/main" id="{3B8A9A14-3F5D-4566-827A-9BF58ED46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1917700"/>
            <a:ext cx="396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Occluded front</a:t>
            </a:r>
          </a:p>
        </p:txBody>
      </p:sp>
      <p:pic>
        <p:nvPicPr>
          <p:cNvPr id="9246" name="Picture 31">
            <a:extLst>
              <a:ext uri="{FF2B5EF4-FFF2-40B4-BE49-F238E27FC236}">
                <a16:creationId xmlns:a16="http://schemas.microsoft.com/office/drawing/2014/main" id="{A756FD58-167B-45E7-8B47-40B7FC0B9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8794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A65914-3CCE-4959-87E2-33EB8934EC47}"/>
              </a:ext>
            </a:extLst>
          </p:cNvPr>
          <p:cNvSpPr txBox="1"/>
          <p:nvPr/>
        </p:nvSpPr>
        <p:spPr>
          <a:xfrm>
            <a:off x="250825" y="188913"/>
            <a:ext cx="6778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Identifying a depression on a synoptic chart. Can you identify?</a:t>
            </a:r>
          </a:p>
        </p:txBody>
      </p:sp>
      <p:pic>
        <p:nvPicPr>
          <p:cNvPr id="10243" name="Picture 2" descr="http://www.metlink.org/images/teachers/analysis_0000_240109.png">
            <a:extLst>
              <a:ext uri="{FF2B5EF4-FFF2-40B4-BE49-F238E27FC236}">
                <a16:creationId xmlns:a16="http://schemas.microsoft.com/office/drawing/2014/main" id="{7B59F1BC-6C62-4A20-B2D7-63163C2F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054100"/>
            <a:ext cx="5888037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7CA628-F653-42D2-ABCA-009050C1A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060450"/>
            <a:ext cx="151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Areas of low pressure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DDB3D-4148-4341-A391-43A098FD5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2116138"/>
            <a:ext cx="1619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Isobars tightly packed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13371-DD59-44BE-9133-C122D54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3201988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Characteristic fronts, warm, cold and occluded</a:t>
            </a:r>
          </a:p>
        </p:txBody>
      </p:sp>
      <p:pic>
        <p:nvPicPr>
          <p:cNvPr id="10247" name="Picture 7">
            <a:extLst>
              <a:ext uri="{FF2B5EF4-FFF2-40B4-BE49-F238E27FC236}">
                <a16:creationId xmlns:a16="http://schemas.microsoft.com/office/drawing/2014/main" id="{5C9C692D-9EC6-4AA3-9C94-D2872BCA5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8794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22FB5E-8285-4EF9-9EC3-17D759C71F71}"/>
              </a:ext>
            </a:extLst>
          </p:cNvPr>
          <p:cNvSpPr txBox="1"/>
          <p:nvPr/>
        </p:nvSpPr>
        <p:spPr>
          <a:xfrm>
            <a:off x="250825" y="188913"/>
            <a:ext cx="6778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Depression or not?…</a:t>
            </a:r>
          </a:p>
        </p:txBody>
      </p:sp>
      <p:sp>
        <p:nvSpPr>
          <p:cNvPr id="11267" name="TextBox 3">
            <a:extLst>
              <a:ext uri="{FF2B5EF4-FFF2-40B4-BE49-F238E27FC236}">
                <a16:creationId xmlns:a16="http://schemas.microsoft.com/office/drawing/2014/main" id="{CA51D0A0-40B5-47C8-8624-1A732ABF1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742950"/>
            <a:ext cx="6777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Which of the following would you associate with a depression?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3E4608-67FE-4169-A9B4-C871259A80D6}"/>
              </a:ext>
            </a:extLst>
          </p:cNvPr>
          <p:cNvGraphicFramePr>
            <a:graphicFrameLocks noGrp="1"/>
          </p:cNvGraphicFramePr>
          <p:nvPr/>
        </p:nvGraphicFramePr>
        <p:xfrm>
          <a:off x="827088" y="1397000"/>
          <a:ext cx="7705725" cy="302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4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Statement</a:t>
                      </a: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3"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Depressions begin when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two types of cold air meet.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73"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Depressions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are associated with low pressure.</a:t>
                      </a:r>
                      <a:endParaRPr lang="en-GB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3"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air moves in a clockwise direction within a depression.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49"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Depressions usually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bring rainfall.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73"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In a depression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we could expect to see isobars packed closely together.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73"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There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is usually no wind in a depression.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Diagonal Stripe 5">
            <a:extLst>
              <a:ext uri="{FF2B5EF4-FFF2-40B4-BE49-F238E27FC236}">
                <a16:creationId xmlns:a16="http://schemas.microsoft.com/office/drawing/2014/main" id="{24F9A5E3-AA4C-412F-B825-B158FBF18562}"/>
              </a:ext>
            </a:extLst>
          </p:cNvPr>
          <p:cNvSpPr/>
          <p:nvPr/>
        </p:nvSpPr>
        <p:spPr>
          <a:xfrm>
            <a:off x="7092950" y="1844675"/>
            <a:ext cx="358775" cy="360363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4484EB7E-8262-47E7-97D7-A6423B1DB471}"/>
              </a:ext>
            </a:extLst>
          </p:cNvPr>
          <p:cNvSpPr/>
          <p:nvPr/>
        </p:nvSpPr>
        <p:spPr>
          <a:xfrm>
            <a:off x="4611688" y="2247900"/>
            <a:ext cx="360362" cy="360363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01E285ED-C8D6-44A8-9C48-43B476AAEDE1}"/>
              </a:ext>
            </a:extLst>
          </p:cNvPr>
          <p:cNvSpPr/>
          <p:nvPr/>
        </p:nvSpPr>
        <p:spPr>
          <a:xfrm>
            <a:off x="7034213" y="2760663"/>
            <a:ext cx="358775" cy="36036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D0E4E361-1DFD-43A4-9952-CA9DF304BA6B}"/>
              </a:ext>
            </a:extLst>
          </p:cNvPr>
          <p:cNvSpPr/>
          <p:nvPr/>
        </p:nvSpPr>
        <p:spPr>
          <a:xfrm>
            <a:off x="4584700" y="3160713"/>
            <a:ext cx="360363" cy="358775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87EE7989-ED83-4A61-8E9F-F7B6398C3980}"/>
              </a:ext>
            </a:extLst>
          </p:cNvPr>
          <p:cNvSpPr/>
          <p:nvPr/>
        </p:nvSpPr>
        <p:spPr>
          <a:xfrm>
            <a:off x="7046913" y="4005263"/>
            <a:ext cx="358775" cy="360362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751DCA41-C6B4-48D5-804C-6C5BA7C8015A}"/>
              </a:ext>
            </a:extLst>
          </p:cNvPr>
          <p:cNvSpPr/>
          <p:nvPr/>
        </p:nvSpPr>
        <p:spPr>
          <a:xfrm>
            <a:off x="4584700" y="3536950"/>
            <a:ext cx="360363" cy="360363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11308" name="Picture 11">
            <a:extLst>
              <a:ext uri="{FF2B5EF4-FFF2-40B4-BE49-F238E27FC236}">
                <a16:creationId xmlns:a16="http://schemas.microsoft.com/office/drawing/2014/main" id="{0D5C6FED-91D6-4B1F-B120-610A44FB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8794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333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Cassidy</dc:creator>
  <cp:lastModifiedBy>Ellen Thompson</cp:lastModifiedBy>
  <cp:revision>46</cp:revision>
  <dcterms:created xsi:type="dcterms:W3CDTF">2011-08-28T11:12:54Z</dcterms:created>
  <dcterms:modified xsi:type="dcterms:W3CDTF">2020-12-07T21:44:48Z</dcterms:modified>
</cp:coreProperties>
</file>