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handoutMasterIdLst>
    <p:handoutMasterId r:id="rId34"/>
  </p:handoutMasterIdLst>
  <p:sldIdLst>
    <p:sldId id="271" r:id="rId2"/>
    <p:sldId id="275" r:id="rId3"/>
    <p:sldId id="256" r:id="rId4"/>
    <p:sldId id="317" r:id="rId5"/>
    <p:sldId id="276" r:id="rId6"/>
    <p:sldId id="283" r:id="rId7"/>
    <p:sldId id="297" r:id="rId8"/>
    <p:sldId id="298" r:id="rId9"/>
    <p:sldId id="299" r:id="rId10"/>
    <p:sldId id="302" r:id="rId11"/>
    <p:sldId id="303" r:id="rId12"/>
    <p:sldId id="301" r:id="rId13"/>
    <p:sldId id="304" r:id="rId14"/>
    <p:sldId id="306" r:id="rId15"/>
    <p:sldId id="291" r:id="rId16"/>
    <p:sldId id="311" r:id="rId17"/>
    <p:sldId id="307" r:id="rId18"/>
    <p:sldId id="308" r:id="rId19"/>
    <p:sldId id="313" r:id="rId20"/>
    <p:sldId id="314" r:id="rId21"/>
    <p:sldId id="312" r:id="rId22"/>
    <p:sldId id="316" r:id="rId23"/>
    <p:sldId id="315" r:id="rId24"/>
    <p:sldId id="293" r:id="rId25"/>
    <p:sldId id="278" r:id="rId26"/>
    <p:sldId id="295" r:id="rId27"/>
    <p:sldId id="279" r:id="rId28"/>
    <p:sldId id="280" r:id="rId29"/>
    <p:sldId id="281" r:id="rId30"/>
    <p:sldId id="296" r:id="rId31"/>
    <p:sldId id="29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71" userDrawn="1">
          <p15:clr>
            <a:srgbClr val="A4A3A4"/>
          </p15:clr>
        </p15:guide>
        <p15:guide id="2" pos="3840" userDrawn="1">
          <p15:clr>
            <a:srgbClr val="A4A3A4"/>
          </p15:clr>
        </p15:guide>
        <p15:guide id="3" orient="horz" pos="2260" userDrawn="1">
          <p15:clr>
            <a:srgbClr val="A4A3A4"/>
          </p15:clr>
        </p15:guide>
        <p15:guide id="4" orient="horz" pos="141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55A5"/>
    <a:srgbClr val="9A9B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481" autoAdjust="0"/>
    <p:restoredTop sz="76320" autoAdjust="0"/>
  </p:normalViewPr>
  <p:slideViewPr>
    <p:cSldViewPr snapToGrid="0">
      <p:cViewPr varScale="1">
        <p:scale>
          <a:sx n="55" d="100"/>
          <a:sy n="55" d="100"/>
        </p:scale>
        <p:origin x="1200" y="84"/>
      </p:cViewPr>
      <p:guideLst>
        <p:guide orient="horz" pos="1071"/>
        <p:guide pos="3840"/>
        <p:guide orient="horz" pos="2260"/>
        <p:guide orient="horz" pos="1412"/>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124" d="100"/>
          <a:sy n="124" d="100"/>
        </p:scale>
        <p:origin x="495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6A6903-FF6D-48C9-ABE6-DD98FAF9DC6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B01925D1-B47B-4F96-85F5-52D77A9DD25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5BA40B7-E89D-4398-8672-1188D8E32297}" type="datetimeFigureOut">
              <a:rPr lang="en-GB" smtClean="0"/>
              <a:t>06/12/2020</a:t>
            </a:fld>
            <a:endParaRPr lang="en-GB"/>
          </a:p>
        </p:txBody>
      </p:sp>
      <p:sp>
        <p:nvSpPr>
          <p:cNvPr id="4" name="Footer Placeholder 3">
            <a:extLst>
              <a:ext uri="{FF2B5EF4-FFF2-40B4-BE49-F238E27FC236}">
                <a16:creationId xmlns:a16="http://schemas.microsoft.com/office/drawing/2014/main" id="{0705E4A0-D864-4534-A1AC-93C2E925A53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7072B65A-B540-4AAD-B7B1-351BE692403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AC9FF2F-5CBF-42CE-B397-7F25FDE0940A}" type="slidenum">
              <a:rPr lang="en-GB" smtClean="0"/>
              <a:t>‹#›</a:t>
            </a:fld>
            <a:endParaRPr lang="en-GB"/>
          </a:p>
        </p:txBody>
      </p:sp>
    </p:spTree>
    <p:extLst>
      <p:ext uri="{BB962C8B-B14F-4D97-AF65-F5344CB8AC3E}">
        <p14:creationId xmlns:p14="http://schemas.microsoft.com/office/powerpoint/2010/main" val="13176884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FC147F-EF5E-4DDE-8322-5BB4A7B4DA79}" type="datetimeFigureOut">
              <a:rPr lang="en-GB" smtClean="0"/>
              <a:t>06/12/2020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D0CEDC-3122-40AE-B406-C6AD9D9E3A3C}" type="slidenum">
              <a:rPr lang="en-GB" smtClean="0"/>
              <a:t>‹#›</a:t>
            </a:fld>
            <a:endParaRPr lang="en-GB"/>
          </a:p>
        </p:txBody>
      </p:sp>
    </p:spTree>
    <p:extLst>
      <p:ext uri="{BB962C8B-B14F-4D97-AF65-F5344CB8AC3E}">
        <p14:creationId xmlns:p14="http://schemas.microsoft.com/office/powerpoint/2010/main" val="26023837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aoml.noaa.gov/hrd/tcfaq/C5c.html"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commons.wikimedia.org/wiki/File:Castle_Romeo.jpg"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aoml.noaa.gov/hrd/tcfaq/C5c.html"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commons.wikimedia.org/wiki/File:Castle_Romeo.jpg"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n.wikipedia.org/wiki/Cyclone_Yasi#/media/File:Cyclone_Yasi_2_February_2011_approaching_Queensland.jp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lie is the second bullet point – the largest tropical cyclone ever is Typhoon Tip (1979) – it was only 1350 miles across.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nuclear bomb won’t stop a hurricane - </a:t>
            </a:r>
            <a:r>
              <a:rPr lang="en-GB" dirty="0">
                <a:hlinkClick r:id="rId3"/>
              </a:rPr>
              <a:t>https://www.aoml.noaa.gov/hrd/tcfaq/C5c.html</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4"/>
              </a:rPr>
              <a:t>https://commons.wikimedia.org/wiki/File:Castle_Romeo.jpg</a:t>
            </a:r>
            <a:endParaRPr lang="en-GB" dirty="0"/>
          </a:p>
          <a:p>
            <a:endParaRPr lang="en-GB" dirty="0"/>
          </a:p>
        </p:txBody>
      </p:sp>
      <p:sp>
        <p:nvSpPr>
          <p:cNvPr id="4" name="Slide Number Placeholder 3"/>
          <p:cNvSpPr>
            <a:spLocks noGrp="1"/>
          </p:cNvSpPr>
          <p:nvPr>
            <p:ph type="sldNum" sz="quarter" idx="5"/>
          </p:nvPr>
        </p:nvSpPr>
        <p:spPr/>
        <p:txBody>
          <a:bodyPr/>
          <a:lstStyle/>
          <a:p>
            <a:fld id="{87D0CEDC-3122-40AE-B406-C6AD9D9E3A3C}" type="slidenum">
              <a:rPr lang="en-GB" smtClean="0"/>
              <a:t>1</a:t>
            </a:fld>
            <a:endParaRPr lang="en-GB"/>
          </a:p>
        </p:txBody>
      </p:sp>
    </p:spTree>
    <p:extLst>
      <p:ext uri="{BB962C8B-B14F-4D97-AF65-F5344CB8AC3E}">
        <p14:creationId xmlns:p14="http://schemas.microsoft.com/office/powerpoint/2010/main" val="25619092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https://earthobservatory.nasa.gov/global-maps/CERES_NETFLUX_M</a:t>
            </a:r>
          </a:p>
          <a:p>
            <a:endParaRPr lang="en-GB" dirty="0"/>
          </a:p>
          <a:p>
            <a:r>
              <a:rPr lang="en-GB" dirty="0"/>
              <a:t>https://en.wikipedia.org/wiki/Solar_irradiance#/media/File:Insolation.png</a:t>
            </a:r>
          </a:p>
        </p:txBody>
      </p:sp>
      <p:sp>
        <p:nvSpPr>
          <p:cNvPr id="4" name="Slide Number Placeholder 3"/>
          <p:cNvSpPr>
            <a:spLocks noGrp="1"/>
          </p:cNvSpPr>
          <p:nvPr>
            <p:ph type="sldNum" sz="quarter" idx="5"/>
          </p:nvPr>
        </p:nvSpPr>
        <p:spPr/>
        <p:txBody>
          <a:bodyPr/>
          <a:lstStyle/>
          <a:p>
            <a:fld id="{87D0CEDC-3122-40AE-B406-C6AD9D9E3A3C}" type="slidenum">
              <a:rPr lang="en-GB" smtClean="0"/>
              <a:t>11</a:t>
            </a:fld>
            <a:endParaRPr lang="en-GB"/>
          </a:p>
        </p:txBody>
      </p:sp>
    </p:spTree>
    <p:extLst>
      <p:ext uri="{BB962C8B-B14F-4D97-AF65-F5344CB8AC3E}">
        <p14:creationId xmlns:p14="http://schemas.microsoft.com/office/powerpoint/2010/main" val="19239269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https://earthobservatory.nasa.gov/global-maps/CERES_NETFLUX_M</a:t>
            </a:r>
          </a:p>
          <a:p>
            <a:endParaRPr lang="en-GB" dirty="0"/>
          </a:p>
          <a:p>
            <a:r>
              <a:rPr lang="en-GB" dirty="0"/>
              <a:t>https://en.wikipedia.org/wiki/Solar_irradiance#/media/File:Insolation.png</a:t>
            </a:r>
          </a:p>
        </p:txBody>
      </p:sp>
      <p:sp>
        <p:nvSpPr>
          <p:cNvPr id="4" name="Slide Number Placeholder 3"/>
          <p:cNvSpPr>
            <a:spLocks noGrp="1"/>
          </p:cNvSpPr>
          <p:nvPr>
            <p:ph type="sldNum" sz="quarter" idx="5"/>
          </p:nvPr>
        </p:nvSpPr>
        <p:spPr/>
        <p:txBody>
          <a:bodyPr/>
          <a:lstStyle/>
          <a:p>
            <a:fld id="{87D0CEDC-3122-40AE-B406-C6AD9D9E3A3C}" type="slidenum">
              <a:rPr lang="en-GB" smtClean="0"/>
              <a:t>12</a:t>
            </a:fld>
            <a:endParaRPr lang="en-GB"/>
          </a:p>
        </p:txBody>
      </p:sp>
    </p:spTree>
    <p:extLst>
      <p:ext uri="{BB962C8B-B14F-4D97-AF65-F5344CB8AC3E}">
        <p14:creationId xmlns:p14="http://schemas.microsoft.com/office/powerpoint/2010/main" val="25913823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https://earthobservatory.nasa.gov/global-maps/CERES_NETFLUX_M</a:t>
            </a:r>
          </a:p>
          <a:p>
            <a:endParaRPr lang="en-GB" dirty="0"/>
          </a:p>
          <a:p>
            <a:r>
              <a:rPr lang="en-GB" dirty="0"/>
              <a:t>https://en.wikipedia.org/wiki/Solar_irradiance#/media/File:Insolation.png</a:t>
            </a:r>
          </a:p>
        </p:txBody>
      </p:sp>
      <p:sp>
        <p:nvSpPr>
          <p:cNvPr id="4" name="Slide Number Placeholder 3"/>
          <p:cNvSpPr>
            <a:spLocks noGrp="1"/>
          </p:cNvSpPr>
          <p:nvPr>
            <p:ph type="sldNum" sz="quarter" idx="5"/>
          </p:nvPr>
        </p:nvSpPr>
        <p:spPr/>
        <p:txBody>
          <a:bodyPr/>
          <a:lstStyle/>
          <a:p>
            <a:fld id="{87D0CEDC-3122-40AE-B406-C6AD9D9E3A3C}" type="slidenum">
              <a:rPr lang="en-GB" smtClean="0"/>
              <a:t>13</a:t>
            </a:fld>
            <a:endParaRPr lang="en-GB"/>
          </a:p>
        </p:txBody>
      </p:sp>
    </p:spTree>
    <p:extLst>
      <p:ext uri="{BB962C8B-B14F-4D97-AF65-F5344CB8AC3E}">
        <p14:creationId xmlns:p14="http://schemas.microsoft.com/office/powerpoint/2010/main" val="34427563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https://earthobservatory.nasa.gov/global-maps/CERES_NETFLUX_M</a:t>
            </a:r>
          </a:p>
          <a:p>
            <a:endParaRPr lang="en-GB" dirty="0"/>
          </a:p>
          <a:p>
            <a:r>
              <a:rPr lang="en-GB" dirty="0"/>
              <a:t>https://en.wikipedia.org/wiki/Solar_irradiance#/media/File:Insolation.png</a:t>
            </a:r>
          </a:p>
        </p:txBody>
      </p:sp>
      <p:sp>
        <p:nvSpPr>
          <p:cNvPr id="4" name="Slide Number Placeholder 3"/>
          <p:cNvSpPr>
            <a:spLocks noGrp="1"/>
          </p:cNvSpPr>
          <p:nvPr>
            <p:ph type="sldNum" sz="quarter" idx="5"/>
          </p:nvPr>
        </p:nvSpPr>
        <p:spPr/>
        <p:txBody>
          <a:bodyPr/>
          <a:lstStyle/>
          <a:p>
            <a:fld id="{87D0CEDC-3122-40AE-B406-C6AD9D9E3A3C}" type="slidenum">
              <a:rPr lang="en-GB" smtClean="0"/>
              <a:t>14</a:t>
            </a:fld>
            <a:endParaRPr lang="en-GB"/>
          </a:p>
        </p:txBody>
      </p:sp>
    </p:spTree>
    <p:extLst>
      <p:ext uri="{BB962C8B-B14F-4D97-AF65-F5344CB8AC3E}">
        <p14:creationId xmlns:p14="http://schemas.microsoft.com/office/powerpoint/2010/main" val="11133392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We’re not squashed by 1000Kg of air as it’s pushing in all directions at once – the force gets cancelled out.</a:t>
            </a:r>
          </a:p>
          <a:p>
            <a:endParaRPr lang="en-GB" dirty="0"/>
          </a:p>
        </p:txBody>
      </p:sp>
      <p:sp>
        <p:nvSpPr>
          <p:cNvPr id="4" name="Slide Number Placeholder 3"/>
          <p:cNvSpPr>
            <a:spLocks noGrp="1"/>
          </p:cNvSpPr>
          <p:nvPr>
            <p:ph type="sldNum" sz="quarter" idx="5"/>
          </p:nvPr>
        </p:nvSpPr>
        <p:spPr/>
        <p:txBody>
          <a:bodyPr/>
          <a:lstStyle/>
          <a:p>
            <a:fld id="{87D0CEDC-3122-40AE-B406-C6AD9D9E3A3C}" type="slidenum">
              <a:rPr lang="en-GB" smtClean="0"/>
              <a:t>15</a:t>
            </a:fld>
            <a:endParaRPr lang="en-GB"/>
          </a:p>
        </p:txBody>
      </p:sp>
    </p:spTree>
    <p:extLst>
      <p:ext uri="{BB962C8B-B14F-4D97-AF65-F5344CB8AC3E}">
        <p14:creationId xmlns:p14="http://schemas.microsoft.com/office/powerpoint/2010/main" val="35790034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https://earthobservatory.nasa.gov/global-maps/CERES_NETFLUX_M</a:t>
            </a:r>
          </a:p>
          <a:p>
            <a:endParaRPr lang="en-GB" dirty="0"/>
          </a:p>
          <a:p>
            <a:r>
              <a:rPr lang="en-GB" dirty="0"/>
              <a:t>https://en.wikipedia.org/wiki/Solar_irradiance#/media/File:Insolation.png</a:t>
            </a:r>
          </a:p>
        </p:txBody>
      </p:sp>
      <p:sp>
        <p:nvSpPr>
          <p:cNvPr id="4" name="Slide Number Placeholder 3"/>
          <p:cNvSpPr>
            <a:spLocks noGrp="1"/>
          </p:cNvSpPr>
          <p:nvPr>
            <p:ph type="sldNum" sz="quarter" idx="5"/>
          </p:nvPr>
        </p:nvSpPr>
        <p:spPr/>
        <p:txBody>
          <a:bodyPr/>
          <a:lstStyle/>
          <a:p>
            <a:fld id="{87D0CEDC-3122-40AE-B406-C6AD9D9E3A3C}" type="slidenum">
              <a:rPr lang="en-GB" smtClean="0"/>
              <a:t>16</a:t>
            </a:fld>
            <a:endParaRPr lang="en-GB"/>
          </a:p>
        </p:txBody>
      </p:sp>
    </p:spTree>
    <p:extLst>
      <p:ext uri="{BB962C8B-B14F-4D97-AF65-F5344CB8AC3E}">
        <p14:creationId xmlns:p14="http://schemas.microsoft.com/office/powerpoint/2010/main" val="42464734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wind direction changes from 55 degrees to 100 degrees to 10km height – see the top of text bottom left of the frame.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Tropical cyclone formation is unlikely in these conditions (and indeed no TCs formed in the days following the recording of the video).</a:t>
            </a:r>
          </a:p>
          <a:p>
            <a:endParaRPr lang="en-GB" dirty="0"/>
          </a:p>
        </p:txBody>
      </p:sp>
      <p:sp>
        <p:nvSpPr>
          <p:cNvPr id="4" name="Slide Number Placeholder 3"/>
          <p:cNvSpPr>
            <a:spLocks noGrp="1"/>
          </p:cNvSpPr>
          <p:nvPr>
            <p:ph type="sldNum" sz="quarter" idx="5"/>
          </p:nvPr>
        </p:nvSpPr>
        <p:spPr/>
        <p:txBody>
          <a:bodyPr/>
          <a:lstStyle/>
          <a:p>
            <a:fld id="{87D0CEDC-3122-40AE-B406-C6AD9D9E3A3C}" type="slidenum">
              <a:rPr lang="en-GB" smtClean="0"/>
              <a:t>17</a:t>
            </a:fld>
            <a:endParaRPr lang="en-GB"/>
          </a:p>
        </p:txBody>
      </p:sp>
    </p:spTree>
    <p:extLst>
      <p:ext uri="{BB962C8B-B14F-4D97-AF65-F5344CB8AC3E}">
        <p14:creationId xmlns:p14="http://schemas.microsoft.com/office/powerpoint/2010/main" val="33516009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https://earthobservatory.nasa.gov/global-maps/CERES_NETFLUX_M</a:t>
            </a:r>
          </a:p>
          <a:p>
            <a:endParaRPr lang="en-GB" dirty="0"/>
          </a:p>
          <a:p>
            <a:r>
              <a:rPr lang="en-GB" dirty="0"/>
              <a:t>https://en.wikipedia.org/wiki/Solar_irradiance#/media/File:Insolation.png</a:t>
            </a:r>
          </a:p>
        </p:txBody>
      </p:sp>
      <p:sp>
        <p:nvSpPr>
          <p:cNvPr id="4" name="Slide Number Placeholder 3"/>
          <p:cNvSpPr>
            <a:spLocks noGrp="1"/>
          </p:cNvSpPr>
          <p:nvPr>
            <p:ph type="sldNum" sz="quarter" idx="5"/>
          </p:nvPr>
        </p:nvSpPr>
        <p:spPr/>
        <p:txBody>
          <a:bodyPr/>
          <a:lstStyle/>
          <a:p>
            <a:fld id="{87D0CEDC-3122-40AE-B406-C6AD9D9E3A3C}" type="slidenum">
              <a:rPr lang="en-GB" smtClean="0"/>
              <a:t>18</a:t>
            </a:fld>
            <a:endParaRPr lang="en-GB"/>
          </a:p>
        </p:txBody>
      </p:sp>
    </p:spTree>
    <p:extLst>
      <p:ext uri="{BB962C8B-B14F-4D97-AF65-F5344CB8AC3E}">
        <p14:creationId xmlns:p14="http://schemas.microsoft.com/office/powerpoint/2010/main" val="6137635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https://earthobservatory.nasa.gov/global-maps/CERES_NETFLUX_M</a:t>
            </a:r>
          </a:p>
          <a:p>
            <a:endParaRPr lang="en-GB" dirty="0"/>
          </a:p>
          <a:p>
            <a:r>
              <a:rPr lang="en-GB" dirty="0"/>
              <a:t>https://en.wikipedia.org/wiki/Solar_irradiance#/media/File:Insolation.png</a:t>
            </a:r>
          </a:p>
        </p:txBody>
      </p:sp>
      <p:sp>
        <p:nvSpPr>
          <p:cNvPr id="4" name="Slide Number Placeholder 3"/>
          <p:cNvSpPr>
            <a:spLocks noGrp="1"/>
          </p:cNvSpPr>
          <p:nvPr>
            <p:ph type="sldNum" sz="quarter" idx="5"/>
          </p:nvPr>
        </p:nvSpPr>
        <p:spPr/>
        <p:txBody>
          <a:bodyPr/>
          <a:lstStyle/>
          <a:p>
            <a:fld id="{87D0CEDC-3122-40AE-B406-C6AD9D9E3A3C}" type="slidenum">
              <a:rPr lang="en-GB" smtClean="0"/>
              <a:t>19</a:t>
            </a:fld>
            <a:endParaRPr lang="en-GB"/>
          </a:p>
        </p:txBody>
      </p:sp>
    </p:spTree>
    <p:extLst>
      <p:ext uri="{BB962C8B-B14F-4D97-AF65-F5344CB8AC3E}">
        <p14:creationId xmlns:p14="http://schemas.microsoft.com/office/powerpoint/2010/main" val="34292202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it, teach it – physically moving around the classroom normally helps as it can seem counter intuitive – why does turning to the right cause an anti-clockwise spiral?! – then reinforce with the handout.</a:t>
            </a:r>
          </a:p>
          <a:p>
            <a:endParaRPr lang="en-GB" dirty="0"/>
          </a:p>
          <a:p>
            <a:r>
              <a:rPr lang="en-GB" dirty="0"/>
              <a:t>There are many videos online showing the Coriolis effect, e.g. https://youtu.be/WB4dxpUS530 </a:t>
            </a:r>
          </a:p>
        </p:txBody>
      </p:sp>
      <p:sp>
        <p:nvSpPr>
          <p:cNvPr id="4" name="Slide Number Placeholder 3"/>
          <p:cNvSpPr>
            <a:spLocks noGrp="1"/>
          </p:cNvSpPr>
          <p:nvPr>
            <p:ph type="sldNum" sz="quarter" idx="5"/>
          </p:nvPr>
        </p:nvSpPr>
        <p:spPr/>
        <p:txBody>
          <a:bodyPr/>
          <a:lstStyle/>
          <a:p>
            <a:fld id="{87D0CEDC-3122-40AE-B406-C6AD9D9E3A3C}" type="slidenum">
              <a:rPr lang="en-GB" smtClean="0"/>
              <a:t>20</a:t>
            </a:fld>
            <a:endParaRPr lang="en-GB"/>
          </a:p>
        </p:txBody>
      </p:sp>
    </p:spTree>
    <p:extLst>
      <p:ext uri="{BB962C8B-B14F-4D97-AF65-F5344CB8AC3E}">
        <p14:creationId xmlns:p14="http://schemas.microsoft.com/office/powerpoint/2010/main" val="3568950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lie is the second bullet point – the largest tropical cyclone ever is Typhoon Tip (1979) – it was only 1350 miles across.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nuclear bomb won’t stop a hurricane - </a:t>
            </a:r>
            <a:r>
              <a:rPr lang="en-GB" dirty="0">
                <a:hlinkClick r:id="rId3"/>
              </a:rPr>
              <a:t>https://www.aoml.noaa.gov/hrd/tcfaq/C5c.html</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4"/>
              </a:rPr>
              <a:t>https://commons.wikimedia.org/wiki/File:Castle_Romeo.jpg</a:t>
            </a:r>
            <a:endParaRPr lang="en-GB" dirty="0"/>
          </a:p>
          <a:p>
            <a:endParaRPr lang="en-GB" dirty="0"/>
          </a:p>
        </p:txBody>
      </p:sp>
      <p:sp>
        <p:nvSpPr>
          <p:cNvPr id="4" name="Slide Number Placeholder 3"/>
          <p:cNvSpPr>
            <a:spLocks noGrp="1"/>
          </p:cNvSpPr>
          <p:nvPr>
            <p:ph type="sldNum" sz="quarter" idx="5"/>
          </p:nvPr>
        </p:nvSpPr>
        <p:spPr/>
        <p:txBody>
          <a:bodyPr/>
          <a:lstStyle/>
          <a:p>
            <a:fld id="{87D0CEDC-3122-40AE-B406-C6AD9D9E3A3C}" type="slidenum">
              <a:rPr lang="en-GB" smtClean="0"/>
              <a:t>2</a:t>
            </a:fld>
            <a:endParaRPr lang="en-GB"/>
          </a:p>
        </p:txBody>
      </p:sp>
    </p:spTree>
    <p:extLst>
      <p:ext uri="{BB962C8B-B14F-4D97-AF65-F5344CB8AC3E}">
        <p14:creationId xmlns:p14="http://schemas.microsoft.com/office/powerpoint/2010/main" val="27343107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visualisation of low/high pressure systems can help describe Coriolis but needs some teacher input too to help it make sense. </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87D0CEDC-3122-40AE-B406-C6AD9D9E3A3C}" type="slidenum">
              <a:rPr lang="en-GB" smtClean="0"/>
              <a:t>21</a:t>
            </a:fld>
            <a:endParaRPr lang="en-GB"/>
          </a:p>
        </p:txBody>
      </p:sp>
    </p:spTree>
    <p:extLst>
      <p:ext uri="{BB962C8B-B14F-4D97-AF65-F5344CB8AC3E}">
        <p14:creationId xmlns:p14="http://schemas.microsoft.com/office/powerpoint/2010/main" val="26594183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Give pupils Handout 2 – Making things spin.  1 copy per pupil, single-sided A4.</a:t>
            </a:r>
          </a:p>
        </p:txBody>
      </p:sp>
      <p:sp>
        <p:nvSpPr>
          <p:cNvPr id="4" name="Slide Number Placeholder 3"/>
          <p:cNvSpPr>
            <a:spLocks noGrp="1"/>
          </p:cNvSpPr>
          <p:nvPr>
            <p:ph type="sldNum" sz="quarter" idx="5"/>
          </p:nvPr>
        </p:nvSpPr>
        <p:spPr/>
        <p:txBody>
          <a:bodyPr/>
          <a:lstStyle/>
          <a:p>
            <a:fld id="{87D0CEDC-3122-40AE-B406-C6AD9D9E3A3C}" type="slidenum">
              <a:rPr lang="en-GB" smtClean="0"/>
              <a:t>22</a:t>
            </a:fld>
            <a:endParaRPr lang="en-GB"/>
          </a:p>
        </p:txBody>
      </p:sp>
    </p:spTree>
    <p:extLst>
      <p:ext uri="{BB962C8B-B14F-4D97-AF65-F5344CB8AC3E}">
        <p14:creationId xmlns:p14="http://schemas.microsoft.com/office/powerpoint/2010/main" val="13387915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7D0CEDC-3122-40AE-B406-C6AD9D9E3A3C}" type="slidenum">
              <a:rPr lang="en-GB" smtClean="0"/>
              <a:t>23</a:t>
            </a:fld>
            <a:endParaRPr lang="en-GB"/>
          </a:p>
        </p:txBody>
      </p:sp>
    </p:spTree>
    <p:extLst>
      <p:ext uri="{BB962C8B-B14F-4D97-AF65-F5344CB8AC3E}">
        <p14:creationId xmlns:p14="http://schemas.microsoft.com/office/powerpoint/2010/main" val="12230870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Expanding this to include more detail about the atmospheric cells is an option, but this lesson is aimed at Year 8.</a:t>
            </a:r>
          </a:p>
          <a:p>
            <a:endParaRPr lang="en-GB" dirty="0"/>
          </a:p>
        </p:txBody>
      </p:sp>
      <p:sp>
        <p:nvSpPr>
          <p:cNvPr id="4" name="Slide Number Placeholder 3"/>
          <p:cNvSpPr>
            <a:spLocks noGrp="1"/>
          </p:cNvSpPr>
          <p:nvPr>
            <p:ph type="sldNum" sz="quarter" idx="5"/>
          </p:nvPr>
        </p:nvSpPr>
        <p:spPr/>
        <p:txBody>
          <a:bodyPr/>
          <a:lstStyle/>
          <a:p>
            <a:fld id="{87D0CEDC-3122-40AE-B406-C6AD9D9E3A3C}" type="slidenum">
              <a:rPr lang="en-GB" smtClean="0"/>
              <a:t>24</a:t>
            </a:fld>
            <a:endParaRPr lang="en-GB"/>
          </a:p>
        </p:txBody>
      </p:sp>
    </p:spTree>
    <p:extLst>
      <p:ext uri="{BB962C8B-B14F-4D97-AF65-F5344CB8AC3E}">
        <p14:creationId xmlns:p14="http://schemas.microsoft.com/office/powerpoint/2010/main" val="14828494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Handout 3 – SST exercise  – 1 per pupil.  This will print OK in B+W.</a:t>
            </a:r>
          </a:p>
          <a:p>
            <a:endParaRPr lang="en-GB" dirty="0"/>
          </a:p>
          <a:p>
            <a:r>
              <a:rPr lang="en-GB" dirty="0"/>
              <a:t>Pupils may need an example location completed to get them started!</a:t>
            </a:r>
          </a:p>
          <a:p>
            <a:endParaRPr lang="en-GB" dirty="0"/>
          </a:p>
          <a:p>
            <a:r>
              <a:rPr lang="en-GB" dirty="0"/>
              <a:t>Link to previous lesson.</a:t>
            </a:r>
          </a:p>
          <a:p>
            <a:endParaRPr lang="en-GB" dirty="0"/>
          </a:p>
          <a:p>
            <a:r>
              <a:rPr lang="en-GB" dirty="0"/>
              <a:t>The spin of a tropical cyclone is created by the Coriolis force.  Within 5-8 degrees latitude of the equator the effect isn’t strong enough to create the rotational movement of a tropical cyclone.</a:t>
            </a:r>
          </a:p>
          <a:p>
            <a:endParaRPr lang="en-GB" dirty="0"/>
          </a:p>
        </p:txBody>
      </p:sp>
      <p:sp>
        <p:nvSpPr>
          <p:cNvPr id="4" name="Slide Number Placeholder 3"/>
          <p:cNvSpPr>
            <a:spLocks noGrp="1"/>
          </p:cNvSpPr>
          <p:nvPr>
            <p:ph type="sldNum" sz="quarter" idx="5"/>
          </p:nvPr>
        </p:nvSpPr>
        <p:spPr/>
        <p:txBody>
          <a:bodyPr/>
          <a:lstStyle/>
          <a:p>
            <a:fld id="{87D0CEDC-3122-40AE-B406-C6AD9D9E3A3C}" type="slidenum">
              <a:rPr lang="en-GB" smtClean="0"/>
              <a:t>25</a:t>
            </a:fld>
            <a:endParaRPr lang="en-GB"/>
          </a:p>
        </p:txBody>
      </p:sp>
    </p:spTree>
    <p:extLst>
      <p:ext uri="{BB962C8B-B14F-4D97-AF65-F5344CB8AC3E}">
        <p14:creationId xmlns:p14="http://schemas.microsoft.com/office/powerpoint/2010/main" val="17315037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good opportunity for differentiated questioning.</a:t>
            </a:r>
          </a:p>
        </p:txBody>
      </p:sp>
      <p:sp>
        <p:nvSpPr>
          <p:cNvPr id="4" name="Slide Number Placeholder 3"/>
          <p:cNvSpPr>
            <a:spLocks noGrp="1"/>
          </p:cNvSpPr>
          <p:nvPr>
            <p:ph type="sldNum" sz="quarter" idx="5"/>
          </p:nvPr>
        </p:nvSpPr>
        <p:spPr/>
        <p:txBody>
          <a:bodyPr/>
          <a:lstStyle/>
          <a:p>
            <a:fld id="{87D0CEDC-3122-40AE-B406-C6AD9D9E3A3C}" type="slidenum">
              <a:rPr lang="en-GB" smtClean="0"/>
              <a:t>26</a:t>
            </a:fld>
            <a:endParaRPr lang="en-GB"/>
          </a:p>
        </p:txBody>
      </p:sp>
    </p:spTree>
    <p:extLst>
      <p:ext uri="{BB962C8B-B14F-4D97-AF65-F5344CB8AC3E}">
        <p14:creationId xmlns:p14="http://schemas.microsoft.com/office/powerpoint/2010/main" val="4323978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Link to previous lesson.  Water isn’t warm enough.  Cooler water in the North is further from the equator as it’s the end of summer; South of the equator it is only the start of Spring.</a:t>
            </a:r>
          </a:p>
        </p:txBody>
      </p:sp>
      <p:sp>
        <p:nvSpPr>
          <p:cNvPr id="4" name="Slide Number Placeholder 3"/>
          <p:cNvSpPr>
            <a:spLocks noGrp="1"/>
          </p:cNvSpPr>
          <p:nvPr>
            <p:ph type="sldNum" sz="quarter" idx="5"/>
          </p:nvPr>
        </p:nvSpPr>
        <p:spPr/>
        <p:txBody>
          <a:bodyPr/>
          <a:lstStyle/>
          <a:p>
            <a:fld id="{87D0CEDC-3122-40AE-B406-C6AD9D9E3A3C}" type="slidenum">
              <a:rPr lang="en-GB" smtClean="0"/>
              <a:t>27</a:t>
            </a:fld>
            <a:endParaRPr lang="en-GB"/>
          </a:p>
        </p:txBody>
      </p:sp>
    </p:spTree>
    <p:extLst>
      <p:ext uri="{BB962C8B-B14F-4D97-AF65-F5344CB8AC3E}">
        <p14:creationId xmlns:p14="http://schemas.microsoft.com/office/powerpoint/2010/main" val="19563173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Link to previous lesson.  These areas are too close to the equator – there is no Coriolis force to make the tropical cyclones spin.</a:t>
            </a:r>
          </a:p>
        </p:txBody>
      </p:sp>
      <p:sp>
        <p:nvSpPr>
          <p:cNvPr id="4" name="Slide Number Placeholder 3"/>
          <p:cNvSpPr>
            <a:spLocks noGrp="1"/>
          </p:cNvSpPr>
          <p:nvPr>
            <p:ph type="sldNum" sz="quarter" idx="5"/>
          </p:nvPr>
        </p:nvSpPr>
        <p:spPr/>
        <p:txBody>
          <a:bodyPr/>
          <a:lstStyle/>
          <a:p>
            <a:fld id="{87D0CEDC-3122-40AE-B406-C6AD9D9E3A3C}" type="slidenum">
              <a:rPr lang="en-GB" smtClean="0"/>
              <a:t>28</a:t>
            </a:fld>
            <a:endParaRPr lang="en-GB"/>
          </a:p>
        </p:txBody>
      </p:sp>
    </p:spTree>
    <p:extLst>
      <p:ext uri="{BB962C8B-B14F-4D97-AF65-F5344CB8AC3E}">
        <p14:creationId xmlns:p14="http://schemas.microsoft.com/office/powerpoint/2010/main" val="14105901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locations all meet the criteria – SST is 26.5C or higher, and they are all far enough away from the equator to spin.</a:t>
            </a:r>
          </a:p>
        </p:txBody>
      </p:sp>
      <p:sp>
        <p:nvSpPr>
          <p:cNvPr id="4" name="Slide Number Placeholder 3"/>
          <p:cNvSpPr>
            <a:spLocks noGrp="1"/>
          </p:cNvSpPr>
          <p:nvPr>
            <p:ph type="sldNum" sz="quarter" idx="5"/>
          </p:nvPr>
        </p:nvSpPr>
        <p:spPr/>
        <p:txBody>
          <a:bodyPr/>
          <a:lstStyle/>
          <a:p>
            <a:fld id="{87D0CEDC-3122-40AE-B406-C6AD9D9E3A3C}" type="slidenum">
              <a:rPr lang="en-GB" smtClean="0"/>
              <a:t>29</a:t>
            </a:fld>
            <a:endParaRPr lang="en-GB"/>
          </a:p>
        </p:txBody>
      </p:sp>
    </p:spTree>
    <p:extLst>
      <p:ext uri="{BB962C8B-B14F-4D97-AF65-F5344CB8AC3E}">
        <p14:creationId xmlns:p14="http://schemas.microsoft.com/office/powerpoint/2010/main" val="14361800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locations all meet the criteria – SST is 26.5C or higher, and they are all far enough away from the equator to spin.</a:t>
            </a:r>
          </a:p>
          <a:p>
            <a:r>
              <a:rPr lang="en-GB" dirty="0"/>
              <a:t>The Coriolis effect makes storms from each areas turn to the right as they travel.</a:t>
            </a:r>
          </a:p>
        </p:txBody>
      </p:sp>
      <p:sp>
        <p:nvSpPr>
          <p:cNvPr id="4" name="Slide Number Placeholder 3"/>
          <p:cNvSpPr>
            <a:spLocks noGrp="1"/>
          </p:cNvSpPr>
          <p:nvPr>
            <p:ph type="sldNum" sz="quarter" idx="5"/>
          </p:nvPr>
        </p:nvSpPr>
        <p:spPr/>
        <p:txBody>
          <a:bodyPr/>
          <a:lstStyle/>
          <a:p>
            <a:fld id="{87D0CEDC-3122-40AE-B406-C6AD9D9E3A3C}" type="slidenum">
              <a:rPr lang="en-GB" smtClean="0"/>
              <a:t>30</a:t>
            </a:fld>
            <a:endParaRPr lang="en-GB"/>
          </a:p>
        </p:txBody>
      </p:sp>
    </p:spTree>
    <p:extLst>
      <p:ext uri="{BB962C8B-B14F-4D97-AF65-F5344CB8AC3E}">
        <p14:creationId xmlns:p14="http://schemas.microsoft.com/office/powerpoint/2010/main" val="2550839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https://en.wikipedia.org/wiki/Cyclone_Yasi#/media/File:Cyclone_Yasi_2_February_2011_approaching_Queensland.jpg</a:t>
            </a:r>
            <a:endParaRPr lang="en-GB" dirty="0"/>
          </a:p>
        </p:txBody>
      </p:sp>
      <p:sp>
        <p:nvSpPr>
          <p:cNvPr id="4" name="Slide Number Placeholder 3"/>
          <p:cNvSpPr>
            <a:spLocks noGrp="1"/>
          </p:cNvSpPr>
          <p:nvPr>
            <p:ph type="sldNum" sz="quarter" idx="5"/>
          </p:nvPr>
        </p:nvSpPr>
        <p:spPr/>
        <p:txBody>
          <a:bodyPr/>
          <a:lstStyle/>
          <a:p>
            <a:fld id="{87D0CEDC-3122-40AE-B406-C6AD9D9E3A3C}" type="slidenum">
              <a:rPr lang="en-GB" smtClean="0"/>
              <a:t>4</a:t>
            </a:fld>
            <a:endParaRPr lang="en-GB"/>
          </a:p>
        </p:txBody>
      </p:sp>
    </p:spTree>
    <p:extLst>
      <p:ext uri="{BB962C8B-B14F-4D97-AF65-F5344CB8AC3E}">
        <p14:creationId xmlns:p14="http://schemas.microsoft.com/office/powerpoint/2010/main" val="13593127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We’re not squashed by 1000Kg of air as it’s pushing in all directions at once – the force gets cancelled out.</a:t>
            </a:r>
          </a:p>
          <a:p>
            <a:endParaRPr lang="en-GB" dirty="0"/>
          </a:p>
          <a:p>
            <a:r>
              <a:rPr lang="en-GB" dirty="0"/>
              <a:t>WILTU – True, True, True, False, False (the great storm of 1987 was not a hurricane – it didn’t originate in the tropics and didn’t have sustained and widespread winds (though it had some powerful gusts)).</a:t>
            </a:r>
          </a:p>
          <a:p>
            <a:endParaRPr lang="en-GB" dirty="0"/>
          </a:p>
        </p:txBody>
      </p:sp>
      <p:sp>
        <p:nvSpPr>
          <p:cNvPr id="4" name="Slide Number Placeholder 3"/>
          <p:cNvSpPr>
            <a:spLocks noGrp="1"/>
          </p:cNvSpPr>
          <p:nvPr>
            <p:ph type="sldNum" sz="quarter" idx="5"/>
          </p:nvPr>
        </p:nvSpPr>
        <p:spPr/>
        <p:txBody>
          <a:bodyPr/>
          <a:lstStyle/>
          <a:p>
            <a:fld id="{87D0CEDC-3122-40AE-B406-C6AD9D9E3A3C}" type="slidenum">
              <a:rPr lang="en-GB" smtClean="0"/>
              <a:t>31</a:t>
            </a:fld>
            <a:endParaRPr lang="en-GB"/>
          </a:p>
        </p:txBody>
      </p:sp>
    </p:spTree>
    <p:extLst>
      <p:ext uri="{BB962C8B-B14F-4D97-AF65-F5344CB8AC3E}">
        <p14:creationId xmlns:p14="http://schemas.microsoft.com/office/powerpoint/2010/main" val="3303651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7D0CEDC-3122-40AE-B406-C6AD9D9E3A3C}" type="slidenum">
              <a:rPr lang="en-GB" smtClean="0"/>
              <a:t>5</a:t>
            </a:fld>
            <a:endParaRPr lang="en-GB"/>
          </a:p>
        </p:txBody>
      </p:sp>
    </p:spTree>
    <p:extLst>
      <p:ext uri="{BB962C8B-B14F-4D97-AF65-F5344CB8AC3E}">
        <p14:creationId xmlns:p14="http://schemas.microsoft.com/office/powerpoint/2010/main" val="2346496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https://en.wikipedia.org/wiki/File:Sandy_as_a_tropical_disturbance_Oct_20_2012.jpg</a:t>
            </a:r>
          </a:p>
        </p:txBody>
      </p:sp>
      <p:sp>
        <p:nvSpPr>
          <p:cNvPr id="4" name="Slide Number Placeholder 3"/>
          <p:cNvSpPr>
            <a:spLocks noGrp="1"/>
          </p:cNvSpPr>
          <p:nvPr>
            <p:ph type="sldNum" sz="quarter" idx="5"/>
          </p:nvPr>
        </p:nvSpPr>
        <p:spPr/>
        <p:txBody>
          <a:bodyPr/>
          <a:lstStyle/>
          <a:p>
            <a:fld id="{87D0CEDC-3122-40AE-B406-C6AD9D9E3A3C}" type="slidenum">
              <a:rPr lang="en-GB" smtClean="0"/>
              <a:t>6</a:t>
            </a:fld>
            <a:endParaRPr lang="en-GB"/>
          </a:p>
        </p:txBody>
      </p:sp>
    </p:spTree>
    <p:extLst>
      <p:ext uri="{BB962C8B-B14F-4D97-AF65-F5344CB8AC3E}">
        <p14:creationId xmlns:p14="http://schemas.microsoft.com/office/powerpoint/2010/main" val="4124350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Handout 1</a:t>
            </a:r>
          </a:p>
          <a:p>
            <a:endParaRPr lang="en-GB" dirty="0"/>
          </a:p>
          <a:p>
            <a:r>
              <a:rPr lang="en-GB" dirty="0"/>
              <a:t>https://en.wikipedia.org/wiki/File:Sandy_as_a_tropical_disturbance_Oct_20_2012.jpg</a:t>
            </a:r>
          </a:p>
        </p:txBody>
      </p:sp>
      <p:sp>
        <p:nvSpPr>
          <p:cNvPr id="4" name="Slide Number Placeholder 3"/>
          <p:cNvSpPr>
            <a:spLocks noGrp="1"/>
          </p:cNvSpPr>
          <p:nvPr>
            <p:ph type="sldNum" sz="quarter" idx="5"/>
          </p:nvPr>
        </p:nvSpPr>
        <p:spPr/>
        <p:txBody>
          <a:bodyPr/>
          <a:lstStyle/>
          <a:p>
            <a:fld id="{87D0CEDC-3122-40AE-B406-C6AD9D9E3A3C}" type="slidenum">
              <a:rPr lang="en-GB" smtClean="0"/>
              <a:t>7</a:t>
            </a:fld>
            <a:endParaRPr lang="en-GB"/>
          </a:p>
        </p:txBody>
      </p:sp>
    </p:spTree>
    <p:extLst>
      <p:ext uri="{BB962C8B-B14F-4D97-AF65-F5344CB8AC3E}">
        <p14:creationId xmlns:p14="http://schemas.microsoft.com/office/powerpoint/2010/main" val="2789938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https://earthobservatory.nasa.gov/global-maps/CERES_NETFLUX_M</a:t>
            </a:r>
          </a:p>
          <a:p>
            <a:endParaRPr lang="en-GB" dirty="0"/>
          </a:p>
          <a:p>
            <a:r>
              <a:rPr lang="en-GB" dirty="0"/>
              <a:t>https://en.wikipedia.org/wiki/Solar_irradiance#/media/File:Insolation.png</a:t>
            </a:r>
          </a:p>
        </p:txBody>
      </p:sp>
      <p:sp>
        <p:nvSpPr>
          <p:cNvPr id="4" name="Slide Number Placeholder 3"/>
          <p:cNvSpPr>
            <a:spLocks noGrp="1"/>
          </p:cNvSpPr>
          <p:nvPr>
            <p:ph type="sldNum" sz="quarter" idx="5"/>
          </p:nvPr>
        </p:nvSpPr>
        <p:spPr/>
        <p:txBody>
          <a:bodyPr/>
          <a:lstStyle/>
          <a:p>
            <a:fld id="{87D0CEDC-3122-40AE-B406-C6AD9D9E3A3C}" type="slidenum">
              <a:rPr lang="en-GB" smtClean="0"/>
              <a:t>8</a:t>
            </a:fld>
            <a:endParaRPr lang="en-GB"/>
          </a:p>
        </p:txBody>
      </p:sp>
    </p:spTree>
    <p:extLst>
      <p:ext uri="{BB962C8B-B14F-4D97-AF65-F5344CB8AC3E}">
        <p14:creationId xmlns:p14="http://schemas.microsoft.com/office/powerpoint/2010/main" val="3757898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https://earthobservatory.nasa.gov/global-maps/CERES_NETFLUX_M</a:t>
            </a:r>
          </a:p>
          <a:p>
            <a:endParaRPr lang="en-GB" dirty="0"/>
          </a:p>
          <a:p>
            <a:r>
              <a:rPr lang="en-GB" dirty="0"/>
              <a:t>https://en.wikipedia.org/wiki/Solar_irradiance#/media/File:Insolation.png. By William M. </a:t>
            </a:r>
            <a:r>
              <a:rPr lang="en-GB" dirty="0" err="1"/>
              <a:t>Connolley</a:t>
            </a:r>
            <a:r>
              <a:rPr lang="en-GB" dirty="0"/>
              <a:t> using HadCM3 data. - Own work, CC BY-SA 3.0, https://commons.wikimedia.org/w/index.php?curid=1335849</a:t>
            </a:r>
          </a:p>
        </p:txBody>
      </p:sp>
      <p:sp>
        <p:nvSpPr>
          <p:cNvPr id="4" name="Slide Number Placeholder 3"/>
          <p:cNvSpPr>
            <a:spLocks noGrp="1"/>
          </p:cNvSpPr>
          <p:nvPr>
            <p:ph type="sldNum" sz="quarter" idx="5"/>
          </p:nvPr>
        </p:nvSpPr>
        <p:spPr/>
        <p:txBody>
          <a:bodyPr/>
          <a:lstStyle/>
          <a:p>
            <a:fld id="{87D0CEDC-3122-40AE-B406-C6AD9D9E3A3C}" type="slidenum">
              <a:rPr lang="en-GB" smtClean="0"/>
              <a:t>9</a:t>
            </a:fld>
            <a:endParaRPr lang="en-GB"/>
          </a:p>
        </p:txBody>
      </p:sp>
    </p:spTree>
    <p:extLst>
      <p:ext uri="{BB962C8B-B14F-4D97-AF65-F5344CB8AC3E}">
        <p14:creationId xmlns:p14="http://schemas.microsoft.com/office/powerpoint/2010/main" val="36375870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https://earthobservatory.nasa.gov/global-maps/CERES_NETFLUX_M</a:t>
            </a:r>
          </a:p>
          <a:p>
            <a:endParaRPr lang="en-GB" dirty="0"/>
          </a:p>
          <a:p>
            <a:r>
              <a:rPr lang="en-GB" dirty="0"/>
              <a:t>https://en.wikipedia.org/wiki/Solar_irradiance#/media/File:Insolation.png. By William M. </a:t>
            </a:r>
            <a:r>
              <a:rPr lang="en-GB" dirty="0" err="1"/>
              <a:t>Connolley</a:t>
            </a:r>
            <a:r>
              <a:rPr lang="en-GB" dirty="0"/>
              <a:t> using HadCM3 data. - Own work, CC BY-SA 3.0, https://commons.wikimedia.org/w/index.php?curid=1335849</a:t>
            </a:r>
          </a:p>
        </p:txBody>
      </p:sp>
      <p:sp>
        <p:nvSpPr>
          <p:cNvPr id="4" name="Slide Number Placeholder 3"/>
          <p:cNvSpPr>
            <a:spLocks noGrp="1"/>
          </p:cNvSpPr>
          <p:nvPr>
            <p:ph type="sldNum" sz="quarter" idx="5"/>
          </p:nvPr>
        </p:nvSpPr>
        <p:spPr/>
        <p:txBody>
          <a:bodyPr/>
          <a:lstStyle/>
          <a:p>
            <a:fld id="{87D0CEDC-3122-40AE-B406-C6AD9D9E3A3C}" type="slidenum">
              <a:rPr lang="en-GB" smtClean="0"/>
              <a:t>10</a:t>
            </a:fld>
            <a:endParaRPr lang="en-GB"/>
          </a:p>
        </p:txBody>
      </p:sp>
    </p:spTree>
    <p:extLst>
      <p:ext uri="{BB962C8B-B14F-4D97-AF65-F5344CB8AC3E}">
        <p14:creationId xmlns:p14="http://schemas.microsoft.com/office/powerpoint/2010/main" val="3166653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58637" y="1462994"/>
            <a:ext cx="9144000" cy="529091"/>
          </a:xfrm>
        </p:spPr>
        <p:txBody>
          <a:bodyPr>
            <a:noAutofit/>
          </a:bodyPr>
          <a:lstStyle>
            <a:lvl1pPr marL="0" indent="0" algn="l">
              <a:buNone/>
              <a:defRPr sz="32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9" name="Content Placeholder 8">
            <a:extLst>
              <a:ext uri="{FF2B5EF4-FFF2-40B4-BE49-F238E27FC236}">
                <a16:creationId xmlns:a16="http://schemas.microsoft.com/office/drawing/2014/main" id="{3EEA1EB5-5618-45A0-851B-430EE21FADFB}"/>
              </a:ext>
            </a:extLst>
          </p:cNvPr>
          <p:cNvSpPr>
            <a:spLocks noGrp="1"/>
          </p:cNvSpPr>
          <p:nvPr>
            <p:ph sz="quarter" idx="13"/>
          </p:nvPr>
        </p:nvSpPr>
        <p:spPr>
          <a:xfrm>
            <a:off x="1058637" y="2103524"/>
            <a:ext cx="9144000" cy="3716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0D1B729-481A-4E05-8F04-ED58DF357187}"/>
              </a:ext>
            </a:extLst>
          </p:cNvPr>
          <p:cNvSpPr>
            <a:spLocks noGrp="1"/>
          </p:cNvSpPr>
          <p:nvPr>
            <p:ph type="dt" sz="half" idx="14"/>
          </p:nvPr>
        </p:nvSpPr>
        <p:spPr/>
        <p:txBody>
          <a:bodyPr/>
          <a:lstStyle/>
          <a:p>
            <a:fld id="{CC708E35-3713-4BC7-907C-BBBB33052A80}" type="datetimeFigureOut">
              <a:rPr lang="en-GB" smtClean="0"/>
              <a:t>06/12/2020</a:t>
            </a:fld>
            <a:endParaRPr lang="en-GB"/>
          </a:p>
        </p:txBody>
      </p:sp>
      <p:sp>
        <p:nvSpPr>
          <p:cNvPr id="8" name="Footer Placeholder 7">
            <a:extLst>
              <a:ext uri="{FF2B5EF4-FFF2-40B4-BE49-F238E27FC236}">
                <a16:creationId xmlns:a16="http://schemas.microsoft.com/office/drawing/2014/main" id="{757D7E17-E74C-4188-8351-19C1547CDF28}"/>
              </a:ext>
            </a:extLst>
          </p:cNvPr>
          <p:cNvSpPr>
            <a:spLocks noGrp="1"/>
          </p:cNvSpPr>
          <p:nvPr>
            <p:ph type="ftr" sz="quarter" idx="15"/>
          </p:nvPr>
        </p:nvSpPr>
        <p:spPr/>
        <p:txBody>
          <a:bodyPr/>
          <a:lstStyle/>
          <a:p>
            <a:endParaRPr lang="en-GB"/>
          </a:p>
        </p:txBody>
      </p:sp>
      <p:sp>
        <p:nvSpPr>
          <p:cNvPr id="10" name="Slide Number Placeholder 9">
            <a:extLst>
              <a:ext uri="{FF2B5EF4-FFF2-40B4-BE49-F238E27FC236}">
                <a16:creationId xmlns:a16="http://schemas.microsoft.com/office/drawing/2014/main" id="{3908902B-02BE-479A-9FA6-7BD310E5E47E}"/>
              </a:ext>
            </a:extLst>
          </p:cNvPr>
          <p:cNvSpPr>
            <a:spLocks noGrp="1"/>
          </p:cNvSpPr>
          <p:nvPr>
            <p:ph type="sldNum" sz="quarter" idx="16"/>
          </p:nvPr>
        </p:nvSpPr>
        <p:spPr/>
        <p:txBody>
          <a:bodyPr/>
          <a:lstStyle/>
          <a:p>
            <a:fld id="{76E8E644-55DD-4824-8C98-E434CACA3B39}" type="slidenum">
              <a:rPr lang="en-GB" smtClean="0"/>
              <a:t>‹#›</a:t>
            </a:fld>
            <a:endParaRPr lang="en-GB"/>
          </a:p>
        </p:txBody>
      </p:sp>
      <p:sp>
        <p:nvSpPr>
          <p:cNvPr id="11" name="Title 10">
            <a:extLst>
              <a:ext uri="{FF2B5EF4-FFF2-40B4-BE49-F238E27FC236}">
                <a16:creationId xmlns:a16="http://schemas.microsoft.com/office/drawing/2014/main" id="{C813BA10-757A-4BAC-9D34-34BE31D3002A}"/>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220248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058636" y="2135636"/>
            <a:ext cx="10515600" cy="3930428"/>
          </a:xfrm>
        </p:spPr>
        <p:txBody>
          <a:bodyPr/>
          <a:lstStyle>
            <a:lvl1pPr>
              <a:defRPr sz="2800"/>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CC708E35-3713-4BC7-907C-BBBB33052A80}" type="datetimeFigureOut">
              <a:rPr lang="en-GB" smtClean="0"/>
              <a:t>06/12/2020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E8E644-55DD-4824-8C98-E434CACA3B39}" type="slidenum">
              <a:rPr lang="en-GB" smtClean="0"/>
              <a:t>‹#›</a:t>
            </a:fld>
            <a:endParaRPr lang="en-GB"/>
          </a:p>
        </p:txBody>
      </p:sp>
      <p:sp>
        <p:nvSpPr>
          <p:cNvPr id="7" name="Title 1"/>
          <p:cNvSpPr txBox="1">
            <a:spLocks/>
          </p:cNvSpPr>
          <p:nvPr userDrawn="1"/>
        </p:nvSpPr>
        <p:spPr>
          <a:xfrm>
            <a:off x="413657" y="0"/>
            <a:ext cx="9829800" cy="82459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a:t>Click to edit Master title style</a:t>
            </a:r>
            <a:endParaRPr lang="en-GB" dirty="0"/>
          </a:p>
        </p:txBody>
      </p:sp>
      <p:sp>
        <p:nvSpPr>
          <p:cNvPr id="8" name="Subtitle 2"/>
          <p:cNvSpPr>
            <a:spLocks noGrp="1"/>
          </p:cNvSpPr>
          <p:nvPr>
            <p:ph type="subTitle" idx="13"/>
          </p:nvPr>
        </p:nvSpPr>
        <p:spPr>
          <a:xfrm>
            <a:off x="1058637" y="1462994"/>
            <a:ext cx="9144000" cy="529091"/>
          </a:xfrm>
        </p:spPr>
        <p:txBody>
          <a:bodyPr>
            <a:noAutofit/>
          </a:bodyPr>
          <a:lstStyle>
            <a:lvl1pPr marL="0" indent="0" algn="l">
              <a:buNone/>
              <a:defRPr sz="32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1606581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C708E35-3713-4BC7-907C-BBBB33052A80}" type="datetimeFigureOut">
              <a:rPr lang="en-GB" smtClean="0"/>
              <a:t>06/12/2020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E8E644-55DD-4824-8C98-E434CACA3B39}" type="slidenum">
              <a:rPr lang="en-GB" smtClean="0"/>
              <a:t>‹#›</a:t>
            </a:fld>
            <a:endParaRPr lang="en-GB"/>
          </a:p>
        </p:txBody>
      </p:sp>
    </p:spTree>
    <p:extLst>
      <p:ext uri="{BB962C8B-B14F-4D97-AF65-F5344CB8AC3E}">
        <p14:creationId xmlns:p14="http://schemas.microsoft.com/office/powerpoint/2010/main" val="3836596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C708E35-3713-4BC7-907C-BBBB33052A80}" type="datetimeFigureOut">
              <a:rPr lang="en-GB" smtClean="0"/>
              <a:t>06/12/2020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6E8E644-55DD-4824-8C98-E434CACA3B39}" type="slidenum">
              <a:rPr lang="en-GB" smtClean="0"/>
              <a:t>‹#›</a:t>
            </a:fld>
            <a:endParaRPr lang="en-GB"/>
          </a:p>
        </p:txBody>
      </p:sp>
      <p:sp>
        <p:nvSpPr>
          <p:cNvPr id="8" name="Title 1"/>
          <p:cNvSpPr>
            <a:spLocks noGrp="1"/>
          </p:cNvSpPr>
          <p:nvPr>
            <p:ph type="ctrTitle"/>
          </p:nvPr>
        </p:nvSpPr>
        <p:spPr>
          <a:xfrm>
            <a:off x="413657" y="0"/>
            <a:ext cx="9829800" cy="824593"/>
          </a:xfrm>
        </p:spPr>
        <p:txBody>
          <a:bodyPr anchor="b">
            <a:normAutofit/>
          </a:bodyPr>
          <a:lstStyle>
            <a:lvl1pPr algn="l">
              <a:defRPr sz="4400" b="1">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965563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CC708E35-3713-4BC7-907C-BBBB33052A80}" type="datetimeFigureOut">
              <a:rPr lang="en-GB" smtClean="0"/>
              <a:t>06/12/2020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6E8E644-55DD-4824-8C98-E434CACA3B39}" type="slidenum">
              <a:rPr lang="en-GB" smtClean="0"/>
              <a:t>‹#›</a:t>
            </a:fld>
            <a:endParaRPr lang="en-GB"/>
          </a:p>
        </p:txBody>
      </p:sp>
      <p:sp>
        <p:nvSpPr>
          <p:cNvPr id="10" name="Title 1"/>
          <p:cNvSpPr txBox="1">
            <a:spLocks/>
          </p:cNvSpPr>
          <p:nvPr userDrawn="1"/>
        </p:nvSpPr>
        <p:spPr>
          <a:xfrm>
            <a:off x="413657" y="0"/>
            <a:ext cx="9829800" cy="82459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a:t>Click to edit Master title style</a:t>
            </a:r>
            <a:endParaRPr lang="en-GB" dirty="0"/>
          </a:p>
        </p:txBody>
      </p:sp>
    </p:spTree>
    <p:extLst>
      <p:ext uri="{BB962C8B-B14F-4D97-AF65-F5344CB8AC3E}">
        <p14:creationId xmlns:p14="http://schemas.microsoft.com/office/powerpoint/2010/main" val="333849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C708E35-3713-4BC7-907C-BBBB33052A80}" type="datetimeFigureOut">
              <a:rPr lang="en-GB" smtClean="0"/>
              <a:t>06/12/2020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E8E644-55DD-4824-8C98-E434CACA3B39}" type="slidenum">
              <a:rPr lang="en-GB" smtClean="0"/>
              <a:t>‹#›</a:t>
            </a:fld>
            <a:endParaRPr lang="en-GB"/>
          </a:p>
        </p:txBody>
      </p:sp>
      <p:sp>
        <p:nvSpPr>
          <p:cNvPr id="6" name="Title 1"/>
          <p:cNvSpPr txBox="1">
            <a:spLocks/>
          </p:cNvSpPr>
          <p:nvPr userDrawn="1"/>
        </p:nvSpPr>
        <p:spPr>
          <a:xfrm>
            <a:off x="413657" y="0"/>
            <a:ext cx="9829800" cy="82459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endParaRPr lang="en-GB" dirty="0"/>
          </a:p>
        </p:txBody>
      </p:sp>
    </p:spTree>
    <p:extLst>
      <p:ext uri="{BB962C8B-B14F-4D97-AF65-F5344CB8AC3E}">
        <p14:creationId xmlns:p14="http://schemas.microsoft.com/office/powerpoint/2010/main" val="3803265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C708E35-3713-4BC7-907C-BBBB33052A80}" type="datetimeFigureOut">
              <a:rPr lang="en-GB" smtClean="0"/>
              <a:t>06/12/2020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6E8E644-55DD-4824-8C98-E434CACA3B39}" type="slidenum">
              <a:rPr lang="en-GB" smtClean="0"/>
              <a:t>‹#›</a:t>
            </a:fld>
            <a:endParaRPr lang="en-GB"/>
          </a:p>
        </p:txBody>
      </p:sp>
    </p:spTree>
    <p:extLst>
      <p:ext uri="{BB962C8B-B14F-4D97-AF65-F5344CB8AC3E}">
        <p14:creationId xmlns:p14="http://schemas.microsoft.com/office/powerpoint/2010/main" val="414493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endParaRPr lang="en-GB"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fld id="{CC708E35-3713-4BC7-907C-BBBB33052A80}" type="datetimeFigureOut">
              <a:rPr lang="en-GB" smtClean="0"/>
              <a:t>06/12/2020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6E8E644-55DD-4824-8C98-E434CACA3B39}" type="slidenum">
              <a:rPr lang="en-GB" smtClean="0"/>
              <a:t>‹#›</a:t>
            </a:fld>
            <a:endParaRPr lang="en-GB"/>
          </a:p>
        </p:txBody>
      </p:sp>
    </p:spTree>
    <p:extLst>
      <p:ext uri="{BB962C8B-B14F-4D97-AF65-F5344CB8AC3E}">
        <p14:creationId xmlns:p14="http://schemas.microsoft.com/office/powerpoint/2010/main" val="507535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708E35-3713-4BC7-907C-BBBB33052A80}" type="datetimeFigureOut">
              <a:rPr lang="en-GB" smtClean="0"/>
              <a:t>06/12/2020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E8E644-55DD-4824-8C98-E434CACA3B39}" type="slidenum">
              <a:rPr lang="en-GB" smtClean="0"/>
              <a:t>‹#›</a:t>
            </a:fld>
            <a:endParaRPr lang="en-GB"/>
          </a:p>
        </p:txBody>
      </p:sp>
      <p:pic>
        <p:nvPicPr>
          <p:cNvPr id="7" name="Picture 6"/>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58034" y="0"/>
            <a:ext cx="12192000" cy="6858000"/>
          </a:xfrm>
          <a:prstGeom prst="rect">
            <a:avLst/>
          </a:prstGeom>
        </p:spPr>
      </p:pic>
    </p:spTree>
    <p:extLst>
      <p:ext uri="{BB962C8B-B14F-4D97-AF65-F5344CB8AC3E}">
        <p14:creationId xmlns:p14="http://schemas.microsoft.com/office/powerpoint/2010/main" val="15478761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8.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s://youtu.be/zH4nrgozVGk"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s://earth.nullschool.net/#current/wind/surface/level/orthographic=-37.61,5.40,861"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09A51F1-2B6C-4DCF-A193-566561386079}"/>
              </a:ext>
            </a:extLst>
          </p:cNvPr>
          <p:cNvSpPr>
            <a:spLocks noGrp="1"/>
          </p:cNvSpPr>
          <p:nvPr>
            <p:ph type="ctrTitle"/>
          </p:nvPr>
        </p:nvSpPr>
        <p:spPr>
          <a:xfrm>
            <a:off x="413657" y="0"/>
            <a:ext cx="9829800" cy="824593"/>
          </a:xfrm>
        </p:spPr>
        <p:txBody>
          <a:bodyPr/>
          <a:lstStyle/>
          <a:p>
            <a:r>
              <a:rPr lang="en-GB" dirty="0"/>
              <a:t>Would I lie to you?</a:t>
            </a:r>
          </a:p>
        </p:txBody>
      </p:sp>
      <p:sp>
        <p:nvSpPr>
          <p:cNvPr id="9" name="Subtitle 8">
            <a:extLst>
              <a:ext uri="{FF2B5EF4-FFF2-40B4-BE49-F238E27FC236}">
                <a16:creationId xmlns:a16="http://schemas.microsoft.com/office/drawing/2014/main" id="{014A373F-F501-45E5-966D-31E0438C9613}"/>
              </a:ext>
            </a:extLst>
          </p:cNvPr>
          <p:cNvSpPr>
            <a:spLocks noGrp="1"/>
          </p:cNvSpPr>
          <p:nvPr>
            <p:ph type="subTitle" idx="1"/>
          </p:nvPr>
        </p:nvSpPr>
        <p:spPr/>
        <p:txBody>
          <a:bodyPr/>
          <a:lstStyle/>
          <a:p>
            <a:r>
              <a:rPr lang="en-GB" dirty="0"/>
              <a:t>One of these isn’t true.  Which one?</a:t>
            </a:r>
          </a:p>
        </p:txBody>
      </p:sp>
      <p:sp>
        <p:nvSpPr>
          <p:cNvPr id="10" name="Content Placeholder 9">
            <a:extLst>
              <a:ext uri="{FF2B5EF4-FFF2-40B4-BE49-F238E27FC236}">
                <a16:creationId xmlns:a16="http://schemas.microsoft.com/office/drawing/2014/main" id="{557E3227-DC50-4036-899C-7F5291D106BA}"/>
              </a:ext>
            </a:extLst>
          </p:cNvPr>
          <p:cNvSpPr>
            <a:spLocks noGrp="1"/>
          </p:cNvSpPr>
          <p:nvPr>
            <p:ph sz="quarter" idx="13"/>
          </p:nvPr>
        </p:nvSpPr>
        <p:spPr>
          <a:xfrm>
            <a:off x="836906" y="2200315"/>
            <a:ext cx="9144000" cy="4137111"/>
          </a:xfrm>
        </p:spPr>
        <p:txBody>
          <a:bodyPr>
            <a:normAutofit fontScale="70000" lnSpcReduction="20000"/>
          </a:bodyPr>
          <a:lstStyle/>
          <a:p>
            <a:pPr marL="514350" indent="-514350">
              <a:lnSpc>
                <a:spcPct val="120000"/>
              </a:lnSpc>
              <a:buFont typeface="+mj-lt"/>
              <a:buAutoNum type="arabicPeriod"/>
            </a:pPr>
            <a:r>
              <a:rPr lang="en-GB" dirty="0"/>
              <a:t>The wettest tropical cyclone dumped </a:t>
            </a:r>
            <a:r>
              <a:rPr lang="en-GB" b="1" dirty="0"/>
              <a:t>102,195,000,000,000 litres </a:t>
            </a:r>
            <a:r>
              <a:rPr lang="en-GB" dirty="0"/>
              <a:t>of water (102 trillion litres) – about 102 </a:t>
            </a:r>
            <a:r>
              <a:rPr lang="en-GB" i="1" dirty="0"/>
              <a:t>cubic</a:t>
            </a:r>
            <a:r>
              <a:rPr lang="en-GB" dirty="0"/>
              <a:t> </a:t>
            </a:r>
            <a:r>
              <a:rPr lang="en-GB" i="1" dirty="0"/>
              <a:t>kilometres!</a:t>
            </a:r>
            <a:endParaRPr lang="en-GB" dirty="0"/>
          </a:p>
          <a:p>
            <a:pPr marL="514350" indent="-514350">
              <a:lnSpc>
                <a:spcPct val="120000"/>
              </a:lnSpc>
              <a:buFont typeface="+mj-lt"/>
              <a:buAutoNum type="arabicPeriod"/>
            </a:pPr>
            <a:r>
              <a:rPr lang="en-GB" dirty="0"/>
              <a:t>The largest ever tropical cyclone was over </a:t>
            </a:r>
            <a:r>
              <a:rPr lang="en-GB" b="1" dirty="0"/>
              <a:t>2000 miles </a:t>
            </a:r>
            <a:r>
              <a:rPr lang="en-GB" dirty="0"/>
              <a:t>across.</a:t>
            </a:r>
          </a:p>
          <a:p>
            <a:pPr marL="514350" indent="-514350">
              <a:lnSpc>
                <a:spcPct val="120000"/>
              </a:lnSpc>
              <a:buFont typeface="+mj-lt"/>
              <a:buAutoNum type="arabicPeriod"/>
            </a:pPr>
            <a:r>
              <a:rPr lang="en-GB" dirty="0"/>
              <a:t>A large tropical storm releases as much energy every 20 minutes as a </a:t>
            </a:r>
            <a:r>
              <a:rPr lang="en-GB" b="1" dirty="0"/>
              <a:t>large nuclear bomb </a:t>
            </a:r>
            <a:r>
              <a:rPr lang="en-GB" dirty="0"/>
              <a:t>detonation.</a:t>
            </a:r>
          </a:p>
          <a:p>
            <a:pPr marL="514350" indent="-514350">
              <a:lnSpc>
                <a:spcPct val="120000"/>
              </a:lnSpc>
              <a:buFont typeface="+mj-lt"/>
              <a:buAutoNum type="arabicPeriod"/>
            </a:pPr>
            <a:r>
              <a:rPr lang="en-GB" dirty="0"/>
              <a:t>The furthest a hurricane has travelled is </a:t>
            </a:r>
            <a:r>
              <a:rPr lang="en-GB" b="1" dirty="0"/>
              <a:t>7165 miles </a:t>
            </a:r>
            <a:r>
              <a:rPr lang="en-GB" dirty="0"/>
              <a:t>(London to Tokyo is 6000 miles and a 12-hour flight).</a:t>
            </a:r>
          </a:p>
          <a:p>
            <a:pPr marL="514350" indent="-514350">
              <a:lnSpc>
                <a:spcPct val="120000"/>
              </a:lnSpc>
              <a:buFont typeface="+mj-lt"/>
              <a:buAutoNum type="arabicPeriod"/>
            </a:pPr>
            <a:r>
              <a:rPr lang="en-GB" dirty="0"/>
              <a:t>Hurricanes used to only have </a:t>
            </a:r>
            <a:r>
              <a:rPr lang="en-GB" b="1" dirty="0"/>
              <a:t>girls</a:t>
            </a:r>
            <a:r>
              <a:rPr lang="en-GB" dirty="0"/>
              <a:t> names</a:t>
            </a:r>
          </a:p>
          <a:p>
            <a:pPr marL="514350" indent="-514350">
              <a:lnSpc>
                <a:spcPct val="120000"/>
              </a:lnSpc>
              <a:buFont typeface="+mj-lt"/>
              <a:buAutoNum type="arabicPeriod"/>
            </a:pPr>
            <a:r>
              <a:rPr lang="en-GB" dirty="0"/>
              <a:t>There are no Hurricanes beginning with  </a:t>
            </a:r>
            <a:r>
              <a:rPr lang="en-GB" b="1" dirty="0"/>
              <a:t>Q</a:t>
            </a:r>
            <a:r>
              <a:rPr lang="en-GB" dirty="0"/>
              <a:t>, </a:t>
            </a:r>
            <a:r>
              <a:rPr lang="en-GB" b="1" dirty="0"/>
              <a:t>X</a:t>
            </a:r>
            <a:r>
              <a:rPr lang="en-GB" dirty="0"/>
              <a:t>, </a:t>
            </a:r>
            <a:r>
              <a:rPr lang="en-GB" b="1" dirty="0"/>
              <a:t>U</a:t>
            </a:r>
            <a:r>
              <a:rPr lang="en-GB" dirty="0"/>
              <a:t> or </a:t>
            </a:r>
            <a:r>
              <a:rPr lang="en-GB" b="1" dirty="0"/>
              <a:t>Z</a:t>
            </a:r>
            <a:r>
              <a:rPr lang="en-GB" dirty="0"/>
              <a:t>.</a:t>
            </a:r>
          </a:p>
          <a:p>
            <a:pPr marL="514350" indent="-514350">
              <a:lnSpc>
                <a:spcPct val="120000"/>
              </a:lnSpc>
              <a:buFont typeface="+mj-lt"/>
              <a:buAutoNum type="arabicPeriod"/>
            </a:pPr>
            <a:r>
              <a:rPr lang="en-GB" dirty="0"/>
              <a:t>A nuclear bomb (even the largest one) </a:t>
            </a:r>
            <a:r>
              <a:rPr lang="en-GB" b="1" dirty="0"/>
              <a:t>won’t stop </a:t>
            </a:r>
            <a:r>
              <a:rPr lang="en-GB" dirty="0"/>
              <a:t>a hurricane</a:t>
            </a:r>
          </a:p>
          <a:p>
            <a:pPr marL="0" indent="0">
              <a:buNone/>
            </a:pPr>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3085966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fade">
                                      <p:cBhvr>
                                        <p:cTn id="27" dur="500"/>
                                        <p:tgtEl>
                                          <p:spTgt spid="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fade">
                                      <p:cBhvr>
                                        <p:cTn id="32" dur="500"/>
                                        <p:tgtEl>
                                          <p:spTgt spid="1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xEl>
                                              <p:pRg st="6" end="6"/>
                                            </p:txEl>
                                          </p:spTgt>
                                        </p:tgtEl>
                                        <p:attrNameLst>
                                          <p:attrName>style.visibility</p:attrName>
                                        </p:attrNameLst>
                                      </p:cBhvr>
                                      <p:to>
                                        <p:strVal val="visible"/>
                                      </p:to>
                                    </p:set>
                                    <p:animEffect transition="in" filter="fade">
                                      <p:cBhvr>
                                        <p:cTn id="37"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81013F-4876-41A8-8165-57B6A77B5BC1}"/>
              </a:ext>
            </a:extLst>
          </p:cNvPr>
          <p:cNvSpPr>
            <a:spLocks noGrp="1"/>
          </p:cNvSpPr>
          <p:nvPr>
            <p:ph type="ctrTitle"/>
          </p:nvPr>
        </p:nvSpPr>
        <p:spPr>
          <a:xfrm>
            <a:off x="413657" y="0"/>
            <a:ext cx="9829800" cy="824593"/>
          </a:xfrm>
        </p:spPr>
        <p:txBody>
          <a:bodyPr/>
          <a:lstStyle/>
          <a:p>
            <a:endParaRPr lang="en-GB" dirty="0"/>
          </a:p>
        </p:txBody>
      </p:sp>
      <p:sp>
        <p:nvSpPr>
          <p:cNvPr id="11" name="Content Placeholder 5">
            <a:extLst>
              <a:ext uri="{FF2B5EF4-FFF2-40B4-BE49-F238E27FC236}">
                <a16:creationId xmlns:a16="http://schemas.microsoft.com/office/drawing/2014/main" id="{D2E71BA9-3829-416D-938D-3F08F43FEFD2}"/>
              </a:ext>
            </a:extLst>
          </p:cNvPr>
          <p:cNvSpPr>
            <a:spLocks noGrp="1"/>
          </p:cNvSpPr>
          <p:nvPr>
            <p:ph sz="quarter" idx="13"/>
          </p:nvPr>
        </p:nvSpPr>
        <p:spPr>
          <a:xfrm>
            <a:off x="6400800" y="2517289"/>
            <a:ext cx="5470497" cy="2850777"/>
          </a:xfrm>
        </p:spPr>
        <p:txBody>
          <a:bodyPr>
            <a:normAutofit/>
          </a:bodyPr>
          <a:lstStyle/>
          <a:p>
            <a:pPr marL="0" indent="0">
              <a:buNone/>
            </a:pPr>
            <a:r>
              <a:rPr lang="en-GB" dirty="0"/>
              <a:t>But…</a:t>
            </a:r>
          </a:p>
          <a:p>
            <a:pPr marL="0" indent="0">
              <a:buNone/>
            </a:pPr>
            <a:endParaRPr lang="en-GB" dirty="0"/>
          </a:p>
          <a:p>
            <a:pPr marL="0" indent="0">
              <a:buNone/>
            </a:pPr>
            <a:r>
              <a:rPr lang="en-GB" dirty="0"/>
              <a:t>The atmosphere only lets some of the heat reach the surface, so we end up with a map like this one.</a:t>
            </a:r>
          </a:p>
          <a:p>
            <a:pPr marL="0" indent="0">
              <a:buNone/>
            </a:pPr>
            <a:endParaRPr lang="en-GB" dirty="0"/>
          </a:p>
        </p:txBody>
      </p:sp>
      <p:pic>
        <p:nvPicPr>
          <p:cNvPr id="3" name="Picture 2">
            <a:extLst>
              <a:ext uri="{FF2B5EF4-FFF2-40B4-BE49-F238E27FC236}">
                <a16:creationId xmlns:a16="http://schemas.microsoft.com/office/drawing/2014/main" id="{1D6102E0-6394-4D5D-9E95-00CE30EF8D2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0702" y="1043492"/>
            <a:ext cx="5249871" cy="5599356"/>
          </a:xfrm>
          <a:prstGeom prst="rect">
            <a:avLst/>
          </a:prstGeom>
        </p:spPr>
      </p:pic>
      <p:sp>
        <p:nvSpPr>
          <p:cNvPr id="2" name="Arrow: Left 1">
            <a:extLst>
              <a:ext uri="{FF2B5EF4-FFF2-40B4-BE49-F238E27FC236}">
                <a16:creationId xmlns:a16="http://schemas.microsoft.com/office/drawing/2014/main" id="{81CA3F67-AEFC-4C13-97E6-56CBA770CA00}"/>
              </a:ext>
            </a:extLst>
          </p:cNvPr>
          <p:cNvSpPr/>
          <p:nvPr/>
        </p:nvSpPr>
        <p:spPr>
          <a:xfrm>
            <a:off x="5570573" y="4346090"/>
            <a:ext cx="690378" cy="43030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794623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81013F-4876-41A8-8165-57B6A77B5BC1}"/>
              </a:ext>
            </a:extLst>
          </p:cNvPr>
          <p:cNvSpPr>
            <a:spLocks noGrp="1"/>
          </p:cNvSpPr>
          <p:nvPr>
            <p:ph type="ctrTitle"/>
          </p:nvPr>
        </p:nvSpPr>
        <p:spPr>
          <a:xfrm>
            <a:off x="413657" y="0"/>
            <a:ext cx="9829800" cy="824593"/>
          </a:xfrm>
        </p:spPr>
        <p:txBody>
          <a:bodyPr/>
          <a:lstStyle/>
          <a:p>
            <a:r>
              <a:rPr lang="en-GB" dirty="0"/>
              <a:t>Lets make a tropical cyclone</a:t>
            </a:r>
          </a:p>
        </p:txBody>
      </p:sp>
      <p:sp>
        <p:nvSpPr>
          <p:cNvPr id="7" name="Subtitle 4">
            <a:extLst>
              <a:ext uri="{FF2B5EF4-FFF2-40B4-BE49-F238E27FC236}">
                <a16:creationId xmlns:a16="http://schemas.microsoft.com/office/drawing/2014/main" id="{1776D3B9-6E44-4481-BC2F-9D47A8047793}"/>
              </a:ext>
            </a:extLst>
          </p:cNvPr>
          <p:cNvSpPr txBox="1">
            <a:spLocks/>
          </p:cNvSpPr>
          <p:nvPr/>
        </p:nvSpPr>
        <p:spPr>
          <a:xfrm>
            <a:off x="1033924" y="1500064"/>
            <a:ext cx="10494930" cy="120606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b="0" dirty="0"/>
          </a:p>
        </p:txBody>
      </p:sp>
      <p:sp>
        <p:nvSpPr>
          <p:cNvPr id="11" name="Content Placeholder 5">
            <a:extLst>
              <a:ext uri="{FF2B5EF4-FFF2-40B4-BE49-F238E27FC236}">
                <a16:creationId xmlns:a16="http://schemas.microsoft.com/office/drawing/2014/main" id="{D2E71BA9-3829-416D-938D-3F08F43FEFD2}"/>
              </a:ext>
            </a:extLst>
          </p:cNvPr>
          <p:cNvSpPr>
            <a:spLocks noGrp="1"/>
          </p:cNvSpPr>
          <p:nvPr>
            <p:ph sz="quarter" idx="13"/>
          </p:nvPr>
        </p:nvSpPr>
        <p:spPr>
          <a:xfrm>
            <a:off x="818771" y="1942037"/>
            <a:ext cx="10383720" cy="2879125"/>
          </a:xfrm>
        </p:spPr>
        <p:txBody>
          <a:bodyPr>
            <a:normAutofit/>
          </a:bodyPr>
          <a:lstStyle/>
          <a:p>
            <a:pPr marL="0" indent="0">
              <a:buNone/>
            </a:pPr>
            <a:r>
              <a:rPr lang="en-GB" dirty="0"/>
              <a:t>But it’s a bit more complicated than that…</a:t>
            </a:r>
          </a:p>
          <a:p>
            <a:pPr marL="0" indent="0">
              <a:buNone/>
            </a:pPr>
            <a:endParaRPr lang="en-GB" dirty="0"/>
          </a:p>
          <a:p>
            <a:pPr marL="0" indent="0">
              <a:buNone/>
            </a:pPr>
            <a:r>
              <a:rPr lang="en-GB" dirty="0"/>
              <a:t>The amount of energy received from the Sun also varies with the seasons – from March to September the Northern Hemisphere gets the most; from September to February its the Southern Hemisphere.</a:t>
            </a:r>
          </a:p>
          <a:p>
            <a:pPr marL="0" indent="0">
              <a:buNone/>
            </a:pPr>
            <a:endParaRPr lang="en-GB" dirty="0"/>
          </a:p>
          <a:p>
            <a:endParaRPr lang="en-GB" dirty="0"/>
          </a:p>
        </p:txBody>
      </p:sp>
    </p:spTree>
    <p:extLst>
      <p:ext uri="{BB962C8B-B14F-4D97-AF65-F5344CB8AC3E}">
        <p14:creationId xmlns:p14="http://schemas.microsoft.com/office/powerpoint/2010/main" val="12924120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81013F-4876-41A8-8165-57B6A77B5BC1}"/>
              </a:ext>
            </a:extLst>
          </p:cNvPr>
          <p:cNvSpPr>
            <a:spLocks noGrp="1"/>
          </p:cNvSpPr>
          <p:nvPr>
            <p:ph type="ctrTitle"/>
          </p:nvPr>
        </p:nvSpPr>
        <p:spPr>
          <a:xfrm>
            <a:off x="413657" y="0"/>
            <a:ext cx="9601712" cy="824593"/>
          </a:xfrm>
        </p:spPr>
        <p:txBody>
          <a:bodyPr>
            <a:normAutofit/>
          </a:bodyPr>
          <a:lstStyle/>
          <a:p>
            <a:r>
              <a:rPr lang="en-GB" sz="4000" dirty="0"/>
              <a:t>Annual variation in heat from the sun</a:t>
            </a:r>
          </a:p>
        </p:txBody>
      </p:sp>
      <p:pic>
        <p:nvPicPr>
          <p:cNvPr id="8" name="Insolation variation">
            <a:hlinkClick r:id="" action="ppaction://media"/>
            <a:extLst>
              <a:ext uri="{FF2B5EF4-FFF2-40B4-BE49-F238E27FC236}">
                <a16:creationId xmlns:a16="http://schemas.microsoft.com/office/drawing/2014/main" id="{D16B6357-67EF-4EFA-A7A8-568C0752E3C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15670" y="1257935"/>
            <a:ext cx="7565390" cy="5064964"/>
          </a:xfrm>
          <a:prstGeom prst="rect">
            <a:avLst/>
          </a:prstGeom>
        </p:spPr>
      </p:pic>
    </p:spTree>
    <p:extLst>
      <p:ext uri="{BB962C8B-B14F-4D97-AF65-F5344CB8AC3E}">
        <p14:creationId xmlns:p14="http://schemas.microsoft.com/office/powerpoint/2010/main" val="3925730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5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99D1EA-4AA2-4714-A8ED-ABFB0D0196E0}"/>
              </a:ext>
            </a:extLst>
          </p:cNvPr>
          <p:cNvPicPr>
            <a:picLocks noChangeAspect="1"/>
          </p:cNvPicPr>
          <p:nvPr/>
        </p:nvPicPr>
        <p:blipFill>
          <a:blip r:embed="rId3"/>
          <a:stretch>
            <a:fillRect/>
          </a:stretch>
        </p:blipFill>
        <p:spPr>
          <a:xfrm>
            <a:off x="420829" y="4149187"/>
            <a:ext cx="4546935" cy="2260976"/>
          </a:xfrm>
          <a:prstGeom prst="rect">
            <a:avLst/>
          </a:prstGeom>
        </p:spPr>
      </p:pic>
      <p:pic>
        <p:nvPicPr>
          <p:cNvPr id="5" name="Picture 4">
            <a:extLst>
              <a:ext uri="{FF2B5EF4-FFF2-40B4-BE49-F238E27FC236}">
                <a16:creationId xmlns:a16="http://schemas.microsoft.com/office/drawing/2014/main" id="{957E2D1F-0312-4614-B4EE-4C182A2C137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026" r="2218"/>
          <a:stretch/>
        </p:blipFill>
        <p:spPr>
          <a:xfrm>
            <a:off x="202368" y="1151068"/>
            <a:ext cx="5133426" cy="2630246"/>
          </a:xfrm>
          <a:prstGeom prst="rect">
            <a:avLst/>
          </a:prstGeom>
        </p:spPr>
      </p:pic>
      <p:sp>
        <p:nvSpPr>
          <p:cNvPr id="6" name="Content Placeholder 5">
            <a:extLst>
              <a:ext uri="{FF2B5EF4-FFF2-40B4-BE49-F238E27FC236}">
                <a16:creationId xmlns:a16="http://schemas.microsoft.com/office/drawing/2014/main" id="{FBDE324F-8BFB-4257-8164-8C56BA873302}"/>
              </a:ext>
            </a:extLst>
          </p:cNvPr>
          <p:cNvSpPr>
            <a:spLocks noGrp="1"/>
          </p:cNvSpPr>
          <p:nvPr>
            <p:ph sz="quarter" idx="13"/>
          </p:nvPr>
        </p:nvSpPr>
        <p:spPr>
          <a:xfrm>
            <a:off x="5561703" y="1270062"/>
            <a:ext cx="5705333" cy="2879125"/>
          </a:xfrm>
        </p:spPr>
        <p:txBody>
          <a:bodyPr>
            <a:normAutofit lnSpcReduction="10000"/>
          </a:bodyPr>
          <a:lstStyle/>
          <a:p>
            <a:pPr marL="0" indent="0">
              <a:buNone/>
            </a:pPr>
            <a:r>
              <a:rPr lang="en-GB" dirty="0"/>
              <a:t>So…  the parts of the ocean most likely to reach 26.5</a:t>
            </a:r>
            <a:r>
              <a:rPr lang="en-GB" baseline="30000" dirty="0"/>
              <a:t>o</a:t>
            </a:r>
            <a:r>
              <a:rPr lang="en-GB" dirty="0"/>
              <a:t>C or hotter are shows as dark orange/red on these maps.</a:t>
            </a:r>
          </a:p>
          <a:p>
            <a:pPr marL="0" indent="0">
              <a:buNone/>
            </a:pPr>
            <a:endParaRPr lang="en-GB" dirty="0"/>
          </a:p>
          <a:p>
            <a:pPr marL="0" indent="0">
              <a:buNone/>
            </a:pPr>
            <a:r>
              <a:rPr lang="en-GB" dirty="0"/>
              <a:t>They’re not evenly spread around, and they move with the seasons.</a:t>
            </a:r>
          </a:p>
          <a:p>
            <a:pPr marL="0" indent="0">
              <a:buNone/>
            </a:pPr>
            <a:endParaRPr lang="en-GB" dirty="0"/>
          </a:p>
          <a:p>
            <a:endParaRPr lang="en-GB" dirty="0"/>
          </a:p>
        </p:txBody>
      </p:sp>
    </p:spTree>
    <p:extLst>
      <p:ext uri="{BB962C8B-B14F-4D97-AF65-F5344CB8AC3E}">
        <p14:creationId xmlns:p14="http://schemas.microsoft.com/office/powerpoint/2010/main" val="3805321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81013F-4876-41A8-8165-57B6A77B5BC1}"/>
              </a:ext>
            </a:extLst>
          </p:cNvPr>
          <p:cNvSpPr>
            <a:spLocks noGrp="1"/>
          </p:cNvSpPr>
          <p:nvPr>
            <p:ph type="ctrTitle"/>
          </p:nvPr>
        </p:nvSpPr>
        <p:spPr>
          <a:xfrm>
            <a:off x="413657" y="0"/>
            <a:ext cx="9829800" cy="824593"/>
          </a:xfrm>
        </p:spPr>
        <p:txBody>
          <a:bodyPr/>
          <a:lstStyle/>
          <a:p>
            <a:r>
              <a:rPr lang="en-GB" dirty="0"/>
              <a:t>Lets make a tropical cyclone</a:t>
            </a:r>
          </a:p>
        </p:txBody>
      </p:sp>
      <p:sp>
        <p:nvSpPr>
          <p:cNvPr id="7" name="Subtitle 4">
            <a:extLst>
              <a:ext uri="{FF2B5EF4-FFF2-40B4-BE49-F238E27FC236}">
                <a16:creationId xmlns:a16="http://schemas.microsoft.com/office/drawing/2014/main" id="{1776D3B9-6E44-4481-BC2F-9D47A8047793}"/>
              </a:ext>
            </a:extLst>
          </p:cNvPr>
          <p:cNvSpPr txBox="1">
            <a:spLocks/>
          </p:cNvSpPr>
          <p:nvPr/>
        </p:nvSpPr>
        <p:spPr>
          <a:xfrm>
            <a:off x="1033924" y="1500064"/>
            <a:ext cx="10494930" cy="120606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dirty="0"/>
              <a:t>Step three - </a:t>
            </a:r>
            <a:r>
              <a:rPr lang="en-GB" b="0" dirty="0"/>
              <a:t>Winds blowing in the same direction up to 10km height</a:t>
            </a:r>
          </a:p>
          <a:p>
            <a:endParaRPr lang="en-GB" b="0" dirty="0"/>
          </a:p>
        </p:txBody>
      </p:sp>
      <p:sp>
        <p:nvSpPr>
          <p:cNvPr id="11" name="Content Placeholder 5">
            <a:extLst>
              <a:ext uri="{FF2B5EF4-FFF2-40B4-BE49-F238E27FC236}">
                <a16:creationId xmlns:a16="http://schemas.microsoft.com/office/drawing/2014/main" id="{D2E71BA9-3829-416D-938D-3F08F43FEFD2}"/>
              </a:ext>
            </a:extLst>
          </p:cNvPr>
          <p:cNvSpPr>
            <a:spLocks noGrp="1"/>
          </p:cNvSpPr>
          <p:nvPr>
            <p:ph sz="quarter" idx="13"/>
          </p:nvPr>
        </p:nvSpPr>
        <p:spPr>
          <a:xfrm>
            <a:off x="904140" y="2712309"/>
            <a:ext cx="10383720" cy="2879125"/>
          </a:xfrm>
        </p:spPr>
        <p:txBody>
          <a:bodyPr>
            <a:normAutofit fontScale="92500" lnSpcReduction="20000"/>
          </a:bodyPr>
          <a:lstStyle/>
          <a:p>
            <a:pPr>
              <a:buFont typeface="Wingdings" panose="05000000000000000000" pitchFamily="2" charset="2"/>
              <a:buChar char="§"/>
            </a:pPr>
            <a:r>
              <a:rPr lang="en-GB" dirty="0"/>
              <a:t>Although air doesn’t weigh much – it’s 1000x lighter than water, for instance - it does weigh something.</a:t>
            </a:r>
          </a:p>
          <a:p>
            <a:pPr>
              <a:buFont typeface="Wingdings" panose="05000000000000000000" pitchFamily="2" charset="2"/>
              <a:buChar char="§"/>
            </a:pPr>
            <a:r>
              <a:rPr lang="en-GB" dirty="0"/>
              <a:t>At sea level, air pressure – the weight of air above you – is about 100,000Kg over every square metre of the Earth’s surface!</a:t>
            </a:r>
          </a:p>
          <a:p>
            <a:pPr>
              <a:buFont typeface="Wingdings" panose="05000000000000000000" pitchFamily="2" charset="2"/>
              <a:buChar char="§"/>
            </a:pPr>
            <a:r>
              <a:rPr lang="en-GB" dirty="0"/>
              <a:t>When warm air rises you end up with less air above you and the pressure drops, creating low pressure.</a:t>
            </a:r>
          </a:p>
          <a:p>
            <a:pPr>
              <a:buFont typeface="Wingdings" panose="05000000000000000000" pitchFamily="2" charset="2"/>
              <a:buChar char="§"/>
            </a:pPr>
            <a:r>
              <a:rPr lang="en-GB" dirty="0"/>
              <a:t>When cold air sinks, you end up with more air above you and the pressure rises, creating high pressure.</a:t>
            </a:r>
          </a:p>
          <a:p>
            <a:pPr>
              <a:buFont typeface="Wingdings" panose="05000000000000000000" pitchFamily="2" charset="2"/>
              <a:buChar char="§"/>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endParaRPr lang="en-GB" dirty="0"/>
          </a:p>
        </p:txBody>
      </p:sp>
    </p:spTree>
    <p:extLst>
      <p:ext uri="{BB962C8B-B14F-4D97-AF65-F5344CB8AC3E}">
        <p14:creationId xmlns:p14="http://schemas.microsoft.com/office/powerpoint/2010/main" val="19726761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81013F-4876-41A8-8165-57B6A77B5BC1}"/>
              </a:ext>
            </a:extLst>
          </p:cNvPr>
          <p:cNvSpPr>
            <a:spLocks noGrp="1"/>
          </p:cNvSpPr>
          <p:nvPr>
            <p:ph type="ctrTitle"/>
          </p:nvPr>
        </p:nvSpPr>
        <p:spPr>
          <a:xfrm>
            <a:off x="413657" y="0"/>
            <a:ext cx="9829800" cy="824593"/>
          </a:xfrm>
        </p:spPr>
        <p:txBody>
          <a:bodyPr/>
          <a:lstStyle/>
          <a:p>
            <a:r>
              <a:rPr lang="en-GB" dirty="0"/>
              <a:t>Step 2 – getting organised</a:t>
            </a:r>
          </a:p>
        </p:txBody>
      </p:sp>
      <p:sp>
        <p:nvSpPr>
          <p:cNvPr id="3" name="Content Placeholder 1">
            <a:extLst>
              <a:ext uri="{FF2B5EF4-FFF2-40B4-BE49-F238E27FC236}">
                <a16:creationId xmlns:a16="http://schemas.microsoft.com/office/drawing/2014/main" id="{4F3DA27A-AF55-4F01-B958-710EC56AA7D5}"/>
              </a:ext>
            </a:extLst>
          </p:cNvPr>
          <p:cNvSpPr txBox="1">
            <a:spLocks/>
          </p:cNvSpPr>
          <p:nvPr/>
        </p:nvSpPr>
        <p:spPr>
          <a:xfrm>
            <a:off x="854240" y="2355707"/>
            <a:ext cx="10227201" cy="24071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The atmosphere tries to even out bits of low pressure (where there is less air), and high pressure (where there is more air).  </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This is wind.</a:t>
            </a:r>
          </a:p>
          <a:p>
            <a:pPr marL="0" indent="0">
              <a:buFont typeface="Arial" panose="020B0604020202020204" pitchFamily="34" charset="0"/>
              <a:buNone/>
            </a:pPr>
            <a:endParaRPr lang="en-GB" dirty="0"/>
          </a:p>
          <a:p>
            <a:pPr marL="0" indent="0">
              <a:buFont typeface="Arial" panose="020B0604020202020204" pitchFamily="34" charset="0"/>
              <a:buNone/>
            </a:pPr>
            <a:endParaRPr lang="en-GB" dirty="0"/>
          </a:p>
        </p:txBody>
      </p:sp>
      <p:sp>
        <p:nvSpPr>
          <p:cNvPr id="5" name="Subtitle 2">
            <a:extLst>
              <a:ext uri="{FF2B5EF4-FFF2-40B4-BE49-F238E27FC236}">
                <a16:creationId xmlns:a16="http://schemas.microsoft.com/office/drawing/2014/main" id="{1F72ECC0-F8F2-49F3-B38D-6284A3554B1B}"/>
              </a:ext>
            </a:extLst>
          </p:cNvPr>
          <p:cNvSpPr txBox="1">
            <a:spLocks/>
          </p:cNvSpPr>
          <p:nvPr/>
        </p:nvSpPr>
        <p:spPr>
          <a:xfrm>
            <a:off x="204197" y="1241664"/>
            <a:ext cx="9144000" cy="111404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b="0" dirty="0"/>
          </a:p>
        </p:txBody>
      </p:sp>
    </p:spTree>
    <p:extLst>
      <p:ext uri="{BB962C8B-B14F-4D97-AF65-F5344CB8AC3E}">
        <p14:creationId xmlns:p14="http://schemas.microsoft.com/office/powerpoint/2010/main" val="5483310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81013F-4876-41A8-8165-57B6A77B5BC1}"/>
              </a:ext>
            </a:extLst>
          </p:cNvPr>
          <p:cNvSpPr>
            <a:spLocks noGrp="1"/>
          </p:cNvSpPr>
          <p:nvPr>
            <p:ph type="ctrTitle"/>
          </p:nvPr>
        </p:nvSpPr>
        <p:spPr>
          <a:xfrm>
            <a:off x="413657" y="0"/>
            <a:ext cx="9829800" cy="824593"/>
          </a:xfrm>
        </p:spPr>
        <p:txBody>
          <a:bodyPr/>
          <a:lstStyle/>
          <a:p>
            <a:r>
              <a:rPr lang="en-GB" dirty="0"/>
              <a:t>Making Wind</a:t>
            </a:r>
          </a:p>
        </p:txBody>
      </p:sp>
      <p:sp>
        <p:nvSpPr>
          <p:cNvPr id="7" name="Subtitle 4">
            <a:extLst>
              <a:ext uri="{FF2B5EF4-FFF2-40B4-BE49-F238E27FC236}">
                <a16:creationId xmlns:a16="http://schemas.microsoft.com/office/drawing/2014/main" id="{1776D3B9-6E44-4481-BC2F-9D47A8047793}"/>
              </a:ext>
            </a:extLst>
          </p:cNvPr>
          <p:cNvSpPr txBox="1">
            <a:spLocks/>
          </p:cNvSpPr>
          <p:nvPr/>
        </p:nvSpPr>
        <p:spPr>
          <a:xfrm>
            <a:off x="0" y="1211870"/>
            <a:ext cx="10494930" cy="120606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b="0" dirty="0"/>
          </a:p>
        </p:txBody>
      </p:sp>
      <p:sp>
        <p:nvSpPr>
          <p:cNvPr id="11" name="Content Placeholder 5">
            <a:extLst>
              <a:ext uri="{FF2B5EF4-FFF2-40B4-BE49-F238E27FC236}">
                <a16:creationId xmlns:a16="http://schemas.microsoft.com/office/drawing/2014/main" id="{D2E71BA9-3829-416D-938D-3F08F43FEFD2}"/>
              </a:ext>
            </a:extLst>
          </p:cNvPr>
          <p:cNvSpPr>
            <a:spLocks noGrp="1"/>
          </p:cNvSpPr>
          <p:nvPr>
            <p:ph sz="quarter" idx="13"/>
          </p:nvPr>
        </p:nvSpPr>
        <p:spPr>
          <a:xfrm>
            <a:off x="136697" y="2171458"/>
            <a:ext cx="10383720" cy="4070836"/>
          </a:xfrm>
        </p:spPr>
        <p:txBody>
          <a:bodyPr>
            <a:normAutofit fontScale="62500" lnSpcReduction="20000"/>
          </a:bodyPr>
          <a:lstStyle/>
          <a:p>
            <a:pPr marL="0" indent="0">
              <a:lnSpc>
                <a:spcPct val="120000"/>
              </a:lnSpc>
              <a:buNone/>
            </a:pPr>
            <a:endParaRPr lang="en-GB" sz="2400" b="1" dirty="0"/>
          </a:p>
          <a:p>
            <a:pPr marL="0" indent="0">
              <a:lnSpc>
                <a:spcPct val="120000"/>
              </a:lnSpc>
              <a:buNone/>
            </a:pPr>
            <a:endParaRPr lang="en-GB" sz="2400" b="1" dirty="0"/>
          </a:p>
          <a:p>
            <a:pPr marL="0" indent="0">
              <a:lnSpc>
                <a:spcPct val="120000"/>
              </a:lnSpc>
              <a:buNone/>
            </a:pPr>
            <a:endParaRPr lang="en-GB" sz="2400" b="1" dirty="0"/>
          </a:p>
          <a:p>
            <a:pPr marL="0" indent="0">
              <a:lnSpc>
                <a:spcPct val="120000"/>
              </a:lnSpc>
              <a:buNone/>
            </a:pPr>
            <a:endParaRPr lang="en-GB" sz="2400" b="1" dirty="0"/>
          </a:p>
          <a:p>
            <a:pPr marL="0" indent="0">
              <a:lnSpc>
                <a:spcPct val="120000"/>
              </a:lnSpc>
              <a:buNone/>
            </a:pPr>
            <a:endParaRPr lang="en-GB" sz="2400" b="1" dirty="0"/>
          </a:p>
          <a:p>
            <a:pPr marL="0" indent="0">
              <a:lnSpc>
                <a:spcPct val="120000"/>
              </a:lnSpc>
              <a:buNone/>
            </a:pPr>
            <a:endParaRPr lang="en-GB" sz="2400" b="1" dirty="0"/>
          </a:p>
          <a:p>
            <a:pPr>
              <a:lnSpc>
                <a:spcPct val="120000"/>
              </a:lnSpc>
              <a:buFont typeface="Wingdings" panose="05000000000000000000" pitchFamily="2" charset="2"/>
              <a:buChar char="§"/>
            </a:pPr>
            <a:r>
              <a:rPr lang="en-GB" sz="2400" dirty="0"/>
              <a:t>If you have two tubs, one with more water and one with less, and take the barrier between them away, you know from experience that water will flow from where there is more to where there is less. </a:t>
            </a:r>
          </a:p>
          <a:p>
            <a:pPr>
              <a:lnSpc>
                <a:spcPct val="120000"/>
              </a:lnSpc>
              <a:buFont typeface="Wingdings" panose="05000000000000000000" pitchFamily="2" charset="2"/>
              <a:buChar char="§"/>
            </a:pPr>
            <a:r>
              <a:rPr lang="en-GB" sz="2400" dirty="0"/>
              <a:t>It’s exactly the same with air. </a:t>
            </a:r>
          </a:p>
          <a:p>
            <a:pPr>
              <a:lnSpc>
                <a:spcPct val="120000"/>
              </a:lnSpc>
              <a:buFont typeface="Wingdings" panose="05000000000000000000" pitchFamily="2" charset="2"/>
              <a:buChar char="§"/>
            </a:pPr>
            <a:r>
              <a:rPr lang="en-GB" sz="2400" dirty="0"/>
              <a:t>Air tries to get from where there is more (high pressure) to where there is less (low pressure).  It’s the same reason a balloon flies around the room if you let it go (high pressure in the balloon, low pressure in the room).  This is wind.</a:t>
            </a:r>
          </a:p>
        </p:txBody>
      </p:sp>
      <p:grpSp>
        <p:nvGrpSpPr>
          <p:cNvPr id="5" name="Group 23">
            <a:extLst>
              <a:ext uri="{FF2B5EF4-FFF2-40B4-BE49-F238E27FC236}">
                <a16:creationId xmlns:a16="http://schemas.microsoft.com/office/drawing/2014/main" id="{72176ACF-FC66-4184-91B4-A1308869421F}"/>
              </a:ext>
            </a:extLst>
          </p:cNvPr>
          <p:cNvGrpSpPr>
            <a:grpSpLocks/>
          </p:cNvGrpSpPr>
          <p:nvPr/>
        </p:nvGrpSpPr>
        <p:grpSpPr bwMode="auto">
          <a:xfrm>
            <a:off x="5837887" y="2417935"/>
            <a:ext cx="2376487" cy="1700212"/>
            <a:chOff x="1474" y="3249"/>
            <a:chExt cx="1497" cy="1071"/>
          </a:xfrm>
        </p:grpSpPr>
        <p:sp>
          <p:nvSpPr>
            <p:cNvPr id="6" name="Rectangle 4">
              <a:extLst>
                <a:ext uri="{FF2B5EF4-FFF2-40B4-BE49-F238E27FC236}">
                  <a16:creationId xmlns:a16="http://schemas.microsoft.com/office/drawing/2014/main" id="{DD68E989-1594-4E77-81E5-3D421C9F9E9D}"/>
                </a:ext>
              </a:extLst>
            </p:cNvPr>
            <p:cNvSpPr>
              <a:spLocks noChangeArrowheads="1"/>
            </p:cNvSpPr>
            <p:nvPr/>
          </p:nvSpPr>
          <p:spPr bwMode="auto">
            <a:xfrm>
              <a:off x="1474" y="3884"/>
              <a:ext cx="726" cy="43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8" name="Rectangle 5">
              <a:extLst>
                <a:ext uri="{FF2B5EF4-FFF2-40B4-BE49-F238E27FC236}">
                  <a16:creationId xmlns:a16="http://schemas.microsoft.com/office/drawing/2014/main" id="{AFC4AE97-9130-4AA2-B6AD-CCA0ADB3D47E}"/>
                </a:ext>
              </a:extLst>
            </p:cNvPr>
            <p:cNvSpPr>
              <a:spLocks noChangeArrowheads="1"/>
            </p:cNvSpPr>
            <p:nvPr/>
          </p:nvSpPr>
          <p:spPr bwMode="auto">
            <a:xfrm>
              <a:off x="2200" y="3884"/>
              <a:ext cx="771" cy="43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 name="Line 7">
              <a:extLst>
                <a:ext uri="{FF2B5EF4-FFF2-40B4-BE49-F238E27FC236}">
                  <a16:creationId xmlns:a16="http://schemas.microsoft.com/office/drawing/2014/main" id="{A5C6DD3D-C560-4E24-B1BA-6837E5A4195D}"/>
                </a:ext>
              </a:extLst>
            </p:cNvPr>
            <p:cNvSpPr>
              <a:spLocks noChangeShapeType="1"/>
            </p:cNvSpPr>
            <p:nvPr/>
          </p:nvSpPr>
          <p:spPr bwMode="auto">
            <a:xfrm>
              <a:off x="1474" y="3249"/>
              <a:ext cx="0" cy="680"/>
            </a:xfrm>
            <a:prstGeom prst="line">
              <a:avLst/>
            </a:prstGeom>
            <a:noFill/>
            <a:ln w="9525">
              <a:solidFill>
                <a:schemeClr val="tx1"/>
              </a:solidFill>
              <a:round/>
              <a:headEnd/>
              <a:tailEnd/>
            </a:ln>
          </p:spPr>
          <p:txBody>
            <a:bodyPr/>
            <a:lstStyle/>
            <a:p>
              <a:endParaRPr lang="en-US"/>
            </a:p>
          </p:txBody>
        </p:sp>
        <p:sp>
          <p:nvSpPr>
            <p:cNvPr id="10" name="Line 9">
              <a:extLst>
                <a:ext uri="{FF2B5EF4-FFF2-40B4-BE49-F238E27FC236}">
                  <a16:creationId xmlns:a16="http://schemas.microsoft.com/office/drawing/2014/main" id="{138B14EA-5299-4CE3-93C5-C407E05270B4}"/>
                </a:ext>
              </a:extLst>
            </p:cNvPr>
            <p:cNvSpPr>
              <a:spLocks noChangeShapeType="1"/>
            </p:cNvSpPr>
            <p:nvPr/>
          </p:nvSpPr>
          <p:spPr bwMode="auto">
            <a:xfrm>
              <a:off x="2971" y="3249"/>
              <a:ext cx="0" cy="816"/>
            </a:xfrm>
            <a:prstGeom prst="line">
              <a:avLst/>
            </a:prstGeom>
            <a:noFill/>
            <a:ln w="9525">
              <a:solidFill>
                <a:schemeClr val="tx1"/>
              </a:solidFill>
              <a:round/>
              <a:headEnd/>
              <a:tailEnd/>
            </a:ln>
          </p:spPr>
          <p:txBody>
            <a:bodyPr/>
            <a:lstStyle/>
            <a:p>
              <a:endParaRPr lang="en-US"/>
            </a:p>
          </p:txBody>
        </p:sp>
      </p:grpSp>
      <p:grpSp>
        <p:nvGrpSpPr>
          <p:cNvPr id="12" name="Group 22">
            <a:extLst>
              <a:ext uri="{FF2B5EF4-FFF2-40B4-BE49-F238E27FC236}">
                <a16:creationId xmlns:a16="http://schemas.microsoft.com/office/drawing/2014/main" id="{CEAD5F82-112D-45CE-A51B-44F202324E18}"/>
              </a:ext>
            </a:extLst>
          </p:cNvPr>
          <p:cNvGrpSpPr>
            <a:grpSpLocks/>
          </p:cNvGrpSpPr>
          <p:nvPr/>
        </p:nvGrpSpPr>
        <p:grpSpPr bwMode="auto">
          <a:xfrm>
            <a:off x="2131728" y="2349443"/>
            <a:ext cx="2376487" cy="1700213"/>
            <a:chOff x="1610" y="3385"/>
            <a:chExt cx="1497" cy="1071"/>
          </a:xfrm>
        </p:grpSpPr>
        <p:sp>
          <p:nvSpPr>
            <p:cNvPr id="13" name="Rectangle 17">
              <a:extLst>
                <a:ext uri="{FF2B5EF4-FFF2-40B4-BE49-F238E27FC236}">
                  <a16:creationId xmlns:a16="http://schemas.microsoft.com/office/drawing/2014/main" id="{8128134C-475E-4C55-8009-A57E5BFC9E8D}"/>
                </a:ext>
              </a:extLst>
            </p:cNvPr>
            <p:cNvSpPr>
              <a:spLocks noChangeArrowheads="1"/>
            </p:cNvSpPr>
            <p:nvPr/>
          </p:nvSpPr>
          <p:spPr bwMode="auto">
            <a:xfrm>
              <a:off x="1610" y="3884"/>
              <a:ext cx="726" cy="57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4" name="Rectangle 18">
              <a:extLst>
                <a:ext uri="{FF2B5EF4-FFF2-40B4-BE49-F238E27FC236}">
                  <a16:creationId xmlns:a16="http://schemas.microsoft.com/office/drawing/2014/main" id="{88FA2203-80F8-4395-A17B-4A0932784C85}"/>
                </a:ext>
              </a:extLst>
            </p:cNvPr>
            <p:cNvSpPr>
              <a:spLocks noChangeArrowheads="1"/>
            </p:cNvSpPr>
            <p:nvPr/>
          </p:nvSpPr>
          <p:spPr bwMode="auto">
            <a:xfrm>
              <a:off x="2336" y="4201"/>
              <a:ext cx="771" cy="255"/>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5" name="Line 19">
              <a:extLst>
                <a:ext uri="{FF2B5EF4-FFF2-40B4-BE49-F238E27FC236}">
                  <a16:creationId xmlns:a16="http://schemas.microsoft.com/office/drawing/2014/main" id="{37D6954B-41D1-408E-B829-35E557DEB5A3}"/>
                </a:ext>
              </a:extLst>
            </p:cNvPr>
            <p:cNvSpPr>
              <a:spLocks noChangeShapeType="1"/>
            </p:cNvSpPr>
            <p:nvPr/>
          </p:nvSpPr>
          <p:spPr bwMode="auto">
            <a:xfrm>
              <a:off x="1610" y="3385"/>
              <a:ext cx="0" cy="544"/>
            </a:xfrm>
            <a:prstGeom prst="line">
              <a:avLst/>
            </a:prstGeom>
            <a:noFill/>
            <a:ln w="9525">
              <a:solidFill>
                <a:schemeClr val="tx1"/>
              </a:solidFill>
              <a:round/>
              <a:headEnd/>
              <a:tailEnd/>
            </a:ln>
          </p:spPr>
          <p:txBody>
            <a:bodyPr/>
            <a:lstStyle/>
            <a:p>
              <a:endParaRPr lang="en-US"/>
            </a:p>
          </p:txBody>
        </p:sp>
        <p:sp>
          <p:nvSpPr>
            <p:cNvPr id="16" name="Line 20">
              <a:extLst>
                <a:ext uri="{FF2B5EF4-FFF2-40B4-BE49-F238E27FC236}">
                  <a16:creationId xmlns:a16="http://schemas.microsoft.com/office/drawing/2014/main" id="{CA94F0A4-CF3C-4860-94ED-15B130F748AD}"/>
                </a:ext>
              </a:extLst>
            </p:cNvPr>
            <p:cNvSpPr>
              <a:spLocks noChangeShapeType="1"/>
            </p:cNvSpPr>
            <p:nvPr/>
          </p:nvSpPr>
          <p:spPr bwMode="auto">
            <a:xfrm>
              <a:off x="2336" y="3385"/>
              <a:ext cx="0" cy="499"/>
            </a:xfrm>
            <a:prstGeom prst="line">
              <a:avLst/>
            </a:prstGeom>
            <a:noFill/>
            <a:ln w="9525">
              <a:solidFill>
                <a:schemeClr val="tx1"/>
              </a:solidFill>
              <a:round/>
              <a:headEnd/>
              <a:tailEnd/>
            </a:ln>
          </p:spPr>
          <p:txBody>
            <a:bodyPr/>
            <a:lstStyle/>
            <a:p>
              <a:endParaRPr lang="en-US"/>
            </a:p>
          </p:txBody>
        </p:sp>
        <p:sp>
          <p:nvSpPr>
            <p:cNvPr id="17" name="Line 21">
              <a:extLst>
                <a:ext uri="{FF2B5EF4-FFF2-40B4-BE49-F238E27FC236}">
                  <a16:creationId xmlns:a16="http://schemas.microsoft.com/office/drawing/2014/main" id="{94201B5B-724A-4788-B253-4DE19DA25765}"/>
                </a:ext>
              </a:extLst>
            </p:cNvPr>
            <p:cNvSpPr>
              <a:spLocks noChangeShapeType="1"/>
            </p:cNvSpPr>
            <p:nvPr/>
          </p:nvSpPr>
          <p:spPr bwMode="auto">
            <a:xfrm>
              <a:off x="3107" y="3385"/>
              <a:ext cx="0" cy="816"/>
            </a:xfrm>
            <a:prstGeom prst="line">
              <a:avLst/>
            </a:prstGeom>
            <a:noFill/>
            <a:ln w="9525">
              <a:solidFill>
                <a:schemeClr val="tx1"/>
              </a:solidFill>
              <a:round/>
              <a:headEnd/>
              <a:tailEnd/>
            </a:ln>
          </p:spPr>
          <p:txBody>
            <a:bodyPr/>
            <a:lstStyle/>
            <a:p>
              <a:endParaRPr lang="en-US"/>
            </a:p>
          </p:txBody>
        </p:sp>
      </p:grpSp>
    </p:spTree>
    <p:extLst>
      <p:ext uri="{BB962C8B-B14F-4D97-AF65-F5344CB8AC3E}">
        <p14:creationId xmlns:p14="http://schemas.microsoft.com/office/powerpoint/2010/main" val="1155388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81013F-4876-41A8-8165-57B6A77B5BC1}"/>
              </a:ext>
            </a:extLst>
          </p:cNvPr>
          <p:cNvSpPr>
            <a:spLocks noGrp="1"/>
          </p:cNvSpPr>
          <p:nvPr>
            <p:ph type="ctrTitle" idx="4294967295"/>
          </p:nvPr>
        </p:nvSpPr>
        <p:spPr>
          <a:xfrm>
            <a:off x="0" y="0"/>
            <a:ext cx="9829800" cy="823913"/>
          </a:xfrm>
        </p:spPr>
        <p:txBody>
          <a:bodyPr/>
          <a:lstStyle/>
          <a:p>
            <a:r>
              <a:rPr lang="en-GB" dirty="0"/>
              <a:t>Step 2 – getting organised</a:t>
            </a:r>
          </a:p>
        </p:txBody>
      </p:sp>
      <p:sp>
        <p:nvSpPr>
          <p:cNvPr id="3" name="Content Placeholder 1">
            <a:extLst>
              <a:ext uri="{FF2B5EF4-FFF2-40B4-BE49-F238E27FC236}">
                <a16:creationId xmlns:a16="http://schemas.microsoft.com/office/drawing/2014/main" id="{4F3DA27A-AF55-4F01-B958-710EC56AA7D5}"/>
              </a:ext>
            </a:extLst>
          </p:cNvPr>
          <p:cNvSpPr txBox="1">
            <a:spLocks/>
          </p:cNvSpPr>
          <p:nvPr/>
        </p:nvSpPr>
        <p:spPr>
          <a:xfrm>
            <a:off x="292925" y="5616336"/>
            <a:ext cx="8371241" cy="6435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dirty="0"/>
          </a:p>
        </p:txBody>
      </p:sp>
      <p:sp>
        <p:nvSpPr>
          <p:cNvPr id="5" name="Subtitle 2">
            <a:extLst>
              <a:ext uri="{FF2B5EF4-FFF2-40B4-BE49-F238E27FC236}">
                <a16:creationId xmlns:a16="http://schemas.microsoft.com/office/drawing/2014/main" id="{1F72ECC0-F8F2-49F3-B38D-6284A3554B1B}"/>
              </a:ext>
            </a:extLst>
          </p:cNvPr>
          <p:cNvSpPr txBox="1">
            <a:spLocks/>
          </p:cNvSpPr>
          <p:nvPr/>
        </p:nvSpPr>
        <p:spPr>
          <a:xfrm>
            <a:off x="204197" y="1241664"/>
            <a:ext cx="9144000" cy="111404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b="0" dirty="0"/>
          </a:p>
        </p:txBody>
      </p:sp>
      <p:pic>
        <p:nvPicPr>
          <p:cNvPr id="2" name="Wind direction with height">
            <a:hlinkClick r:id="" action="ppaction://media"/>
            <a:extLst>
              <a:ext uri="{FF2B5EF4-FFF2-40B4-BE49-F238E27FC236}">
                <a16:creationId xmlns:a16="http://schemas.microsoft.com/office/drawing/2014/main" id="{D187A108-CD15-4794-A8BE-B368D541E48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2523" y="0"/>
            <a:ext cx="12258171" cy="6741994"/>
          </a:xfrm>
          <a:prstGeom prst="rect">
            <a:avLst/>
          </a:prstGeom>
        </p:spPr>
      </p:pic>
    </p:spTree>
    <p:extLst>
      <p:ext uri="{BB962C8B-B14F-4D97-AF65-F5344CB8AC3E}">
        <p14:creationId xmlns:p14="http://schemas.microsoft.com/office/powerpoint/2010/main" val="4280035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81013F-4876-41A8-8165-57B6A77B5BC1}"/>
              </a:ext>
            </a:extLst>
          </p:cNvPr>
          <p:cNvSpPr>
            <a:spLocks noGrp="1"/>
          </p:cNvSpPr>
          <p:nvPr>
            <p:ph type="ctrTitle"/>
          </p:nvPr>
        </p:nvSpPr>
        <p:spPr>
          <a:xfrm>
            <a:off x="413657" y="0"/>
            <a:ext cx="9829800" cy="824593"/>
          </a:xfrm>
        </p:spPr>
        <p:txBody>
          <a:bodyPr/>
          <a:lstStyle/>
          <a:p>
            <a:r>
              <a:rPr lang="en-GB" dirty="0"/>
              <a:t>Lets make a tropical cyclone</a:t>
            </a:r>
          </a:p>
        </p:txBody>
      </p:sp>
      <p:sp>
        <p:nvSpPr>
          <p:cNvPr id="7" name="Subtitle 4">
            <a:extLst>
              <a:ext uri="{FF2B5EF4-FFF2-40B4-BE49-F238E27FC236}">
                <a16:creationId xmlns:a16="http://schemas.microsoft.com/office/drawing/2014/main" id="{1776D3B9-6E44-4481-BC2F-9D47A8047793}"/>
              </a:ext>
            </a:extLst>
          </p:cNvPr>
          <p:cNvSpPr txBox="1">
            <a:spLocks/>
          </p:cNvSpPr>
          <p:nvPr/>
        </p:nvSpPr>
        <p:spPr>
          <a:xfrm>
            <a:off x="1033924" y="1500064"/>
            <a:ext cx="10494930" cy="120606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dirty="0"/>
              <a:t>Step four - </a:t>
            </a:r>
            <a:r>
              <a:rPr lang="en-GB" b="0" dirty="0"/>
              <a:t>At least 300km (186 miles) from the equator</a:t>
            </a:r>
            <a:br>
              <a:rPr lang="en-GB" b="0" dirty="0"/>
            </a:br>
            <a:r>
              <a:rPr lang="en-GB" b="0" dirty="0"/>
              <a:t>(otherwise your storm won’t spin)</a:t>
            </a:r>
          </a:p>
          <a:p>
            <a:endParaRPr lang="en-GB" b="0" dirty="0"/>
          </a:p>
        </p:txBody>
      </p:sp>
      <p:sp>
        <p:nvSpPr>
          <p:cNvPr id="11" name="Content Placeholder 5">
            <a:extLst>
              <a:ext uri="{FF2B5EF4-FFF2-40B4-BE49-F238E27FC236}">
                <a16:creationId xmlns:a16="http://schemas.microsoft.com/office/drawing/2014/main" id="{D2E71BA9-3829-416D-938D-3F08F43FEFD2}"/>
              </a:ext>
            </a:extLst>
          </p:cNvPr>
          <p:cNvSpPr>
            <a:spLocks noGrp="1"/>
          </p:cNvSpPr>
          <p:nvPr>
            <p:ph sz="quarter" idx="13"/>
          </p:nvPr>
        </p:nvSpPr>
        <p:spPr>
          <a:xfrm>
            <a:off x="904140" y="2712309"/>
            <a:ext cx="10383720" cy="2879125"/>
          </a:xfrm>
        </p:spPr>
        <p:txBody>
          <a:bodyPr>
            <a:normAutofit fontScale="92500" lnSpcReduction="20000"/>
          </a:bodyPr>
          <a:lstStyle/>
          <a:p>
            <a:pPr>
              <a:lnSpc>
                <a:spcPct val="120000"/>
              </a:lnSpc>
              <a:buFont typeface="Wingdings" panose="05000000000000000000" pitchFamily="2" charset="2"/>
              <a:buChar char="§"/>
            </a:pPr>
            <a:r>
              <a:rPr lang="en-GB" dirty="0"/>
              <a:t>The spin of the Earth causes something called the Coriolis effect.</a:t>
            </a:r>
          </a:p>
          <a:p>
            <a:pPr>
              <a:lnSpc>
                <a:spcPct val="120000"/>
              </a:lnSpc>
              <a:buFont typeface="Wingdings" panose="05000000000000000000" pitchFamily="2" charset="2"/>
              <a:buChar char="§"/>
            </a:pPr>
            <a:r>
              <a:rPr lang="en-GB" dirty="0"/>
              <a:t>This makes winds turn right in the Northern hemisphere, and left in the southern hemisphere. Within about 300km from the equator there isn’t enough spin to make the air rotate.</a:t>
            </a:r>
          </a:p>
          <a:p>
            <a:pPr>
              <a:lnSpc>
                <a:spcPct val="120000"/>
              </a:lnSpc>
              <a:buFont typeface="Wingdings" panose="05000000000000000000" pitchFamily="2" charset="2"/>
              <a:buChar char="§"/>
            </a:pPr>
            <a:r>
              <a:rPr lang="en-GB" dirty="0"/>
              <a:t>Together, hot air rising, winds and the Coriolis effect explain why cyclones spin.</a:t>
            </a:r>
          </a:p>
          <a:p>
            <a:pPr>
              <a:buFont typeface="Wingdings" panose="05000000000000000000" pitchFamily="2" charset="2"/>
              <a:buChar char="§"/>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endParaRPr lang="en-GB" dirty="0"/>
          </a:p>
        </p:txBody>
      </p:sp>
    </p:spTree>
    <p:extLst>
      <p:ext uri="{BB962C8B-B14F-4D97-AF65-F5344CB8AC3E}">
        <p14:creationId xmlns:p14="http://schemas.microsoft.com/office/powerpoint/2010/main" val="74211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81013F-4876-41A8-8165-57B6A77B5BC1}"/>
              </a:ext>
            </a:extLst>
          </p:cNvPr>
          <p:cNvSpPr>
            <a:spLocks noGrp="1"/>
          </p:cNvSpPr>
          <p:nvPr>
            <p:ph type="ctrTitle"/>
          </p:nvPr>
        </p:nvSpPr>
        <p:spPr>
          <a:xfrm>
            <a:off x="413657" y="0"/>
            <a:ext cx="9829800" cy="824593"/>
          </a:xfrm>
        </p:spPr>
        <p:txBody>
          <a:bodyPr/>
          <a:lstStyle/>
          <a:p>
            <a:r>
              <a:rPr lang="en-GB" dirty="0"/>
              <a:t>Coriolis step-by-step</a:t>
            </a:r>
          </a:p>
        </p:txBody>
      </p:sp>
      <p:sp>
        <p:nvSpPr>
          <p:cNvPr id="11" name="Content Placeholder 5">
            <a:extLst>
              <a:ext uri="{FF2B5EF4-FFF2-40B4-BE49-F238E27FC236}">
                <a16:creationId xmlns:a16="http://schemas.microsoft.com/office/drawing/2014/main" id="{D2E71BA9-3829-416D-938D-3F08F43FEFD2}"/>
              </a:ext>
            </a:extLst>
          </p:cNvPr>
          <p:cNvSpPr>
            <a:spLocks noGrp="1"/>
          </p:cNvSpPr>
          <p:nvPr>
            <p:ph sz="quarter" idx="13"/>
          </p:nvPr>
        </p:nvSpPr>
        <p:spPr>
          <a:xfrm>
            <a:off x="947488" y="1542198"/>
            <a:ext cx="10383720" cy="4026090"/>
          </a:xfrm>
        </p:spPr>
        <p:txBody>
          <a:bodyPr>
            <a:normAutofit/>
          </a:bodyPr>
          <a:lstStyle/>
          <a:p>
            <a:pPr marL="0" indent="0">
              <a:lnSpc>
                <a:spcPct val="120000"/>
              </a:lnSpc>
              <a:buNone/>
            </a:pPr>
            <a:r>
              <a:rPr lang="en-GB" sz="2400" b="1" dirty="0"/>
              <a:t>The Coriolis effect</a:t>
            </a:r>
          </a:p>
          <a:p>
            <a:pPr>
              <a:lnSpc>
                <a:spcPct val="120000"/>
              </a:lnSpc>
              <a:buFont typeface="Wingdings" panose="05000000000000000000" pitchFamily="2" charset="2"/>
              <a:buChar char="§"/>
            </a:pPr>
            <a:r>
              <a:rPr lang="en-GB" sz="2400" b="1" dirty="0"/>
              <a:t>Step 1 </a:t>
            </a:r>
            <a:r>
              <a:rPr lang="en-GB" sz="2400" dirty="0"/>
              <a:t>– The Coriolis effect is caused by the rotation of the earth.</a:t>
            </a:r>
          </a:p>
          <a:p>
            <a:pPr>
              <a:lnSpc>
                <a:spcPct val="120000"/>
              </a:lnSpc>
              <a:buFont typeface="Wingdings" panose="05000000000000000000" pitchFamily="2" charset="2"/>
              <a:buChar char="§"/>
            </a:pPr>
            <a:r>
              <a:rPr lang="en-GB" sz="2400" b="1" dirty="0"/>
              <a:t>Step 2 </a:t>
            </a:r>
            <a:r>
              <a:rPr lang="en-GB" sz="2400" dirty="0"/>
              <a:t>– North of the equator, it turns winds to the right, and South of the equator it turns them to the left.</a:t>
            </a:r>
          </a:p>
          <a:p>
            <a:pPr>
              <a:lnSpc>
                <a:spcPct val="120000"/>
              </a:lnSpc>
              <a:buFont typeface="Wingdings" panose="05000000000000000000" pitchFamily="2" charset="2"/>
              <a:buChar char="§"/>
            </a:pPr>
            <a:r>
              <a:rPr lang="en-GB" sz="2400" b="1" dirty="0"/>
              <a:t>Step 3 </a:t>
            </a:r>
            <a:r>
              <a:rPr lang="en-GB" sz="2400" dirty="0"/>
              <a:t>– Where there is a tropical cyclone there is low pressure. So air is pulled </a:t>
            </a:r>
            <a:r>
              <a:rPr lang="en-GB" sz="2400" b="1" i="1" dirty="0"/>
              <a:t>towards</a:t>
            </a:r>
            <a:r>
              <a:rPr lang="en-GB" sz="2400" dirty="0"/>
              <a:t> the cyclone, and being turned by the Coriolis effect.</a:t>
            </a:r>
          </a:p>
        </p:txBody>
      </p:sp>
    </p:spTree>
    <p:extLst>
      <p:ext uri="{BB962C8B-B14F-4D97-AF65-F5344CB8AC3E}">
        <p14:creationId xmlns:p14="http://schemas.microsoft.com/office/powerpoint/2010/main" val="38858019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09A51F1-2B6C-4DCF-A193-566561386079}"/>
              </a:ext>
            </a:extLst>
          </p:cNvPr>
          <p:cNvSpPr>
            <a:spLocks noGrp="1"/>
          </p:cNvSpPr>
          <p:nvPr>
            <p:ph type="ctrTitle"/>
          </p:nvPr>
        </p:nvSpPr>
        <p:spPr>
          <a:xfrm>
            <a:off x="413657" y="0"/>
            <a:ext cx="9829800" cy="824593"/>
          </a:xfrm>
        </p:spPr>
        <p:txBody>
          <a:bodyPr/>
          <a:lstStyle/>
          <a:p>
            <a:r>
              <a:rPr lang="en-GB" dirty="0"/>
              <a:t>Would I lie to you?</a:t>
            </a:r>
          </a:p>
        </p:txBody>
      </p:sp>
      <p:sp>
        <p:nvSpPr>
          <p:cNvPr id="9" name="Subtitle 8">
            <a:extLst>
              <a:ext uri="{FF2B5EF4-FFF2-40B4-BE49-F238E27FC236}">
                <a16:creationId xmlns:a16="http://schemas.microsoft.com/office/drawing/2014/main" id="{014A373F-F501-45E5-966D-31E0438C9613}"/>
              </a:ext>
            </a:extLst>
          </p:cNvPr>
          <p:cNvSpPr>
            <a:spLocks noGrp="1"/>
          </p:cNvSpPr>
          <p:nvPr>
            <p:ph type="subTitle" idx="1"/>
          </p:nvPr>
        </p:nvSpPr>
        <p:spPr/>
        <p:txBody>
          <a:bodyPr/>
          <a:lstStyle/>
          <a:p>
            <a:r>
              <a:rPr lang="en-GB" dirty="0"/>
              <a:t>One of these isn’t true.  Which one?</a:t>
            </a:r>
          </a:p>
        </p:txBody>
      </p:sp>
      <p:sp>
        <p:nvSpPr>
          <p:cNvPr id="10" name="Content Placeholder 9">
            <a:extLst>
              <a:ext uri="{FF2B5EF4-FFF2-40B4-BE49-F238E27FC236}">
                <a16:creationId xmlns:a16="http://schemas.microsoft.com/office/drawing/2014/main" id="{557E3227-DC50-4036-899C-7F5291D106BA}"/>
              </a:ext>
            </a:extLst>
          </p:cNvPr>
          <p:cNvSpPr>
            <a:spLocks noGrp="1"/>
          </p:cNvSpPr>
          <p:nvPr>
            <p:ph sz="quarter" idx="13"/>
          </p:nvPr>
        </p:nvSpPr>
        <p:spPr>
          <a:xfrm>
            <a:off x="1208099" y="1992085"/>
            <a:ext cx="9144000" cy="3716337"/>
          </a:xfrm>
        </p:spPr>
        <p:txBody>
          <a:bodyPr>
            <a:normAutofit fontScale="85000" lnSpcReduction="20000"/>
          </a:bodyPr>
          <a:lstStyle/>
          <a:p>
            <a:pPr marL="514350" indent="-514350">
              <a:buFont typeface="+mj-lt"/>
              <a:buAutoNum type="arabicPeriod"/>
            </a:pPr>
            <a:r>
              <a:rPr lang="en-GB" dirty="0"/>
              <a:t>Hurricane Harvey dumped </a:t>
            </a:r>
            <a:r>
              <a:rPr lang="en-GB" b="1" dirty="0"/>
              <a:t>102,195,000,000,000 litres </a:t>
            </a:r>
            <a:r>
              <a:rPr lang="en-GB" dirty="0"/>
              <a:t>of water on Texas (102 trillion litres) – about </a:t>
            </a:r>
            <a:r>
              <a:rPr lang="en-GB" i="1" dirty="0"/>
              <a:t>102 cubic kilometres</a:t>
            </a:r>
            <a:r>
              <a:rPr lang="en-GB" dirty="0"/>
              <a:t>!</a:t>
            </a:r>
          </a:p>
          <a:p>
            <a:pPr marL="514350" indent="-514350">
              <a:buFont typeface="+mj-lt"/>
              <a:buAutoNum type="arabicPeriod"/>
            </a:pPr>
            <a:r>
              <a:rPr lang="en-GB" dirty="0"/>
              <a:t>The largest ever tropical cyclone was over </a:t>
            </a:r>
            <a:r>
              <a:rPr lang="en-GB" b="1" dirty="0"/>
              <a:t>2000 miles </a:t>
            </a:r>
            <a:r>
              <a:rPr lang="en-GB" dirty="0"/>
              <a:t>across.</a:t>
            </a:r>
          </a:p>
          <a:p>
            <a:pPr marL="514350" indent="-514350">
              <a:buFont typeface="+mj-lt"/>
              <a:buAutoNum type="arabicPeriod"/>
            </a:pPr>
            <a:r>
              <a:rPr lang="en-GB" dirty="0"/>
              <a:t>The furthest a hurricane has travelled is </a:t>
            </a:r>
            <a:r>
              <a:rPr lang="en-GB" b="1" dirty="0"/>
              <a:t>7165 miles </a:t>
            </a:r>
            <a:r>
              <a:rPr lang="en-GB" dirty="0"/>
              <a:t>(London to Tokyo is 6000 miles and a 12-hour flight).</a:t>
            </a:r>
          </a:p>
          <a:p>
            <a:pPr marL="514350" indent="-514350">
              <a:buFont typeface="+mj-lt"/>
              <a:buAutoNum type="arabicPeriod"/>
            </a:pPr>
            <a:r>
              <a:rPr lang="en-GB" dirty="0"/>
              <a:t>Hurricanes used to only have </a:t>
            </a:r>
            <a:r>
              <a:rPr lang="en-GB" b="1" dirty="0"/>
              <a:t>girls</a:t>
            </a:r>
            <a:r>
              <a:rPr lang="en-GB" dirty="0"/>
              <a:t> names</a:t>
            </a:r>
          </a:p>
          <a:p>
            <a:pPr marL="514350" indent="-514350">
              <a:buFont typeface="+mj-lt"/>
              <a:buAutoNum type="arabicPeriod"/>
            </a:pPr>
            <a:r>
              <a:rPr lang="en-GB" dirty="0"/>
              <a:t>There are no Hurricanes beginning with  </a:t>
            </a:r>
            <a:r>
              <a:rPr lang="en-GB" b="1" dirty="0"/>
              <a:t>Q</a:t>
            </a:r>
            <a:r>
              <a:rPr lang="en-GB" dirty="0"/>
              <a:t>, </a:t>
            </a:r>
            <a:r>
              <a:rPr lang="en-GB" b="1" dirty="0"/>
              <a:t>X</a:t>
            </a:r>
            <a:r>
              <a:rPr lang="en-GB" dirty="0"/>
              <a:t>, </a:t>
            </a:r>
            <a:r>
              <a:rPr lang="en-GB" b="1" dirty="0"/>
              <a:t>U</a:t>
            </a:r>
            <a:r>
              <a:rPr lang="en-GB" dirty="0"/>
              <a:t> or </a:t>
            </a:r>
            <a:r>
              <a:rPr lang="en-GB" b="1" dirty="0"/>
              <a:t>Z</a:t>
            </a:r>
            <a:r>
              <a:rPr lang="en-GB" dirty="0"/>
              <a:t>.</a:t>
            </a:r>
          </a:p>
          <a:p>
            <a:pPr marL="514350" indent="-514350">
              <a:buFont typeface="+mj-lt"/>
              <a:buAutoNum type="arabicPeriod"/>
            </a:pPr>
            <a:r>
              <a:rPr lang="en-GB" dirty="0"/>
              <a:t>A large tropical storm releases as much energy every 20 minutes as a </a:t>
            </a:r>
            <a:r>
              <a:rPr lang="en-GB" b="1" dirty="0"/>
              <a:t>large nuclear bomb</a:t>
            </a:r>
          </a:p>
          <a:p>
            <a:pPr marL="514350" indent="-514350">
              <a:buFont typeface="+mj-lt"/>
              <a:buAutoNum type="arabicPeriod"/>
            </a:pPr>
            <a:r>
              <a:rPr lang="en-GB" dirty="0"/>
              <a:t>A nuclear bomb (even the largest one) </a:t>
            </a:r>
            <a:r>
              <a:rPr lang="en-GB" b="1" dirty="0"/>
              <a:t>won’t stop </a:t>
            </a:r>
            <a:r>
              <a:rPr lang="en-GB" dirty="0"/>
              <a:t>a hurricane</a:t>
            </a:r>
          </a:p>
          <a:p>
            <a:endParaRPr lang="en-GB" dirty="0"/>
          </a:p>
          <a:p>
            <a:pPr marL="0" indent="0">
              <a:buNone/>
            </a:pPr>
            <a:endParaRPr lang="en-GB" dirty="0"/>
          </a:p>
          <a:p>
            <a:endParaRPr lang="en-GB" dirty="0"/>
          </a:p>
          <a:p>
            <a:endParaRPr lang="en-GB" dirty="0"/>
          </a:p>
          <a:p>
            <a:endParaRPr lang="en-GB" dirty="0"/>
          </a:p>
          <a:p>
            <a:endParaRPr lang="en-GB" dirty="0"/>
          </a:p>
          <a:p>
            <a:endParaRPr lang="en-GB" dirty="0"/>
          </a:p>
        </p:txBody>
      </p:sp>
      <p:sp>
        <p:nvSpPr>
          <p:cNvPr id="3" name="TextBox 2">
            <a:extLst>
              <a:ext uri="{FF2B5EF4-FFF2-40B4-BE49-F238E27FC236}">
                <a16:creationId xmlns:a16="http://schemas.microsoft.com/office/drawing/2014/main" id="{77BB490C-4F16-4138-8DB8-E6F2E3592198}"/>
              </a:ext>
            </a:extLst>
          </p:cNvPr>
          <p:cNvSpPr txBox="1"/>
          <p:nvPr/>
        </p:nvSpPr>
        <p:spPr>
          <a:xfrm>
            <a:off x="1230959" y="2794545"/>
            <a:ext cx="8901775" cy="1200329"/>
          </a:xfrm>
          <a:prstGeom prst="rect">
            <a:avLst/>
          </a:prstGeom>
          <a:noFill/>
        </p:spPr>
        <p:txBody>
          <a:bodyPr wrap="square" rtlCol="0">
            <a:spAutoFit/>
          </a:bodyPr>
          <a:lstStyle/>
          <a:p>
            <a:pPr marL="457200" indent="-457200" algn="l">
              <a:buFont typeface="+mj-lt"/>
              <a:buAutoNum type="arabicPeriod" startAt="2"/>
            </a:pPr>
            <a:r>
              <a:rPr lang="en-GB" sz="2400" dirty="0"/>
              <a:t>The largest tropical cyclone was Typhoon Tip in 1979.</a:t>
            </a:r>
          </a:p>
          <a:p>
            <a:pPr algn="l"/>
            <a:endParaRPr lang="en-GB" sz="2400" dirty="0"/>
          </a:p>
          <a:p>
            <a:pPr algn="l"/>
            <a:r>
              <a:rPr lang="en-GB" sz="2400" dirty="0"/>
              <a:t>It was </a:t>
            </a:r>
            <a:r>
              <a:rPr lang="en-GB" sz="2400" i="1" dirty="0"/>
              <a:t>only</a:t>
            </a:r>
            <a:r>
              <a:rPr lang="en-GB" sz="2400" dirty="0"/>
              <a:t> 1350 miles across.</a:t>
            </a:r>
          </a:p>
        </p:txBody>
      </p:sp>
    </p:spTree>
    <p:extLst>
      <p:ext uri="{BB962C8B-B14F-4D97-AF65-F5344CB8AC3E}">
        <p14:creationId xmlns:p14="http://schemas.microsoft.com/office/powerpoint/2010/main" val="2164849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nodeType="afterEffect">
                                  <p:stCondLst>
                                    <p:cond delay="0"/>
                                  </p:stCondLst>
                                  <p:childTnLst>
                                    <p:animClr clrSpc="rgb" dir="cw">
                                      <p:cBhvr override="childStyle">
                                        <p:cTn id="6" dur="2500" autoRev="1" fill="remove"/>
                                        <p:tgtEl>
                                          <p:spTgt spid="10">
                                            <p:txEl>
                                              <p:pRg st="1" end="1"/>
                                            </p:txEl>
                                          </p:spTgt>
                                        </p:tgtEl>
                                        <p:attrNameLst>
                                          <p:attrName>style.color</p:attrName>
                                        </p:attrNameLst>
                                      </p:cBhvr>
                                      <p:to>
                                        <a:srgbClr val="FF0000"/>
                                      </p:to>
                                    </p:animClr>
                                    <p:animClr clrSpc="rgb" dir="cw">
                                      <p:cBhvr>
                                        <p:cTn id="7" dur="2500" autoRev="1" fill="remove"/>
                                        <p:tgtEl>
                                          <p:spTgt spid="10">
                                            <p:txEl>
                                              <p:pRg st="1" end="1"/>
                                            </p:txEl>
                                          </p:spTgt>
                                        </p:tgtEl>
                                        <p:attrNameLst>
                                          <p:attrName>fillcolor</p:attrName>
                                        </p:attrNameLst>
                                      </p:cBhvr>
                                      <p:to>
                                        <a:srgbClr val="FF0000"/>
                                      </p:to>
                                    </p:animClr>
                                    <p:set>
                                      <p:cBhvr>
                                        <p:cTn id="8" dur="2500" autoRev="1" fill="remove"/>
                                        <p:tgtEl>
                                          <p:spTgt spid="10">
                                            <p:txEl>
                                              <p:pRg st="1" end="1"/>
                                            </p:txEl>
                                          </p:spTgt>
                                        </p:tgtEl>
                                        <p:attrNameLst>
                                          <p:attrName>fill.type</p:attrName>
                                        </p:attrNameLst>
                                      </p:cBhvr>
                                      <p:to>
                                        <p:strVal val="solid"/>
                                      </p:to>
                                    </p:set>
                                    <p:set>
                                      <p:cBhvr>
                                        <p:cTn id="9" dur="2500" autoRev="1" fill="remove"/>
                                        <p:tgtEl>
                                          <p:spTgt spid="10">
                                            <p:txEl>
                                              <p:pRg st="1" end="1"/>
                                            </p:txEl>
                                          </p:spTgt>
                                        </p:tgtEl>
                                        <p:attrNameLst>
                                          <p:attrName>fill.on</p:attrName>
                                        </p:attrNameLst>
                                      </p:cBhvr>
                                      <p:to>
                                        <p:strVal val="true"/>
                                      </p:to>
                                    </p:set>
                                  </p:childTnLst>
                                </p:cTn>
                              </p:par>
                            </p:childTnLst>
                          </p:cTn>
                        </p:par>
                        <p:par>
                          <p:cTn id="10" fill="hold">
                            <p:stCondLst>
                              <p:cond delay="5000"/>
                            </p:stCondLst>
                            <p:childTnLst>
                              <p:par>
                                <p:cTn id="11" presetID="10" presetClass="exit" presetSubtype="0" fill="hold" grpId="0" nodeType="afterEffect">
                                  <p:stCondLst>
                                    <p:cond delay="0"/>
                                  </p:stCondLst>
                                  <p:childTnLst>
                                    <p:animEffect transition="out" filter="fade">
                                      <p:cBhvr>
                                        <p:cTn id="12" dur="500"/>
                                        <p:tgtEl>
                                          <p:spTgt spid="10">
                                            <p:txEl>
                                              <p:pRg st="0" end="0"/>
                                            </p:txEl>
                                          </p:spTgt>
                                        </p:tgtEl>
                                      </p:cBhvr>
                                    </p:animEffect>
                                    <p:set>
                                      <p:cBhvr>
                                        <p:cTn id="13" dur="1" fill="hold">
                                          <p:stCondLst>
                                            <p:cond delay="499"/>
                                          </p:stCondLst>
                                        </p:cTn>
                                        <p:tgtEl>
                                          <p:spTgt spid="10">
                                            <p:txEl>
                                              <p:pRg st="0" end="0"/>
                                            </p:txEl>
                                          </p:spTgt>
                                        </p:tgtEl>
                                        <p:attrNameLst>
                                          <p:attrName>style.visibility</p:attrName>
                                        </p:attrNameLst>
                                      </p:cBhvr>
                                      <p:to>
                                        <p:strVal val="hidden"/>
                                      </p:to>
                                    </p:set>
                                  </p:childTnLst>
                                </p:cTn>
                              </p:par>
                            </p:childTnLst>
                          </p:cTn>
                        </p:par>
                        <p:par>
                          <p:cTn id="14" fill="hold">
                            <p:stCondLst>
                              <p:cond delay="5500"/>
                            </p:stCondLst>
                            <p:childTnLst>
                              <p:par>
                                <p:cTn id="15" presetID="10" presetClass="exit" presetSubtype="0" fill="hold" grpId="0" nodeType="afterEffect">
                                  <p:stCondLst>
                                    <p:cond delay="0"/>
                                  </p:stCondLst>
                                  <p:childTnLst>
                                    <p:animEffect transition="out" filter="fade">
                                      <p:cBhvr>
                                        <p:cTn id="16" dur="500"/>
                                        <p:tgtEl>
                                          <p:spTgt spid="10">
                                            <p:txEl>
                                              <p:pRg st="1" end="1"/>
                                            </p:txEl>
                                          </p:spTgt>
                                        </p:tgtEl>
                                      </p:cBhvr>
                                    </p:animEffect>
                                    <p:set>
                                      <p:cBhvr>
                                        <p:cTn id="17" dur="1" fill="hold">
                                          <p:stCondLst>
                                            <p:cond delay="499"/>
                                          </p:stCondLst>
                                        </p:cTn>
                                        <p:tgtEl>
                                          <p:spTgt spid="10">
                                            <p:txEl>
                                              <p:pRg st="1" end="1"/>
                                            </p:txEl>
                                          </p:spTgt>
                                        </p:tgtEl>
                                        <p:attrNameLst>
                                          <p:attrName>style.visibility</p:attrName>
                                        </p:attrNameLst>
                                      </p:cBhvr>
                                      <p:to>
                                        <p:strVal val="hidden"/>
                                      </p:to>
                                    </p:set>
                                  </p:childTnLst>
                                </p:cTn>
                              </p:par>
                            </p:childTnLst>
                          </p:cTn>
                        </p:par>
                        <p:par>
                          <p:cTn id="18" fill="hold">
                            <p:stCondLst>
                              <p:cond delay="6000"/>
                            </p:stCondLst>
                            <p:childTnLst>
                              <p:par>
                                <p:cTn id="19" presetID="10" presetClass="exit" presetSubtype="0" fill="hold" grpId="0" nodeType="afterEffect">
                                  <p:stCondLst>
                                    <p:cond delay="0"/>
                                  </p:stCondLst>
                                  <p:childTnLst>
                                    <p:animEffect transition="out" filter="fade">
                                      <p:cBhvr>
                                        <p:cTn id="20" dur="500"/>
                                        <p:tgtEl>
                                          <p:spTgt spid="10">
                                            <p:txEl>
                                              <p:pRg st="2" end="2"/>
                                            </p:txEl>
                                          </p:spTgt>
                                        </p:tgtEl>
                                      </p:cBhvr>
                                    </p:animEffect>
                                    <p:set>
                                      <p:cBhvr>
                                        <p:cTn id="21" dur="1" fill="hold">
                                          <p:stCondLst>
                                            <p:cond delay="499"/>
                                          </p:stCondLst>
                                        </p:cTn>
                                        <p:tgtEl>
                                          <p:spTgt spid="10">
                                            <p:txEl>
                                              <p:pRg st="2" end="2"/>
                                            </p:txEl>
                                          </p:spTgt>
                                        </p:tgtEl>
                                        <p:attrNameLst>
                                          <p:attrName>style.visibility</p:attrName>
                                        </p:attrNameLst>
                                      </p:cBhvr>
                                      <p:to>
                                        <p:strVal val="hidden"/>
                                      </p:to>
                                    </p:set>
                                  </p:childTnLst>
                                </p:cTn>
                              </p:par>
                            </p:childTnLst>
                          </p:cTn>
                        </p:par>
                        <p:par>
                          <p:cTn id="22" fill="hold">
                            <p:stCondLst>
                              <p:cond delay="6500"/>
                            </p:stCondLst>
                            <p:childTnLst>
                              <p:par>
                                <p:cTn id="23" presetID="10" presetClass="exit" presetSubtype="0" fill="hold" grpId="0" nodeType="afterEffect">
                                  <p:stCondLst>
                                    <p:cond delay="0"/>
                                  </p:stCondLst>
                                  <p:childTnLst>
                                    <p:animEffect transition="out" filter="fade">
                                      <p:cBhvr>
                                        <p:cTn id="24" dur="500"/>
                                        <p:tgtEl>
                                          <p:spTgt spid="10">
                                            <p:txEl>
                                              <p:pRg st="3" end="3"/>
                                            </p:txEl>
                                          </p:spTgt>
                                        </p:tgtEl>
                                      </p:cBhvr>
                                    </p:animEffect>
                                    <p:set>
                                      <p:cBhvr>
                                        <p:cTn id="25" dur="1" fill="hold">
                                          <p:stCondLst>
                                            <p:cond delay="499"/>
                                          </p:stCondLst>
                                        </p:cTn>
                                        <p:tgtEl>
                                          <p:spTgt spid="10">
                                            <p:txEl>
                                              <p:pRg st="3" end="3"/>
                                            </p:txEl>
                                          </p:spTgt>
                                        </p:tgtEl>
                                        <p:attrNameLst>
                                          <p:attrName>style.visibility</p:attrName>
                                        </p:attrNameLst>
                                      </p:cBhvr>
                                      <p:to>
                                        <p:strVal val="hidden"/>
                                      </p:to>
                                    </p:set>
                                  </p:childTnLst>
                                </p:cTn>
                              </p:par>
                            </p:childTnLst>
                          </p:cTn>
                        </p:par>
                        <p:par>
                          <p:cTn id="26" fill="hold">
                            <p:stCondLst>
                              <p:cond delay="7000"/>
                            </p:stCondLst>
                            <p:childTnLst>
                              <p:par>
                                <p:cTn id="27" presetID="10" presetClass="exit" presetSubtype="0" fill="hold" grpId="0" nodeType="afterEffect">
                                  <p:stCondLst>
                                    <p:cond delay="0"/>
                                  </p:stCondLst>
                                  <p:childTnLst>
                                    <p:animEffect transition="out" filter="fade">
                                      <p:cBhvr>
                                        <p:cTn id="28" dur="500"/>
                                        <p:tgtEl>
                                          <p:spTgt spid="10">
                                            <p:txEl>
                                              <p:pRg st="4" end="4"/>
                                            </p:txEl>
                                          </p:spTgt>
                                        </p:tgtEl>
                                      </p:cBhvr>
                                    </p:animEffect>
                                    <p:set>
                                      <p:cBhvr>
                                        <p:cTn id="29" dur="1" fill="hold">
                                          <p:stCondLst>
                                            <p:cond delay="499"/>
                                          </p:stCondLst>
                                        </p:cTn>
                                        <p:tgtEl>
                                          <p:spTgt spid="10">
                                            <p:txEl>
                                              <p:pRg st="4" end="4"/>
                                            </p:txEl>
                                          </p:spTgt>
                                        </p:tgtEl>
                                        <p:attrNameLst>
                                          <p:attrName>style.visibility</p:attrName>
                                        </p:attrNameLst>
                                      </p:cBhvr>
                                      <p:to>
                                        <p:strVal val="hidden"/>
                                      </p:to>
                                    </p:set>
                                  </p:childTnLst>
                                </p:cTn>
                              </p:par>
                            </p:childTnLst>
                          </p:cTn>
                        </p:par>
                        <p:par>
                          <p:cTn id="30" fill="hold">
                            <p:stCondLst>
                              <p:cond delay="7500"/>
                            </p:stCondLst>
                            <p:childTnLst>
                              <p:par>
                                <p:cTn id="31" presetID="10" presetClass="exit" presetSubtype="0" fill="hold" grpId="0" nodeType="afterEffect">
                                  <p:stCondLst>
                                    <p:cond delay="0"/>
                                  </p:stCondLst>
                                  <p:childTnLst>
                                    <p:animEffect transition="out" filter="fade">
                                      <p:cBhvr>
                                        <p:cTn id="32" dur="500"/>
                                        <p:tgtEl>
                                          <p:spTgt spid="10">
                                            <p:txEl>
                                              <p:pRg st="5" end="5"/>
                                            </p:txEl>
                                          </p:spTgt>
                                        </p:tgtEl>
                                      </p:cBhvr>
                                    </p:animEffect>
                                    <p:set>
                                      <p:cBhvr>
                                        <p:cTn id="33" dur="1" fill="hold">
                                          <p:stCondLst>
                                            <p:cond delay="499"/>
                                          </p:stCondLst>
                                        </p:cTn>
                                        <p:tgtEl>
                                          <p:spTgt spid="10">
                                            <p:txEl>
                                              <p:pRg st="5" end="5"/>
                                            </p:txEl>
                                          </p:spTgt>
                                        </p:tgtEl>
                                        <p:attrNameLst>
                                          <p:attrName>style.visibility</p:attrName>
                                        </p:attrNameLst>
                                      </p:cBhvr>
                                      <p:to>
                                        <p:strVal val="hidden"/>
                                      </p:to>
                                    </p:set>
                                  </p:childTnLst>
                                </p:cTn>
                              </p:par>
                            </p:childTnLst>
                          </p:cTn>
                        </p:par>
                        <p:par>
                          <p:cTn id="34" fill="hold">
                            <p:stCondLst>
                              <p:cond delay="8000"/>
                            </p:stCondLst>
                            <p:childTnLst>
                              <p:par>
                                <p:cTn id="35" presetID="10" presetClass="exit" presetSubtype="0" fill="hold" grpId="0" nodeType="afterEffect">
                                  <p:stCondLst>
                                    <p:cond delay="0"/>
                                  </p:stCondLst>
                                  <p:childTnLst>
                                    <p:animEffect transition="out" filter="fade">
                                      <p:cBhvr>
                                        <p:cTn id="36" dur="500"/>
                                        <p:tgtEl>
                                          <p:spTgt spid="10">
                                            <p:txEl>
                                              <p:pRg st="6" end="6"/>
                                            </p:txEl>
                                          </p:spTgt>
                                        </p:tgtEl>
                                      </p:cBhvr>
                                    </p:animEffect>
                                    <p:set>
                                      <p:cBhvr>
                                        <p:cTn id="37" dur="1" fill="hold">
                                          <p:stCondLst>
                                            <p:cond delay="499"/>
                                          </p:stCondLst>
                                        </p:cTn>
                                        <p:tgtEl>
                                          <p:spTgt spid="10">
                                            <p:txEl>
                                              <p:pRg st="6" end="6"/>
                                            </p:txEl>
                                          </p:spTgt>
                                        </p:tgtEl>
                                        <p:attrNameLst>
                                          <p:attrName>style.visibility</p:attrName>
                                        </p:attrNameLst>
                                      </p:cBhvr>
                                      <p:to>
                                        <p:strVal val="hidden"/>
                                      </p:to>
                                    </p:set>
                                  </p:childTnLst>
                                </p:cTn>
                              </p:par>
                            </p:childTnLst>
                          </p:cTn>
                        </p:par>
                        <p:par>
                          <p:cTn id="38" fill="hold">
                            <p:stCondLst>
                              <p:cond delay="8500"/>
                            </p:stCondLst>
                            <p:childTnLst>
                              <p:par>
                                <p:cTn id="39" presetID="10" presetClass="entr" presetSubtype="0" fill="hold" grpId="0" nodeType="afterEffect">
                                  <p:stCondLst>
                                    <p:cond delay="2000"/>
                                  </p:stCondLst>
                                  <p:childTnLst>
                                    <p:set>
                                      <p:cBhvr>
                                        <p:cTn id="40" dur="1" fill="hold">
                                          <p:stCondLst>
                                            <p:cond delay="0"/>
                                          </p:stCondLst>
                                        </p:cTn>
                                        <p:tgtEl>
                                          <p:spTgt spid="3">
                                            <p:txEl>
                                              <p:pRg st="0" end="0"/>
                                            </p:txEl>
                                          </p:spTgt>
                                        </p:tgtEl>
                                        <p:attrNameLst>
                                          <p:attrName>style.visibility</p:attrName>
                                        </p:attrNameLst>
                                      </p:cBhvr>
                                      <p:to>
                                        <p:strVal val="visible"/>
                                      </p:to>
                                    </p:set>
                                    <p:animEffect transition="in" filter="fade">
                                      <p:cBhvr>
                                        <p:cTn id="41" dur="1000"/>
                                        <p:tgtEl>
                                          <p:spTgt spid="3">
                                            <p:txEl>
                                              <p:pRg st="0" end="0"/>
                                            </p:txEl>
                                          </p:spTgt>
                                        </p:tgtEl>
                                      </p:cBhvr>
                                    </p:animEffect>
                                  </p:childTnLst>
                                </p:cTn>
                              </p:par>
                            </p:childTnLst>
                          </p:cTn>
                        </p:par>
                        <p:par>
                          <p:cTn id="42" fill="hold">
                            <p:stCondLst>
                              <p:cond delay="11500"/>
                            </p:stCondLst>
                            <p:childTnLst>
                              <p:par>
                                <p:cTn id="43" presetID="10" presetClass="entr" presetSubtype="0" fill="hold" grpId="0" nodeType="afterEffect">
                                  <p:stCondLst>
                                    <p:cond delay="2500"/>
                                  </p:stCondLst>
                                  <p:childTnLst>
                                    <p:set>
                                      <p:cBhvr>
                                        <p:cTn id="44" dur="1" fill="hold">
                                          <p:stCondLst>
                                            <p:cond delay="0"/>
                                          </p:stCondLst>
                                        </p:cTn>
                                        <p:tgtEl>
                                          <p:spTgt spid="3">
                                            <p:txEl>
                                              <p:pRg st="2" end="2"/>
                                            </p:txEl>
                                          </p:spTgt>
                                        </p:tgtEl>
                                        <p:attrNameLst>
                                          <p:attrName>style.visibility</p:attrName>
                                        </p:attrNameLst>
                                      </p:cBhvr>
                                      <p:to>
                                        <p:strVal val="visible"/>
                                      </p:to>
                                    </p:set>
                                    <p:animEffect transition="in" filter="fade">
                                      <p:cBhvr>
                                        <p:cTn id="45"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3" grpId="0" build="p" advAuto="200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CFD08A7-4BCE-4780-B92B-24E6AC39F10B}"/>
              </a:ext>
            </a:extLst>
          </p:cNvPr>
          <p:cNvSpPr txBox="1"/>
          <p:nvPr/>
        </p:nvSpPr>
        <p:spPr>
          <a:xfrm>
            <a:off x="722710" y="2568138"/>
            <a:ext cx="2185214" cy="461665"/>
          </a:xfrm>
          <a:prstGeom prst="rect">
            <a:avLst/>
          </a:prstGeom>
          <a:noFill/>
        </p:spPr>
        <p:txBody>
          <a:bodyPr wrap="none" rtlCol="0">
            <a:spAutoFit/>
          </a:bodyPr>
          <a:lstStyle/>
          <a:p>
            <a:pPr algn="l"/>
            <a:r>
              <a:rPr lang="en-GB" sz="2400" b="1" dirty="0"/>
              <a:t>Low pressure</a:t>
            </a:r>
          </a:p>
        </p:txBody>
      </p:sp>
      <p:sp>
        <p:nvSpPr>
          <p:cNvPr id="5" name="TextBox 4">
            <a:extLst>
              <a:ext uri="{FF2B5EF4-FFF2-40B4-BE49-F238E27FC236}">
                <a16:creationId xmlns:a16="http://schemas.microsoft.com/office/drawing/2014/main" id="{C1A103F6-E086-4DB4-8A33-65AA5A23E3FD}"/>
              </a:ext>
            </a:extLst>
          </p:cNvPr>
          <p:cNvSpPr txBox="1"/>
          <p:nvPr/>
        </p:nvSpPr>
        <p:spPr>
          <a:xfrm>
            <a:off x="1038876" y="5540991"/>
            <a:ext cx="1620957" cy="369332"/>
          </a:xfrm>
          <a:prstGeom prst="rect">
            <a:avLst/>
          </a:prstGeom>
          <a:noFill/>
        </p:spPr>
        <p:txBody>
          <a:bodyPr wrap="none" rtlCol="0">
            <a:spAutoFit/>
          </a:bodyPr>
          <a:lstStyle/>
          <a:p>
            <a:pPr algn="l"/>
            <a:r>
              <a:rPr lang="en-GB" dirty="0"/>
              <a:t>High pressure</a:t>
            </a:r>
          </a:p>
        </p:txBody>
      </p:sp>
      <p:cxnSp>
        <p:nvCxnSpPr>
          <p:cNvPr id="8" name="Straight Arrow Connector 7">
            <a:extLst>
              <a:ext uri="{FF2B5EF4-FFF2-40B4-BE49-F238E27FC236}">
                <a16:creationId xmlns:a16="http://schemas.microsoft.com/office/drawing/2014/main" id="{F93E0283-8E0D-4481-B3FE-8B58FE4EB456}"/>
              </a:ext>
            </a:extLst>
          </p:cNvPr>
          <p:cNvCxnSpPr/>
          <p:nvPr/>
        </p:nvCxnSpPr>
        <p:spPr>
          <a:xfrm flipV="1">
            <a:off x="1815317" y="3193576"/>
            <a:ext cx="0" cy="218364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7BD1EEA-508B-4847-9338-BB0FA36F986A}"/>
              </a:ext>
            </a:extLst>
          </p:cNvPr>
          <p:cNvSpPr txBox="1"/>
          <p:nvPr/>
        </p:nvSpPr>
        <p:spPr>
          <a:xfrm>
            <a:off x="607294" y="1480782"/>
            <a:ext cx="2300630" cy="646331"/>
          </a:xfrm>
          <a:prstGeom prst="rect">
            <a:avLst/>
          </a:prstGeom>
          <a:noFill/>
        </p:spPr>
        <p:txBody>
          <a:bodyPr wrap="none" rtlCol="0">
            <a:spAutoFit/>
          </a:bodyPr>
          <a:lstStyle/>
          <a:p>
            <a:pPr algn="l"/>
            <a:r>
              <a:rPr lang="en-GB" dirty="0"/>
              <a:t>Air moves from high </a:t>
            </a:r>
          </a:p>
          <a:p>
            <a:pPr algn="ctr"/>
            <a:r>
              <a:rPr lang="en-GB" dirty="0"/>
              <a:t>to low pressure</a:t>
            </a:r>
          </a:p>
        </p:txBody>
      </p:sp>
      <p:sp>
        <p:nvSpPr>
          <p:cNvPr id="10" name="TextBox 9">
            <a:extLst>
              <a:ext uri="{FF2B5EF4-FFF2-40B4-BE49-F238E27FC236}">
                <a16:creationId xmlns:a16="http://schemas.microsoft.com/office/drawing/2014/main" id="{5CC328E2-793D-4AC3-8A90-252FB3BE45A6}"/>
              </a:ext>
            </a:extLst>
          </p:cNvPr>
          <p:cNvSpPr txBox="1"/>
          <p:nvPr/>
        </p:nvSpPr>
        <p:spPr>
          <a:xfrm>
            <a:off x="4150260" y="2568138"/>
            <a:ext cx="2185214" cy="461665"/>
          </a:xfrm>
          <a:prstGeom prst="rect">
            <a:avLst/>
          </a:prstGeom>
          <a:noFill/>
        </p:spPr>
        <p:txBody>
          <a:bodyPr wrap="none" rtlCol="0">
            <a:spAutoFit/>
          </a:bodyPr>
          <a:lstStyle/>
          <a:p>
            <a:pPr algn="l"/>
            <a:r>
              <a:rPr lang="en-GB" sz="2400" b="1" dirty="0"/>
              <a:t>Low pressure</a:t>
            </a:r>
          </a:p>
        </p:txBody>
      </p:sp>
      <p:sp>
        <p:nvSpPr>
          <p:cNvPr id="11" name="TextBox 10">
            <a:extLst>
              <a:ext uri="{FF2B5EF4-FFF2-40B4-BE49-F238E27FC236}">
                <a16:creationId xmlns:a16="http://schemas.microsoft.com/office/drawing/2014/main" id="{C3C4CAE7-6329-4EAB-8416-4767BD14A1A6}"/>
              </a:ext>
            </a:extLst>
          </p:cNvPr>
          <p:cNvSpPr txBox="1"/>
          <p:nvPr/>
        </p:nvSpPr>
        <p:spPr>
          <a:xfrm>
            <a:off x="4466426" y="5540991"/>
            <a:ext cx="1620957" cy="369332"/>
          </a:xfrm>
          <a:prstGeom prst="rect">
            <a:avLst/>
          </a:prstGeom>
          <a:noFill/>
        </p:spPr>
        <p:txBody>
          <a:bodyPr wrap="none" rtlCol="0">
            <a:spAutoFit/>
          </a:bodyPr>
          <a:lstStyle/>
          <a:p>
            <a:pPr algn="l"/>
            <a:r>
              <a:rPr lang="en-GB" dirty="0"/>
              <a:t>High pressure</a:t>
            </a:r>
          </a:p>
        </p:txBody>
      </p:sp>
      <p:cxnSp>
        <p:nvCxnSpPr>
          <p:cNvPr id="12" name="Straight Arrow Connector 11">
            <a:extLst>
              <a:ext uri="{FF2B5EF4-FFF2-40B4-BE49-F238E27FC236}">
                <a16:creationId xmlns:a16="http://schemas.microsoft.com/office/drawing/2014/main" id="{C80D22F4-E641-4955-BD14-69A07B5A53BB}"/>
              </a:ext>
            </a:extLst>
          </p:cNvPr>
          <p:cNvCxnSpPr/>
          <p:nvPr/>
        </p:nvCxnSpPr>
        <p:spPr>
          <a:xfrm flipV="1">
            <a:off x="5242867" y="3193576"/>
            <a:ext cx="0" cy="218364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15B3833-95D4-45F2-B6AF-BBEE55E90E8F}"/>
              </a:ext>
            </a:extLst>
          </p:cNvPr>
          <p:cNvSpPr txBox="1"/>
          <p:nvPr/>
        </p:nvSpPr>
        <p:spPr>
          <a:xfrm>
            <a:off x="3977136" y="1480782"/>
            <a:ext cx="2681183" cy="923330"/>
          </a:xfrm>
          <a:prstGeom prst="rect">
            <a:avLst/>
          </a:prstGeom>
          <a:noFill/>
        </p:spPr>
        <p:txBody>
          <a:bodyPr wrap="none" rtlCol="0">
            <a:spAutoFit/>
          </a:bodyPr>
          <a:lstStyle/>
          <a:p>
            <a:pPr algn="ctr"/>
            <a:r>
              <a:rPr lang="en-GB" dirty="0"/>
              <a:t>The Coriolis effect turns </a:t>
            </a:r>
          </a:p>
          <a:p>
            <a:pPr algn="ctr"/>
            <a:r>
              <a:rPr lang="en-GB" dirty="0"/>
              <a:t>the air to the right </a:t>
            </a:r>
          </a:p>
          <a:p>
            <a:pPr algn="ctr"/>
            <a:r>
              <a:rPr lang="en-GB" dirty="0"/>
              <a:t>(north of equator)</a:t>
            </a:r>
          </a:p>
        </p:txBody>
      </p:sp>
      <p:sp>
        <p:nvSpPr>
          <p:cNvPr id="14" name="Arc 13">
            <a:extLst>
              <a:ext uri="{FF2B5EF4-FFF2-40B4-BE49-F238E27FC236}">
                <a16:creationId xmlns:a16="http://schemas.microsoft.com/office/drawing/2014/main" id="{BC502A5A-4072-4134-9D47-07D2EC8AC258}"/>
              </a:ext>
            </a:extLst>
          </p:cNvPr>
          <p:cNvSpPr/>
          <p:nvPr/>
        </p:nvSpPr>
        <p:spPr>
          <a:xfrm rot="181244" flipH="1">
            <a:off x="5267628" y="3476775"/>
            <a:ext cx="1897039" cy="3179928"/>
          </a:xfrm>
          <a:prstGeom prst="arc">
            <a:avLst/>
          </a:prstGeom>
          <a:ln w="76200">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5" name="Arc 14">
            <a:extLst>
              <a:ext uri="{FF2B5EF4-FFF2-40B4-BE49-F238E27FC236}">
                <a16:creationId xmlns:a16="http://schemas.microsoft.com/office/drawing/2014/main" id="{384004D8-134A-49BA-8B11-822E71CFCE25}"/>
              </a:ext>
            </a:extLst>
          </p:cNvPr>
          <p:cNvSpPr/>
          <p:nvPr/>
        </p:nvSpPr>
        <p:spPr>
          <a:xfrm rot="1691991" flipH="1">
            <a:off x="8147248" y="5067554"/>
            <a:ext cx="1070527" cy="1205853"/>
          </a:xfrm>
          <a:prstGeom prst="arc">
            <a:avLst/>
          </a:prstGeom>
          <a:ln w="38100">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6" name="Arc 15">
            <a:extLst>
              <a:ext uri="{FF2B5EF4-FFF2-40B4-BE49-F238E27FC236}">
                <a16:creationId xmlns:a16="http://schemas.microsoft.com/office/drawing/2014/main" id="{36167B14-A5A2-4C1E-AC79-BD80CB5D195B}"/>
              </a:ext>
            </a:extLst>
          </p:cNvPr>
          <p:cNvSpPr/>
          <p:nvPr/>
        </p:nvSpPr>
        <p:spPr>
          <a:xfrm rot="9680177" flipH="1">
            <a:off x="8590673" y="1715506"/>
            <a:ext cx="1070527" cy="1205853"/>
          </a:xfrm>
          <a:prstGeom prst="arc">
            <a:avLst/>
          </a:prstGeom>
          <a:ln w="38100">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7" name="Arc 16">
            <a:extLst>
              <a:ext uri="{FF2B5EF4-FFF2-40B4-BE49-F238E27FC236}">
                <a16:creationId xmlns:a16="http://schemas.microsoft.com/office/drawing/2014/main" id="{E9AA26C1-6690-4BF0-B95B-A13461FC5EB1}"/>
              </a:ext>
            </a:extLst>
          </p:cNvPr>
          <p:cNvSpPr/>
          <p:nvPr/>
        </p:nvSpPr>
        <p:spPr>
          <a:xfrm rot="21447627" flipH="1">
            <a:off x="9531866" y="5269010"/>
            <a:ext cx="1070527" cy="1205853"/>
          </a:xfrm>
          <a:prstGeom prst="arc">
            <a:avLst/>
          </a:prstGeom>
          <a:ln w="38100">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8" name="Arc 17">
            <a:extLst>
              <a:ext uri="{FF2B5EF4-FFF2-40B4-BE49-F238E27FC236}">
                <a16:creationId xmlns:a16="http://schemas.microsoft.com/office/drawing/2014/main" id="{165FE5D6-EDD8-4607-B623-9E80EE208448}"/>
              </a:ext>
            </a:extLst>
          </p:cNvPr>
          <p:cNvSpPr/>
          <p:nvPr/>
        </p:nvSpPr>
        <p:spPr>
          <a:xfrm rot="6591340" flipH="1">
            <a:off x="7481044" y="2628124"/>
            <a:ext cx="1070527" cy="1205853"/>
          </a:xfrm>
          <a:prstGeom prst="arc">
            <a:avLst>
              <a:gd name="adj1" fmla="val 16475262"/>
              <a:gd name="adj2" fmla="val 0"/>
            </a:avLst>
          </a:prstGeom>
          <a:ln w="38100">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9" name="Arc 18">
            <a:extLst>
              <a:ext uri="{FF2B5EF4-FFF2-40B4-BE49-F238E27FC236}">
                <a16:creationId xmlns:a16="http://schemas.microsoft.com/office/drawing/2014/main" id="{2D99FF7D-DF6F-4229-A80F-6125426745ED}"/>
              </a:ext>
            </a:extLst>
          </p:cNvPr>
          <p:cNvSpPr/>
          <p:nvPr/>
        </p:nvSpPr>
        <p:spPr>
          <a:xfrm rot="5104050" flipH="1">
            <a:off x="7258630" y="3874263"/>
            <a:ext cx="1070527" cy="1205853"/>
          </a:xfrm>
          <a:prstGeom prst="arc">
            <a:avLst/>
          </a:prstGeom>
          <a:ln w="38100">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0" name="Arc 19">
            <a:extLst>
              <a:ext uri="{FF2B5EF4-FFF2-40B4-BE49-F238E27FC236}">
                <a16:creationId xmlns:a16="http://schemas.microsoft.com/office/drawing/2014/main" id="{07C4FF60-1920-414B-B60B-2453B015C827}"/>
              </a:ext>
            </a:extLst>
          </p:cNvPr>
          <p:cNvSpPr/>
          <p:nvPr/>
        </p:nvSpPr>
        <p:spPr>
          <a:xfrm rot="15353269" flipH="1">
            <a:off x="10911455" y="3043140"/>
            <a:ext cx="1070527" cy="1205853"/>
          </a:xfrm>
          <a:prstGeom prst="arc">
            <a:avLst/>
          </a:prstGeom>
          <a:ln w="38100">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1" name="Arc 20">
            <a:extLst>
              <a:ext uri="{FF2B5EF4-FFF2-40B4-BE49-F238E27FC236}">
                <a16:creationId xmlns:a16="http://schemas.microsoft.com/office/drawing/2014/main" id="{023DEAD6-0742-4223-9870-1921074F49F6}"/>
              </a:ext>
            </a:extLst>
          </p:cNvPr>
          <p:cNvSpPr/>
          <p:nvPr/>
        </p:nvSpPr>
        <p:spPr>
          <a:xfrm rot="8500534">
            <a:off x="9054704" y="3492087"/>
            <a:ext cx="1299098" cy="1378134"/>
          </a:xfrm>
          <a:prstGeom prst="arc">
            <a:avLst>
              <a:gd name="adj1" fmla="val 1883565"/>
              <a:gd name="adj2" fmla="val 14923940"/>
            </a:avLst>
          </a:prstGeom>
          <a:ln w="101600">
            <a:solidFill>
              <a:schemeClr val="tx1"/>
            </a:solidFill>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2" name="Arc 21">
            <a:extLst>
              <a:ext uri="{FF2B5EF4-FFF2-40B4-BE49-F238E27FC236}">
                <a16:creationId xmlns:a16="http://schemas.microsoft.com/office/drawing/2014/main" id="{D56F30F1-24F9-4669-9113-7E7946042149}"/>
              </a:ext>
            </a:extLst>
          </p:cNvPr>
          <p:cNvSpPr/>
          <p:nvPr/>
        </p:nvSpPr>
        <p:spPr>
          <a:xfrm rot="18639556" flipH="1">
            <a:off x="10866990" y="4521603"/>
            <a:ext cx="1070527" cy="1205853"/>
          </a:xfrm>
          <a:prstGeom prst="arc">
            <a:avLst/>
          </a:prstGeom>
          <a:ln w="38100">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3" name="Arc 22">
            <a:extLst>
              <a:ext uri="{FF2B5EF4-FFF2-40B4-BE49-F238E27FC236}">
                <a16:creationId xmlns:a16="http://schemas.microsoft.com/office/drawing/2014/main" id="{D8D80D54-E230-4985-A700-720DA036E487}"/>
              </a:ext>
            </a:extLst>
          </p:cNvPr>
          <p:cNvSpPr/>
          <p:nvPr/>
        </p:nvSpPr>
        <p:spPr>
          <a:xfrm rot="11313297" flipH="1">
            <a:off x="9936786" y="1945553"/>
            <a:ext cx="1070527" cy="1205853"/>
          </a:xfrm>
          <a:prstGeom prst="arc">
            <a:avLst/>
          </a:prstGeom>
          <a:ln w="38100">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4" name="TextBox 23">
            <a:extLst>
              <a:ext uri="{FF2B5EF4-FFF2-40B4-BE49-F238E27FC236}">
                <a16:creationId xmlns:a16="http://schemas.microsoft.com/office/drawing/2014/main" id="{480FBAE3-4708-4E66-B6F3-9674F9F44DC6}"/>
              </a:ext>
            </a:extLst>
          </p:cNvPr>
          <p:cNvSpPr txBox="1"/>
          <p:nvPr/>
        </p:nvSpPr>
        <p:spPr>
          <a:xfrm>
            <a:off x="9301340" y="3892067"/>
            <a:ext cx="798617" cy="461665"/>
          </a:xfrm>
          <a:prstGeom prst="rect">
            <a:avLst/>
          </a:prstGeom>
          <a:noFill/>
        </p:spPr>
        <p:txBody>
          <a:bodyPr wrap="none" rtlCol="0">
            <a:spAutoFit/>
          </a:bodyPr>
          <a:lstStyle/>
          <a:p>
            <a:pPr algn="l"/>
            <a:r>
              <a:rPr lang="en-GB" sz="2400" b="1" dirty="0"/>
              <a:t>Low</a:t>
            </a:r>
          </a:p>
        </p:txBody>
      </p:sp>
      <p:sp>
        <p:nvSpPr>
          <p:cNvPr id="25" name="TextBox 24">
            <a:extLst>
              <a:ext uri="{FF2B5EF4-FFF2-40B4-BE49-F238E27FC236}">
                <a16:creationId xmlns:a16="http://schemas.microsoft.com/office/drawing/2014/main" id="{E02C5793-CBB1-40A8-818D-D01449127E47}"/>
              </a:ext>
            </a:extLst>
          </p:cNvPr>
          <p:cNvSpPr txBox="1"/>
          <p:nvPr/>
        </p:nvSpPr>
        <p:spPr>
          <a:xfrm>
            <a:off x="7207395" y="1389727"/>
            <a:ext cx="4750018" cy="646331"/>
          </a:xfrm>
          <a:prstGeom prst="rect">
            <a:avLst/>
          </a:prstGeom>
          <a:noFill/>
        </p:spPr>
        <p:txBody>
          <a:bodyPr wrap="none" rtlCol="0">
            <a:spAutoFit/>
          </a:bodyPr>
          <a:lstStyle/>
          <a:p>
            <a:pPr algn="ctr"/>
            <a:r>
              <a:rPr lang="en-GB" dirty="0"/>
              <a:t>As air moves from all directions, </a:t>
            </a:r>
          </a:p>
          <a:p>
            <a:pPr algn="ctr"/>
            <a:r>
              <a:rPr lang="en-GB" dirty="0"/>
              <a:t>it creates a rotation around the low pressure.</a:t>
            </a:r>
          </a:p>
        </p:txBody>
      </p:sp>
    </p:spTree>
    <p:extLst>
      <p:ext uri="{BB962C8B-B14F-4D97-AF65-F5344CB8AC3E}">
        <p14:creationId xmlns:p14="http://schemas.microsoft.com/office/powerpoint/2010/main" val="4451579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33F9BCD7-B476-4459-9433-089E0383DAC3}"/>
              </a:ext>
            </a:extLst>
          </p:cNvPr>
          <p:cNvSpPr txBox="1">
            <a:spLocks/>
          </p:cNvSpPr>
          <p:nvPr/>
        </p:nvSpPr>
        <p:spPr>
          <a:xfrm>
            <a:off x="413657" y="0"/>
            <a:ext cx="9829800" cy="8245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Coriolis Effect</a:t>
            </a:r>
          </a:p>
        </p:txBody>
      </p:sp>
      <p:pic>
        <p:nvPicPr>
          <p:cNvPr id="4" name="Picture 3">
            <a:hlinkClick r:id="rId3"/>
            <a:extLst>
              <a:ext uri="{FF2B5EF4-FFF2-40B4-BE49-F238E27FC236}">
                <a16:creationId xmlns:a16="http://schemas.microsoft.com/office/drawing/2014/main" id="{AA2B8E78-7366-4E97-9E11-646B3444BD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6100" y="2005012"/>
            <a:ext cx="6019800" cy="2847975"/>
          </a:xfrm>
          <a:prstGeom prst="rect">
            <a:avLst/>
          </a:prstGeom>
        </p:spPr>
      </p:pic>
    </p:spTree>
    <p:extLst>
      <p:ext uri="{BB962C8B-B14F-4D97-AF65-F5344CB8AC3E}">
        <p14:creationId xmlns:p14="http://schemas.microsoft.com/office/powerpoint/2010/main" val="31155114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81013F-4876-41A8-8165-57B6A77B5BC1}"/>
              </a:ext>
            </a:extLst>
          </p:cNvPr>
          <p:cNvSpPr>
            <a:spLocks noGrp="1"/>
          </p:cNvSpPr>
          <p:nvPr>
            <p:ph type="ctrTitle"/>
          </p:nvPr>
        </p:nvSpPr>
        <p:spPr>
          <a:xfrm>
            <a:off x="413657" y="0"/>
            <a:ext cx="9829800" cy="824593"/>
          </a:xfrm>
        </p:spPr>
        <p:txBody>
          <a:bodyPr/>
          <a:lstStyle/>
          <a:p>
            <a:r>
              <a:rPr lang="en-GB" dirty="0"/>
              <a:t>In your own words</a:t>
            </a:r>
          </a:p>
        </p:txBody>
      </p:sp>
      <p:sp>
        <p:nvSpPr>
          <p:cNvPr id="7" name="Subtitle 4">
            <a:extLst>
              <a:ext uri="{FF2B5EF4-FFF2-40B4-BE49-F238E27FC236}">
                <a16:creationId xmlns:a16="http://schemas.microsoft.com/office/drawing/2014/main" id="{1776D3B9-6E44-4481-BC2F-9D47A8047793}"/>
              </a:ext>
            </a:extLst>
          </p:cNvPr>
          <p:cNvSpPr txBox="1">
            <a:spLocks/>
          </p:cNvSpPr>
          <p:nvPr/>
        </p:nvSpPr>
        <p:spPr>
          <a:xfrm>
            <a:off x="1033924" y="2222935"/>
            <a:ext cx="10494930" cy="341359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b="0" dirty="0"/>
              <a:t>Use your handout to explain why air rises and cyclones spin </a:t>
            </a:r>
            <a:r>
              <a:rPr lang="en-GB" b="0" i="1" dirty="0"/>
              <a:t>in your own words.</a:t>
            </a:r>
            <a:endParaRPr lang="en-GB" b="0" dirty="0"/>
          </a:p>
          <a:p>
            <a:endParaRPr lang="en-GB" b="0" dirty="0"/>
          </a:p>
          <a:p>
            <a:r>
              <a:rPr lang="en-GB" sz="2000" dirty="0"/>
              <a:t>Hints</a:t>
            </a:r>
          </a:p>
          <a:p>
            <a:pPr marL="457200" indent="-457200">
              <a:buFont typeface="Wingdings" panose="05000000000000000000" pitchFamily="2" charset="2"/>
              <a:buChar char="§"/>
            </a:pPr>
            <a:r>
              <a:rPr lang="en-GB" sz="2000" b="0" dirty="0"/>
              <a:t>Why does air rise?</a:t>
            </a:r>
          </a:p>
          <a:p>
            <a:pPr marL="457200" indent="-457200">
              <a:buFont typeface="Wingdings" panose="05000000000000000000" pitchFamily="2" charset="2"/>
              <a:buChar char="§"/>
            </a:pPr>
            <a:r>
              <a:rPr lang="en-GB" sz="2000" b="0" dirty="0"/>
              <a:t>What causes wind?</a:t>
            </a:r>
          </a:p>
          <a:p>
            <a:pPr marL="457200" indent="-457200">
              <a:buFont typeface="Wingdings" panose="05000000000000000000" pitchFamily="2" charset="2"/>
              <a:buChar char="§"/>
            </a:pPr>
            <a:r>
              <a:rPr lang="en-GB" sz="2000" b="0" dirty="0"/>
              <a:t>What makes wind turn?</a:t>
            </a:r>
          </a:p>
          <a:p>
            <a:pPr marL="457200" indent="-457200">
              <a:buFont typeface="Wingdings" panose="05000000000000000000" pitchFamily="2" charset="2"/>
              <a:buChar char="§"/>
            </a:pPr>
            <a:r>
              <a:rPr lang="en-GB" sz="2000" b="0" dirty="0"/>
              <a:t>Using numbers to show a sequence is a great idea!</a:t>
            </a:r>
          </a:p>
          <a:p>
            <a:endParaRPr lang="en-GB" b="0" dirty="0"/>
          </a:p>
        </p:txBody>
      </p:sp>
    </p:spTree>
    <p:extLst>
      <p:ext uri="{BB962C8B-B14F-4D97-AF65-F5344CB8AC3E}">
        <p14:creationId xmlns:p14="http://schemas.microsoft.com/office/powerpoint/2010/main" val="31089293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4">
            <a:extLst>
              <a:ext uri="{FF2B5EF4-FFF2-40B4-BE49-F238E27FC236}">
                <a16:creationId xmlns:a16="http://schemas.microsoft.com/office/drawing/2014/main" id="{1776D3B9-6E44-4481-BC2F-9D47A8047793}"/>
              </a:ext>
            </a:extLst>
          </p:cNvPr>
          <p:cNvSpPr txBox="1">
            <a:spLocks/>
          </p:cNvSpPr>
          <p:nvPr/>
        </p:nvSpPr>
        <p:spPr>
          <a:xfrm>
            <a:off x="1033924" y="1500064"/>
            <a:ext cx="10494930" cy="120606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b="0" dirty="0"/>
              <a:t>For </a:t>
            </a:r>
            <a:r>
              <a:rPr lang="en-GB" dirty="0"/>
              <a:t>high</a:t>
            </a:r>
            <a:r>
              <a:rPr lang="en-GB" b="0" dirty="0"/>
              <a:t> pressure – where air is sinking and piling up near the ground - everything is reversed…</a:t>
            </a:r>
          </a:p>
          <a:p>
            <a:endParaRPr lang="en-GB" b="0" dirty="0"/>
          </a:p>
        </p:txBody>
      </p:sp>
      <p:sp>
        <p:nvSpPr>
          <p:cNvPr id="11" name="Content Placeholder 5">
            <a:extLst>
              <a:ext uri="{FF2B5EF4-FFF2-40B4-BE49-F238E27FC236}">
                <a16:creationId xmlns:a16="http://schemas.microsoft.com/office/drawing/2014/main" id="{D2E71BA9-3829-416D-938D-3F08F43FEFD2}"/>
              </a:ext>
            </a:extLst>
          </p:cNvPr>
          <p:cNvSpPr>
            <a:spLocks noGrp="1"/>
          </p:cNvSpPr>
          <p:nvPr>
            <p:ph sz="quarter" idx="13"/>
          </p:nvPr>
        </p:nvSpPr>
        <p:spPr>
          <a:xfrm>
            <a:off x="947488" y="2524836"/>
            <a:ext cx="10383720" cy="3043451"/>
          </a:xfrm>
        </p:spPr>
        <p:txBody>
          <a:bodyPr>
            <a:normAutofit/>
          </a:bodyPr>
          <a:lstStyle/>
          <a:p>
            <a:pPr>
              <a:lnSpc>
                <a:spcPct val="120000"/>
              </a:lnSpc>
              <a:buFont typeface="Wingdings" panose="05000000000000000000" pitchFamily="2" charset="2"/>
              <a:buChar char="§"/>
            </a:pPr>
            <a:endParaRPr lang="en-GB" sz="2400" b="1" dirty="0"/>
          </a:p>
          <a:p>
            <a:pPr>
              <a:lnSpc>
                <a:spcPct val="120000"/>
              </a:lnSpc>
              <a:buFont typeface="Wingdings" panose="05000000000000000000" pitchFamily="2" charset="2"/>
              <a:buChar char="§"/>
            </a:pPr>
            <a:r>
              <a:rPr lang="en-GB" sz="2400" dirty="0"/>
              <a:t>Air flows </a:t>
            </a:r>
            <a:r>
              <a:rPr lang="en-GB" sz="2400" b="1" i="1" dirty="0"/>
              <a:t>away</a:t>
            </a:r>
            <a:r>
              <a:rPr lang="en-GB" sz="2400" dirty="0"/>
              <a:t> from the high pressure towards nearby </a:t>
            </a:r>
            <a:r>
              <a:rPr lang="en-GB" sz="2400" b="1" dirty="0"/>
              <a:t>low </a:t>
            </a:r>
            <a:r>
              <a:rPr lang="en-GB" sz="2400" dirty="0"/>
              <a:t>pressure</a:t>
            </a:r>
          </a:p>
          <a:p>
            <a:pPr>
              <a:lnSpc>
                <a:spcPct val="120000"/>
              </a:lnSpc>
              <a:buFont typeface="Wingdings" panose="05000000000000000000" pitchFamily="2" charset="2"/>
              <a:buChar char="§"/>
            </a:pPr>
            <a:r>
              <a:rPr lang="en-GB" sz="2400" dirty="0"/>
              <a:t>It is turned to the right by the Coriolis effect (in the Northern hemisphere)</a:t>
            </a:r>
          </a:p>
          <a:p>
            <a:pPr>
              <a:lnSpc>
                <a:spcPct val="120000"/>
              </a:lnSpc>
              <a:buFont typeface="Wingdings" panose="05000000000000000000" pitchFamily="2" charset="2"/>
              <a:buChar char="§"/>
            </a:pPr>
            <a:r>
              <a:rPr lang="en-GB" sz="2400" dirty="0"/>
              <a:t>It creates a clockwise rotation (in the Northern hemisphere)</a:t>
            </a:r>
          </a:p>
        </p:txBody>
      </p:sp>
    </p:spTree>
    <p:extLst>
      <p:ext uri="{BB962C8B-B14F-4D97-AF65-F5344CB8AC3E}">
        <p14:creationId xmlns:p14="http://schemas.microsoft.com/office/powerpoint/2010/main" val="7167442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81013F-4876-41A8-8165-57B6A77B5BC1}"/>
              </a:ext>
            </a:extLst>
          </p:cNvPr>
          <p:cNvSpPr>
            <a:spLocks noGrp="1"/>
          </p:cNvSpPr>
          <p:nvPr>
            <p:ph type="ctrTitle"/>
          </p:nvPr>
        </p:nvSpPr>
        <p:spPr>
          <a:xfrm>
            <a:off x="413657" y="0"/>
            <a:ext cx="9829800" cy="824593"/>
          </a:xfrm>
        </p:spPr>
        <p:txBody>
          <a:bodyPr/>
          <a:lstStyle/>
          <a:p>
            <a:r>
              <a:rPr lang="en-GB" dirty="0">
                <a:solidFill>
                  <a:schemeClr val="bg1"/>
                </a:solidFill>
              </a:rPr>
              <a:t>Bigger, Faster, Stronger</a:t>
            </a:r>
          </a:p>
        </p:txBody>
      </p:sp>
      <p:sp>
        <p:nvSpPr>
          <p:cNvPr id="3" name="Content Placeholder 1">
            <a:extLst>
              <a:ext uri="{FF2B5EF4-FFF2-40B4-BE49-F238E27FC236}">
                <a16:creationId xmlns:a16="http://schemas.microsoft.com/office/drawing/2014/main" id="{4DC1893F-6ABC-4315-BAAE-C2B4C98165CD}"/>
              </a:ext>
            </a:extLst>
          </p:cNvPr>
          <p:cNvSpPr txBox="1">
            <a:spLocks/>
          </p:cNvSpPr>
          <p:nvPr/>
        </p:nvSpPr>
        <p:spPr>
          <a:xfrm>
            <a:off x="413657" y="1815153"/>
            <a:ext cx="5969036" cy="4810470"/>
          </a:xfrm>
          <a:prstGeom prst="rect">
            <a:avLst/>
          </a:prstGeom>
        </p:spPr>
        <p:txBody>
          <a:bodyPr vert="horz" lIns="91440" tIns="45720" rIns="91440" bIns="45720" rtlCol="0">
            <a:normAutofit fontScale="4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70000"/>
              </a:lnSpc>
            </a:pPr>
            <a:r>
              <a:rPr lang="en-GB" sz="3400" b="0" dirty="0"/>
              <a:t>Winds that circle the Earth – turned to the right by the Coriolis effect, too – push the cyclones west in the Northern Hemisphere, and East in the Southern hemisphere.</a:t>
            </a:r>
          </a:p>
          <a:p>
            <a:pPr>
              <a:lnSpc>
                <a:spcPct val="170000"/>
              </a:lnSpc>
            </a:pPr>
            <a:endParaRPr lang="en-GB" sz="3400" b="0" dirty="0"/>
          </a:p>
          <a:p>
            <a:pPr>
              <a:lnSpc>
                <a:spcPct val="170000"/>
              </a:lnSpc>
            </a:pPr>
            <a:r>
              <a:rPr lang="en-GB" sz="3400" b="0" dirty="0"/>
              <a:t>The process that formed thunderstorms continues and gets bigger as more and more warm, moist air is sucked into the spinning storm.</a:t>
            </a:r>
          </a:p>
          <a:p>
            <a:pPr>
              <a:lnSpc>
                <a:spcPct val="170000"/>
              </a:lnSpc>
            </a:pPr>
            <a:endParaRPr lang="en-GB" sz="3400" b="0" dirty="0"/>
          </a:p>
          <a:p>
            <a:pPr>
              <a:lnSpc>
                <a:spcPct val="170000"/>
              </a:lnSpc>
            </a:pPr>
            <a:r>
              <a:rPr lang="en-GB" sz="3400" b="0" dirty="0"/>
              <a:t>As long as there is warm water, heat, no strong winds to interfere, and we stay away from the equator to keep the Coriolis effect our storm will grow and grow.</a:t>
            </a:r>
          </a:p>
          <a:p>
            <a:endParaRPr lang="en-GB" b="0" dirty="0"/>
          </a:p>
          <a:p>
            <a:endParaRPr lang="en-GB" b="0" dirty="0"/>
          </a:p>
          <a:p>
            <a:endParaRPr lang="en-GB" b="0" dirty="0"/>
          </a:p>
        </p:txBody>
      </p:sp>
      <p:pic>
        <p:nvPicPr>
          <p:cNvPr id="6" name="Picture 5">
            <a:hlinkClick r:id="rId3"/>
            <a:extLst>
              <a:ext uri="{FF2B5EF4-FFF2-40B4-BE49-F238E27FC236}">
                <a16:creationId xmlns:a16="http://schemas.microsoft.com/office/drawing/2014/main" id="{C131D595-24CC-4B11-A03E-321A0563A44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70756" y="1992085"/>
            <a:ext cx="4988459" cy="3572814"/>
          </a:xfrm>
          <a:prstGeom prst="rect">
            <a:avLst/>
          </a:prstGeom>
        </p:spPr>
      </p:pic>
      <p:sp>
        <p:nvSpPr>
          <p:cNvPr id="2" name="Arrow: Left 1">
            <a:extLst>
              <a:ext uri="{FF2B5EF4-FFF2-40B4-BE49-F238E27FC236}">
                <a16:creationId xmlns:a16="http://schemas.microsoft.com/office/drawing/2014/main" id="{50AC88F6-99C4-4833-9BB2-14F42EE6C8A7}"/>
              </a:ext>
            </a:extLst>
          </p:cNvPr>
          <p:cNvSpPr/>
          <p:nvPr/>
        </p:nvSpPr>
        <p:spPr>
          <a:xfrm>
            <a:off x="9137988" y="3033215"/>
            <a:ext cx="1105469" cy="542499"/>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23062280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81013F-4876-41A8-8165-57B6A77B5BC1}"/>
              </a:ext>
            </a:extLst>
          </p:cNvPr>
          <p:cNvSpPr>
            <a:spLocks noGrp="1"/>
          </p:cNvSpPr>
          <p:nvPr>
            <p:ph type="ctrTitle"/>
          </p:nvPr>
        </p:nvSpPr>
        <p:spPr>
          <a:xfrm>
            <a:off x="413657" y="0"/>
            <a:ext cx="8911412" cy="824593"/>
          </a:xfrm>
        </p:spPr>
        <p:txBody>
          <a:bodyPr>
            <a:normAutofit fontScale="90000"/>
          </a:bodyPr>
          <a:lstStyle/>
          <a:p>
            <a:r>
              <a:rPr lang="en-GB" dirty="0">
                <a:solidFill>
                  <a:schemeClr val="bg1"/>
                </a:solidFill>
              </a:rPr>
              <a:t>Working out where storms will happen</a:t>
            </a:r>
          </a:p>
        </p:txBody>
      </p:sp>
      <p:sp>
        <p:nvSpPr>
          <p:cNvPr id="5" name="Subtitle 4">
            <a:extLst>
              <a:ext uri="{FF2B5EF4-FFF2-40B4-BE49-F238E27FC236}">
                <a16:creationId xmlns:a16="http://schemas.microsoft.com/office/drawing/2014/main" id="{5781D4C4-C72C-4350-94D5-46EE0DC5AF45}"/>
              </a:ext>
            </a:extLst>
          </p:cNvPr>
          <p:cNvSpPr>
            <a:spLocks noGrp="1"/>
          </p:cNvSpPr>
          <p:nvPr>
            <p:ph type="subTitle" idx="1"/>
          </p:nvPr>
        </p:nvSpPr>
        <p:spPr>
          <a:xfrm>
            <a:off x="262549" y="1462994"/>
            <a:ext cx="9940088" cy="529091"/>
          </a:xfrm>
        </p:spPr>
        <p:txBody>
          <a:bodyPr/>
          <a:lstStyle/>
          <a:p>
            <a:r>
              <a:rPr lang="en-GB" dirty="0"/>
              <a:t>A mapping puzzle </a:t>
            </a:r>
            <a:endParaRPr lang="en-GB" b="0" dirty="0"/>
          </a:p>
        </p:txBody>
      </p:sp>
      <p:sp>
        <p:nvSpPr>
          <p:cNvPr id="6" name="Content Placeholder 5">
            <a:extLst>
              <a:ext uri="{FF2B5EF4-FFF2-40B4-BE49-F238E27FC236}">
                <a16:creationId xmlns:a16="http://schemas.microsoft.com/office/drawing/2014/main" id="{4799A465-B178-4B51-B5CC-3E407796D503}"/>
              </a:ext>
            </a:extLst>
          </p:cNvPr>
          <p:cNvSpPr>
            <a:spLocks noGrp="1"/>
          </p:cNvSpPr>
          <p:nvPr>
            <p:ph sz="quarter" idx="13"/>
          </p:nvPr>
        </p:nvSpPr>
        <p:spPr>
          <a:xfrm>
            <a:off x="262549" y="2064189"/>
            <a:ext cx="11506955" cy="3728511"/>
          </a:xfrm>
        </p:spPr>
        <p:txBody>
          <a:bodyPr>
            <a:normAutofit fontScale="70000" lnSpcReduction="20000"/>
          </a:bodyPr>
          <a:lstStyle/>
          <a:p>
            <a:pPr marL="0" indent="0">
              <a:lnSpc>
                <a:spcPct val="120000"/>
              </a:lnSpc>
              <a:spcBef>
                <a:spcPts val="0"/>
              </a:spcBef>
              <a:buNone/>
            </a:pPr>
            <a:r>
              <a:rPr lang="en-GB" dirty="0"/>
              <a:t>Your map shows oceans that are 26</a:t>
            </a:r>
            <a:r>
              <a:rPr lang="en-GB" b="1" baseline="40000" dirty="0"/>
              <a:t>o</a:t>
            </a:r>
            <a:r>
              <a:rPr lang="en-GB" dirty="0"/>
              <a:t>C or warmer on 12 September 2018 – the end of summer in the Northern hemisphere.</a:t>
            </a:r>
          </a:p>
          <a:p>
            <a:pPr marL="0" indent="0">
              <a:lnSpc>
                <a:spcPct val="120000"/>
              </a:lnSpc>
              <a:spcBef>
                <a:spcPts val="0"/>
              </a:spcBef>
              <a:buNone/>
            </a:pPr>
            <a:endParaRPr lang="en-GB" dirty="0"/>
          </a:p>
          <a:p>
            <a:pPr marL="0" indent="0">
              <a:lnSpc>
                <a:spcPct val="120000"/>
              </a:lnSpc>
              <a:spcBef>
                <a:spcPts val="0"/>
              </a:spcBef>
              <a:buNone/>
            </a:pPr>
            <a:r>
              <a:rPr lang="en-GB" dirty="0"/>
              <a:t>Follow the instructions below the map to see if you can work out which areas of the world might be in danger of being hit!</a:t>
            </a:r>
          </a:p>
          <a:p>
            <a:pPr marL="0" indent="0">
              <a:lnSpc>
                <a:spcPct val="120000"/>
              </a:lnSpc>
              <a:spcBef>
                <a:spcPts val="0"/>
              </a:spcBef>
              <a:buNone/>
            </a:pPr>
            <a:endParaRPr lang="en-GB" dirty="0"/>
          </a:p>
          <a:p>
            <a:pPr marL="0" indent="0">
              <a:lnSpc>
                <a:spcPct val="120000"/>
              </a:lnSpc>
              <a:spcBef>
                <a:spcPts val="0"/>
              </a:spcBef>
              <a:buNone/>
            </a:pPr>
            <a:r>
              <a:rPr lang="en-GB" dirty="0"/>
              <a:t>Remember!</a:t>
            </a:r>
          </a:p>
          <a:p>
            <a:pPr>
              <a:lnSpc>
                <a:spcPct val="120000"/>
              </a:lnSpc>
              <a:spcBef>
                <a:spcPts val="0"/>
              </a:spcBef>
              <a:buFont typeface="Wingdings" panose="05000000000000000000" pitchFamily="2" charset="2"/>
              <a:buChar char="§"/>
            </a:pPr>
            <a:r>
              <a:rPr lang="en-GB" dirty="0"/>
              <a:t>Tropical cyclones only form over oceans where the </a:t>
            </a:r>
            <a:r>
              <a:rPr lang="en-GB" b="1" dirty="0"/>
              <a:t>water temperature is over 26.5</a:t>
            </a:r>
            <a:r>
              <a:rPr lang="en-GB" b="1" baseline="40000" dirty="0"/>
              <a:t>o</a:t>
            </a:r>
            <a:r>
              <a:rPr lang="en-GB" b="1" dirty="0"/>
              <a:t>C</a:t>
            </a:r>
            <a:r>
              <a:rPr lang="en-GB" dirty="0"/>
              <a:t>.</a:t>
            </a:r>
          </a:p>
          <a:p>
            <a:pPr>
              <a:lnSpc>
                <a:spcPct val="120000"/>
              </a:lnSpc>
              <a:spcBef>
                <a:spcPts val="0"/>
              </a:spcBef>
              <a:buFont typeface="Wingdings" panose="05000000000000000000" pitchFamily="2" charset="2"/>
              <a:buChar char="§"/>
            </a:pPr>
            <a:r>
              <a:rPr lang="en-GB" dirty="0"/>
              <a:t>They also need to be a </a:t>
            </a:r>
            <a:r>
              <a:rPr lang="en-GB" b="1" dirty="0"/>
              <a:t>few degrees away from the equator </a:t>
            </a:r>
            <a:r>
              <a:rPr lang="en-GB" dirty="0"/>
              <a:t>to get their </a:t>
            </a:r>
            <a:r>
              <a:rPr lang="en-GB" b="1" dirty="0"/>
              <a:t>spin</a:t>
            </a:r>
            <a:r>
              <a:rPr lang="en-GB" dirty="0"/>
              <a:t>.</a:t>
            </a:r>
          </a:p>
          <a:p>
            <a:pPr>
              <a:lnSpc>
                <a:spcPct val="120000"/>
              </a:lnSpc>
              <a:spcBef>
                <a:spcPts val="0"/>
              </a:spcBef>
              <a:buFont typeface="Wingdings" panose="05000000000000000000" pitchFamily="2" charset="2"/>
              <a:buChar char="§"/>
            </a:pPr>
            <a:r>
              <a:rPr lang="en-GB" dirty="0"/>
              <a:t>The direction of global winds will move them once they’ve formed, and the Coriolis force will make them move in a curve.</a:t>
            </a:r>
          </a:p>
          <a:p>
            <a:pPr>
              <a:lnSpc>
                <a:spcPct val="120000"/>
              </a:lnSpc>
              <a:spcBef>
                <a:spcPts val="0"/>
              </a:spcBef>
              <a:buFont typeface="Wingdings" panose="05000000000000000000" pitchFamily="2" charset="2"/>
              <a:buChar char="§"/>
            </a:pPr>
            <a:endParaRPr lang="en-GB" dirty="0"/>
          </a:p>
          <a:p>
            <a:pPr marL="0" indent="0">
              <a:lnSpc>
                <a:spcPct val="120000"/>
              </a:lnSpc>
              <a:spcBef>
                <a:spcPts val="0"/>
              </a:spcBef>
              <a:buNone/>
            </a:pPr>
            <a:endParaRPr lang="en-GB" dirty="0"/>
          </a:p>
        </p:txBody>
      </p:sp>
    </p:spTree>
    <p:extLst>
      <p:ext uri="{BB962C8B-B14F-4D97-AF65-F5344CB8AC3E}">
        <p14:creationId xmlns:p14="http://schemas.microsoft.com/office/powerpoint/2010/main" val="35317706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81013F-4876-41A8-8165-57B6A77B5BC1}"/>
              </a:ext>
            </a:extLst>
          </p:cNvPr>
          <p:cNvSpPr>
            <a:spLocks noGrp="1"/>
          </p:cNvSpPr>
          <p:nvPr>
            <p:ph type="ctrTitle"/>
          </p:nvPr>
        </p:nvSpPr>
        <p:spPr>
          <a:xfrm>
            <a:off x="413657" y="0"/>
            <a:ext cx="9829800" cy="824593"/>
          </a:xfrm>
        </p:spPr>
        <p:txBody>
          <a:bodyPr>
            <a:normAutofit/>
          </a:bodyPr>
          <a:lstStyle/>
          <a:p>
            <a:r>
              <a:rPr lang="en-GB" dirty="0"/>
              <a:t>Working out where storms will happen</a:t>
            </a:r>
          </a:p>
        </p:txBody>
      </p:sp>
      <p:sp>
        <p:nvSpPr>
          <p:cNvPr id="5" name="Subtitle 4">
            <a:extLst>
              <a:ext uri="{FF2B5EF4-FFF2-40B4-BE49-F238E27FC236}">
                <a16:creationId xmlns:a16="http://schemas.microsoft.com/office/drawing/2014/main" id="{5781D4C4-C72C-4350-94D5-46EE0DC5AF45}"/>
              </a:ext>
            </a:extLst>
          </p:cNvPr>
          <p:cNvSpPr>
            <a:spLocks noGrp="1"/>
          </p:cNvSpPr>
          <p:nvPr>
            <p:ph type="subTitle" idx="1"/>
          </p:nvPr>
        </p:nvSpPr>
        <p:spPr/>
        <p:txBody>
          <a:bodyPr/>
          <a:lstStyle/>
          <a:p>
            <a:r>
              <a:rPr lang="en-GB" dirty="0"/>
              <a:t>How did you do?</a:t>
            </a:r>
          </a:p>
        </p:txBody>
      </p:sp>
      <p:sp>
        <p:nvSpPr>
          <p:cNvPr id="6" name="Content Placeholder 5">
            <a:extLst>
              <a:ext uri="{FF2B5EF4-FFF2-40B4-BE49-F238E27FC236}">
                <a16:creationId xmlns:a16="http://schemas.microsoft.com/office/drawing/2014/main" id="{4799A465-B178-4B51-B5CC-3E407796D503}"/>
              </a:ext>
            </a:extLst>
          </p:cNvPr>
          <p:cNvSpPr>
            <a:spLocks noGrp="1"/>
          </p:cNvSpPr>
          <p:nvPr>
            <p:ph sz="quarter" idx="13"/>
          </p:nvPr>
        </p:nvSpPr>
        <p:spPr>
          <a:xfrm>
            <a:off x="1058636" y="2103524"/>
            <a:ext cx="10337073" cy="3716337"/>
          </a:xfrm>
        </p:spPr>
        <p:txBody>
          <a:bodyPr>
            <a:normAutofit/>
          </a:bodyPr>
          <a:lstStyle/>
          <a:p>
            <a:pPr marL="0" indent="0">
              <a:lnSpc>
                <a:spcPct val="120000"/>
              </a:lnSpc>
              <a:spcBef>
                <a:spcPts val="0"/>
              </a:spcBef>
              <a:buNone/>
            </a:pPr>
            <a:r>
              <a:rPr lang="en-GB" dirty="0"/>
              <a:t>Let’s ask a few questions, and correct our own work, then look at the correct answers.</a:t>
            </a:r>
          </a:p>
          <a:p>
            <a:pPr marL="0" indent="0">
              <a:lnSpc>
                <a:spcPct val="120000"/>
              </a:lnSpc>
              <a:spcBef>
                <a:spcPts val="0"/>
              </a:spcBef>
              <a:buNone/>
            </a:pPr>
            <a:endParaRPr lang="en-GB" dirty="0"/>
          </a:p>
          <a:p>
            <a:pPr marL="0" indent="0">
              <a:lnSpc>
                <a:spcPct val="120000"/>
              </a:lnSpc>
              <a:spcBef>
                <a:spcPts val="0"/>
              </a:spcBef>
              <a:buNone/>
            </a:pPr>
            <a:r>
              <a:rPr lang="en-GB" b="1" dirty="0"/>
              <a:t>Remember</a:t>
            </a:r>
            <a:r>
              <a:rPr lang="en-GB" dirty="0"/>
              <a:t> – our map is from the end of the </a:t>
            </a:r>
            <a:r>
              <a:rPr lang="en-GB" i="1"/>
              <a:t>Northern</a:t>
            </a:r>
            <a:r>
              <a:rPr lang="en-GB"/>
              <a:t> hemisphere summer</a:t>
            </a:r>
            <a:r>
              <a:rPr lang="en-GB" dirty="0"/>
              <a:t>.</a:t>
            </a:r>
          </a:p>
        </p:txBody>
      </p:sp>
    </p:spTree>
    <p:extLst>
      <p:ext uri="{BB962C8B-B14F-4D97-AF65-F5344CB8AC3E}">
        <p14:creationId xmlns:p14="http://schemas.microsoft.com/office/powerpoint/2010/main" val="34861125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81013F-4876-41A8-8165-57B6A77B5BC1}"/>
              </a:ext>
            </a:extLst>
          </p:cNvPr>
          <p:cNvSpPr>
            <a:spLocks noGrp="1"/>
          </p:cNvSpPr>
          <p:nvPr>
            <p:ph type="ctrTitle"/>
          </p:nvPr>
        </p:nvSpPr>
        <p:spPr>
          <a:xfrm>
            <a:off x="413657" y="0"/>
            <a:ext cx="9829800" cy="824593"/>
          </a:xfrm>
        </p:spPr>
        <p:txBody>
          <a:bodyPr>
            <a:noAutofit/>
          </a:bodyPr>
          <a:lstStyle/>
          <a:p>
            <a:r>
              <a:rPr lang="en-GB" sz="3200" dirty="0"/>
              <a:t>Why won’t tropical cyclones happen here?</a:t>
            </a:r>
          </a:p>
        </p:txBody>
      </p:sp>
      <p:grpSp>
        <p:nvGrpSpPr>
          <p:cNvPr id="2" name="Group 1">
            <a:extLst>
              <a:ext uri="{FF2B5EF4-FFF2-40B4-BE49-F238E27FC236}">
                <a16:creationId xmlns:a16="http://schemas.microsoft.com/office/drawing/2014/main" id="{1FAB7987-81A7-4425-B425-46843E33620E}"/>
              </a:ext>
            </a:extLst>
          </p:cNvPr>
          <p:cNvGrpSpPr/>
          <p:nvPr/>
        </p:nvGrpSpPr>
        <p:grpSpPr>
          <a:xfrm>
            <a:off x="94871" y="1131589"/>
            <a:ext cx="12002257" cy="5679144"/>
            <a:chOff x="0" y="1661457"/>
            <a:chExt cx="11398264" cy="5393351"/>
          </a:xfrm>
        </p:grpSpPr>
        <p:pic>
          <p:nvPicPr>
            <p:cNvPr id="3" name="Picture 2">
              <a:extLst>
                <a:ext uri="{FF2B5EF4-FFF2-40B4-BE49-F238E27FC236}">
                  <a16:creationId xmlns:a16="http://schemas.microsoft.com/office/drawing/2014/main" id="{945FF829-6451-406A-A90E-8BD3220FAF7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0" y="1661457"/>
              <a:ext cx="11398264" cy="5393351"/>
            </a:xfrm>
            <a:prstGeom prst="rect">
              <a:avLst/>
            </a:prstGeom>
          </p:spPr>
        </p:pic>
        <p:sp>
          <p:nvSpPr>
            <p:cNvPr id="7" name="Oval 6">
              <a:extLst>
                <a:ext uri="{FF2B5EF4-FFF2-40B4-BE49-F238E27FC236}">
                  <a16:creationId xmlns:a16="http://schemas.microsoft.com/office/drawing/2014/main" id="{9D88A3DE-E81E-440F-9C66-01C1DC0304F8}"/>
                </a:ext>
              </a:extLst>
            </p:cNvPr>
            <p:cNvSpPr/>
            <p:nvPr/>
          </p:nvSpPr>
          <p:spPr>
            <a:xfrm>
              <a:off x="4011305" y="2817092"/>
              <a:ext cx="1016758" cy="529091"/>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8DE1CE26-DA08-43C9-9171-AF65A4E5F3BD}"/>
                </a:ext>
              </a:extLst>
            </p:cNvPr>
            <p:cNvSpPr/>
            <p:nvPr/>
          </p:nvSpPr>
          <p:spPr>
            <a:xfrm>
              <a:off x="602777" y="3229969"/>
              <a:ext cx="1016758" cy="529091"/>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1C6B4F06-E739-46F5-A24B-A6BD5A663A3D}"/>
                </a:ext>
              </a:extLst>
            </p:cNvPr>
            <p:cNvSpPr/>
            <p:nvPr/>
          </p:nvSpPr>
          <p:spPr>
            <a:xfrm>
              <a:off x="4610800" y="5142043"/>
              <a:ext cx="1016758" cy="529091"/>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E93A11C2-8C16-4BD7-9ED6-4D4FE8C6048C}"/>
                </a:ext>
              </a:extLst>
            </p:cNvPr>
            <p:cNvSpPr/>
            <p:nvPr/>
          </p:nvSpPr>
          <p:spPr>
            <a:xfrm>
              <a:off x="7771264" y="5538589"/>
              <a:ext cx="1016758" cy="529091"/>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AD6985F4-E9BD-4996-B4C4-1F7649E1E00F}"/>
                </a:ext>
              </a:extLst>
            </p:cNvPr>
            <p:cNvSpPr/>
            <p:nvPr/>
          </p:nvSpPr>
          <p:spPr>
            <a:xfrm>
              <a:off x="1917628" y="5093530"/>
              <a:ext cx="1016758" cy="529091"/>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5304749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81013F-4876-41A8-8165-57B6A77B5BC1}"/>
              </a:ext>
            </a:extLst>
          </p:cNvPr>
          <p:cNvSpPr>
            <a:spLocks noGrp="1"/>
          </p:cNvSpPr>
          <p:nvPr>
            <p:ph type="ctrTitle"/>
          </p:nvPr>
        </p:nvSpPr>
        <p:spPr>
          <a:xfrm>
            <a:off x="413657" y="0"/>
            <a:ext cx="9829800" cy="824593"/>
          </a:xfrm>
        </p:spPr>
        <p:txBody>
          <a:bodyPr/>
          <a:lstStyle/>
          <a:p>
            <a:r>
              <a:rPr lang="en-GB" dirty="0"/>
              <a:t>What about here?</a:t>
            </a:r>
          </a:p>
        </p:txBody>
      </p:sp>
      <p:pic>
        <p:nvPicPr>
          <p:cNvPr id="10" name="Picture 9">
            <a:extLst>
              <a:ext uri="{FF2B5EF4-FFF2-40B4-BE49-F238E27FC236}">
                <a16:creationId xmlns:a16="http://schemas.microsoft.com/office/drawing/2014/main" id="{8A740D81-04EA-402B-AC6A-360BDDB551B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94871" y="1131589"/>
            <a:ext cx="12002257" cy="5679144"/>
          </a:xfrm>
          <a:prstGeom prst="rect">
            <a:avLst/>
          </a:prstGeom>
        </p:spPr>
      </p:pic>
      <p:sp>
        <p:nvSpPr>
          <p:cNvPr id="15" name="Oval 14">
            <a:extLst>
              <a:ext uri="{FF2B5EF4-FFF2-40B4-BE49-F238E27FC236}">
                <a16:creationId xmlns:a16="http://schemas.microsoft.com/office/drawing/2014/main" id="{EB6BB1AE-2965-4C18-BC42-65F7F4D2E33A}"/>
              </a:ext>
            </a:extLst>
          </p:cNvPr>
          <p:cNvSpPr/>
          <p:nvPr/>
        </p:nvSpPr>
        <p:spPr>
          <a:xfrm>
            <a:off x="7427115" y="4379816"/>
            <a:ext cx="645039" cy="365711"/>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67E0D478-BF32-41E0-B6D0-FB4A5C87F011}"/>
              </a:ext>
            </a:extLst>
          </p:cNvPr>
          <p:cNvSpPr/>
          <p:nvPr/>
        </p:nvSpPr>
        <p:spPr>
          <a:xfrm>
            <a:off x="10176845" y="4379816"/>
            <a:ext cx="1279076" cy="411229"/>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6BF2C06F-5CA0-4F24-9F2A-E55E5AB2914A}"/>
              </a:ext>
            </a:extLst>
          </p:cNvPr>
          <p:cNvSpPr/>
          <p:nvPr/>
        </p:nvSpPr>
        <p:spPr>
          <a:xfrm>
            <a:off x="4414552" y="4379816"/>
            <a:ext cx="786721" cy="365711"/>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924620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81013F-4876-41A8-8165-57B6A77B5BC1}"/>
              </a:ext>
            </a:extLst>
          </p:cNvPr>
          <p:cNvSpPr>
            <a:spLocks noGrp="1"/>
          </p:cNvSpPr>
          <p:nvPr>
            <p:ph type="ctrTitle"/>
          </p:nvPr>
        </p:nvSpPr>
        <p:spPr>
          <a:xfrm>
            <a:off x="413657" y="0"/>
            <a:ext cx="9829800" cy="824593"/>
          </a:xfrm>
        </p:spPr>
        <p:txBody>
          <a:bodyPr/>
          <a:lstStyle/>
          <a:p>
            <a:r>
              <a:rPr lang="en-GB" dirty="0"/>
              <a:t>How about here?</a:t>
            </a:r>
          </a:p>
        </p:txBody>
      </p:sp>
      <p:grpSp>
        <p:nvGrpSpPr>
          <p:cNvPr id="9" name="Group 8">
            <a:extLst>
              <a:ext uri="{FF2B5EF4-FFF2-40B4-BE49-F238E27FC236}">
                <a16:creationId xmlns:a16="http://schemas.microsoft.com/office/drawing/2014/main" id="{40B4E2B2-C5A8-44EF-84C2-A70E5854BDCB}"/>
              </a:ext>
            </a:extLst>
          </p:cNvPr>
          <p:cNvGrpSpPr/>
          <p:nvPr/>
        </p:nvGrpSpPr>
        <p:grpSpPr>
          <a:xfrm>
            <a:off x="94871" y="1131589"/>
            <a:ext cx="12002257" cy="5679144"/>
            <a:chOff x="0" y="1661457"/>
            <a:chExt cx="11398264" cy="5393351"/>
          </a:xfrm>
        </p:grpSpPr>
        <p:pic>
          <p:nvPicPr>
            <p:cNvPr id="11" name="Picture 10">
              <a:extLst>
                <a:ext uri="{FF2B5EF4-FFF2-40B4-BE49-F238E27FC236}">
                  <a16:creationId xmlns:a16="http://schemas.microsoft.com/office/drawing/2014/main" id="{9BA3AC11-3A17-45D4-8D2E-55B1BDF7D5C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0" y="1661457"/>
              <a:ext cx="11398264" cy="5393351"/>
            </a:xfrm>
            <a:prstGeom prst="rect">
              <a:avLst/>
            </a:prstGeom>
          </p:spPr>
        </p:pic>
        <p:sp>
          <p:nvSpPr>
            <p:cNvPr id="17" name="Oval 16">
              <a:extLst>
                <a:ext uri="{FF2B5EF4-FFF2-40B4-BE49-F238E27FC236}">
                  <a16:creationId xmlns:a16="http://schemas.microsoft.com/office/drawing/2014/main" id="{0E623350-E07A-4FED-A2B3-518B54E05221}"/>
                </a:ext>
              </a:extLst>
            </p:cNvPr>
            <p:cNvSpPr/>
            <p:nvPr/>
          </p:nvSpPr>
          <p:spPr>
            <a:xfrm>
              <a:off x="7923312" y="4469993"/>
              <a:ext cx="515032" cy="268007"/>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ACFBF8F0-BCCC-4EA7-85BE-BE42245DD460}"/>
                </a:ext>
              </a:extLst>
            </p:cNvPr>
            <p:cNvSpPr/>
            <p:nvPr/>
          </p:nvSpPr>
          <p:spPr>
            <a:xfrm>
              <a:off x="9334301" y="4205447"/>
              <a:ext cx="1356505" cy="529091"/>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0512EAFE-F90E-4E28-AF07-F3AADB198FE5}"/>
                </a:ext>
              </a:extLst>
            </p:cNvPr>
            <p:cNvSpPr/>
            <p:nvPr/>
          </p:nvSpPr>
          <p:spPr>
            <a:xfrm>
              <a:off x="3792418" y="4208910"/>
              <a:ext cx="1016758" cy="529091"/>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Oval 19">
            <a:extLst>
              <a:ext uri="{FF2B5EF4-FFF2-40B4-BE49-F238E27FC236}">
                <a16:creationId xmlns:a16="http://schemas.microsoft.com/office/drawing/2014/main" id="{053A4568-B972-41ED-BD43-E82C9A9A70E3}"/>
              </a:ext>
            </a:extLst>
          </p:cNvPr>
          <p:cNvSpPr/>
          <p:nvPr/>
        </p:nvSpPr>
        <p:spPr>
          <a:xfrm>
            <a:off x="7597316" y="4145862"/>
            <a:ext cx="542324" cy="282209"/>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581E43DE-6954-426C-8750-F839465CD3FE}"/>
              </a:ext>
            </a:extLst>
          </p:cNvPr>
          <p:cNvSpPr/>
          <p:nvPr/>
        </p:nvSpPr>
        <p:spPr>
          <a:xfrm>
            <a:off x="2268204" y="3991243"/>
            <a:ext cx="542324" cy="282209"/>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4A3090C8-2ACB-4B52-86B0-0BA95D77D541}"/>
              </a:ext>
            </a:extLst>
          </p:cNvPr>
          <p:cNvSpPr/>
          <p:nvPr/>
        </p:nvSpPr>
        <p:spPr>
          <a:xfrm>
            <a:off x="3072141" y="3827995"/>
            <a:ext cx="542324" cy="282209"/>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668576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5"/>
          <p:cNvSpPr txBox="1"/>
          <p:nvPr/>
        </p:nvSpPr>
        <p:spPr>
          <a:xfrm>
            <a:off x="272503" y="2587901"/>
            <a:ext cx="7029818" cy="1569660"/>
          </a:xfrm>
          <a:prstGeom prst="rect">
            <a:avLst/>
          </a:prstGeom>
          <a:noFill/>
        </p:spPr>
        <p:txBody>
          <a:bodyPr wrap="square" rtlCol="0">
            <a:spAutoFit/>
          </a:bodyPr>
          <a:lstStyle/>
          <a:p>
            <a:r>
              <a:rPr lang="en-GB" sz="4800" b="1" dirty="0">
                <a:solidFill>
                  <a:schemeClr val="bg1"/>
                </a:solidFill>
                <a:latin typeface="Arial" panose="020B0604020202020204" pitchFamily="34" charset="0"/>
                <a:cs typeface="Arial" panose="020B0604020202020204" pitchFamily="34" charset="0"/>
              </a:rPr>
              <a:t>Tropical cyclones Where, Why &amp; How?</a:t>
            </a:r>
          </a:p>
        </p:txBody>
      </p:sp>
      <p:sp>
        <p:nvSpPr>
          <p:cNvPr id="7" name="TextBox 6"/>
          <p:cNvSpPr txBox="1"/>
          <p:nvPr/>
        </p:nvSpPr>
        <p:spPr>
          <a:xfrm>
            <a:off x="9652715" y="407293"/>
            <a:ext cx="2030570" cy="307777"/>
          </a:xfrm>
          <a:prstGeom prst="rect">
            <a:avLst/>
          </a:prstGeom>
          <a:noFill/>
        </p:spPr>
        <p:txBody>
          <a:bodyPr wrap="square" rtlCol="0">
            <a:spAutoFit/>
          </a:bodyPr>
          <a:lstStyle/>
          <a:p>
            <a:r>
              <a:rPr lang="en-GB" sz="1400" b="1" dirty="0">
                <a:solidFill>
                  <a:srgbClr val="FFFF00"/>
                </a:solidFill>
                <a:latin typeface="Arial" panose="020B0604020202020204" pitchFamily="34" charset="0"/>
                <a:cs typeface="Arial" panose="020B0604020202020204" pitchFamily="34" charset="0"/>
              </a:rPr>
              <a:t>Tropical Cyclones</a:t>
            </a:r>
          </a:p>
        </p:txBody>
      </p:sp>
    </p:spTree>
    <p:extLst>
      <p:ext uri="{BB962C8B-B14F-4D97-AF65-F5344CB8AC3E}">
        <p14:creationId xmlns:p14="http://schemas.microsoft.com/office/powerpoint/2010/main" val="31941881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81013F-4876-41A8-8165-57B6A77B5BC1}"/>
              </a:ext>
            </a:extLst>
          </p:cNvPr>
          <p:cNvSpPr>
            <a:spLocks noGrp="1"/>
          </p:cNvSpPr>
          <p:nvPr>
            <p:ph type="ctrTitle"/>
          </p:nvPr>
        </p:nvSpPr>
        <p:spPr>
          <a:xfrm>
            <a:off x="413657" y="0"/>
            <a:ext cx="9829800" cy="824593"/>
          </a:xfrm>
        </p:spPr>
        <p:txBody>
          <a:bodyPr>
            <a:normAutofit/>
          </a:bodyPr>
          <a:lstStyle/>
          <a:p>
            <a:r>
              <a:rPr lang="en-GB" dirty="0"/>
              <a:t>What do you notice about their track?</a:t>
            </a:r>
          </a:p>
        </p:txBody>
      </p:sp>
      <p:grpSp>
        <p:nvGrpSpPr>
          <p:cNvPr id="9" name="Group 8">
            <a:extLst>
              <a:ext uri="{FF2B5EF4-FFF2-40B4-BE49-F238E27FC236}">
                <a16:creationId xmlns:a16="http://schemas.microsoft.com/office/drawing/2014/main" id="{40B4E2B2-C5A8-44EF-84C2-A70E5854BDCB}"/>
              </a:ext>
            </a:extLst>
          </p:cNvPr>
          <p:cNvGrpSpPr/>
          <p:nvPr/>
        </p:nvGrpSpPr>
        <p:grpSpPr>
          <a:xfrm>
            <a:off x="94871" y="1178856"/>
            <a:ext cx="12002257" cy="5679144"/>
            <a:chOff x="0" y="1661457"/>
            <a:chExt cx="11398264" cy="5393351"/>
          </a:xfrm>
        </p:grpSpPr>
        <p:pic>
          <p:nvPicPr>
            <p:cNvPr id="11" name="Picture 10">
              <a:extLst>
                <a:ext uri="{FF2B5EF4-FFF2-40B4-BE49-F238E27FC236}">
                  <a16:creationId xmlns:a16="http://schemas.microsoft.com/office/drawing/2014/main" id="{9BA3AC11-3A17-45D4-8D2E-55B1BDF7D5C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0" y="1661457"/>
              <a:ext cx="11398264" cy="5393351"/>
            </a:xfrm>
            <a:prstGeom prst="rect">
              <a:avLst/>
            </a:prstGeom>
          </p:spPr>
        </p:pic>
        <p:sp>
          <p:nvSpPr>
            <p:cNvPr id="17" name="Oval 16">
              <a:extLst>
                <a:ext uri="{FF2B5EF4-FFF2-40B4-BE49-F238E27FC236}">
                  <a16:creationId xmlns:a16="http://schemas.microsoft.com/office/drawing/2014/main" id="{0E623350-E07A-4FED-A2B3-518B54E05221}"/>
                </a:ext>
              </a:extLst>
            </p:cNvPr>
            <p:cNvSpPr/>
            <p:nvPr/>
          </p:nvSpPr>
          <p:spPr>
            <a:xfrm>
              <a:off x="7923312" y="4469993"/>
              <a:ext cx="515032" cy="268007"/>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ACFBF8F0-BCCC-4EA7-85BE-BE42245DD460}"/>
                </a:ext>
              </a:extLst>
            </p:cNvPr>
            <p:cNvSpPr/>
            <p:nvPr/>
          </p:nvSpPr>
          <p:spPr>
            <a:xfrm>
              <a:off x="9334301" y="4205447"/>
              <a:ext cx="1356505" cy="529091"/>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0512EAFE-F90E-4E28-AF07-F3AADB198FE5}"/>
                </a:ext>
              </a:extLst>
            </p:cNvPr>
            <p:cNvSpPr/>
            <p:nvPr/>
          </p:nvSpPr>
          <p:spPr>
            <a:xfrm>
              <a:off x="3792418" y="4208910"/>
              <a:ext cx="1016758" cy="529091"/>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Oval 19">
            <a:extLst>
              <a:ext uri="{FF2B5EF4-FFF2-40B4-BE49-F238E27FC236}">
                <a16:creationId xmlns:a16="http://schemas.microsoft.com/office/drawing/2014/main" id="{053A4568-B972-41ED-BD43-E82C9A9A70E3}"/>
              </a:ext>
            </a:extLst>
          </p:cNvPr>
          <p:cNvSpPr/>
          <p:nvPr/>
        </p:nvSpPr>
        <p:spPr>
          <a:xfrm>
            <a:off x="7597316" y="4145862"/>
            <a:ext cx="542324" cy="282209"/>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581E43DE-6954-426C-8750-F839465CD3FE}"/>
              </a:ext>
            </a:extLst>
          </p:cNvPr>
          <p:cNvSpPr/>
          <p:nvPr/>
        </p:nvSpPr>
        <p:spPr>
          <a:xfrm>
            <a:off x="2268204" y="3991243"/>
            <a:ext cx="542324" cy="282209"/>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4A3090C8-2ACB-4B52-86B0-0BA95D77D541}"/>
              </a:ext>
            </a:extLst>
          </p:cNvPr>
          <p:cNvSpPr/>
          <p:nvPr/>
        </p:nvSpPr>
        <p:spPr>
          <a:xfrm>
            <a:off x="3072141" y="3827995"/>
            <a:ext cx="542324" cy="282209"/>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Arc 2">
            <a:extLst>
              <a:ext uri="{FF2B5EF4-FFF2-40B4-BE49-F238E27FC236}">
                <a16:creationId xmlns:a16="http://schemas.microsoft.com/office/drawing/2014/main" id="{35A278BE-59A4-4DCB-BCEF-5CD56D775D6F}"/>
              </a:ext>
            </a:extLst>
          </p:cNvPr>
          <p:cNvSpPr/>
          <p:nvPr/>
        </p:nvSpPr>
        <p:spPr>
          <a:xfrm rot="10440790">
            <a:off x="1007373" y="2905334"/>
            <a:ext cx="2593440" cy="1249792"/>
          </a:xfrm>
          <a:prstGeom prst="arc">
            <a:avLst/>
          </a:prstGeom>
          <a:ln w="38100">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 name="Arc 4">
            <a:extLst>
              <a:ext uri="{FF2B5EF4-FFF2-40B4-BE49-F238E27FC236}">
                <a16:creationId xmlns:a16="http://schemas.microsoft.com/office/drawing/2014/main" id="{F9C98618-FE76-491C-BD67-A0CA950FE5E7}"/>
              </a:ext>
            </a:extLst>
          </p:cNvPr>
          <p:cNvSpPr/>
          <p:nvPr/>
        </p:nvSpPr>
        <p:spPr>
          <a:xfrm rot="10800000">
            <a:off x="2867659" y="3131235"/>
            <a:ext cx="542324" cy="797990"/>
          </a:xfrm>
          <a:prstGeom prst="arc">
            <a:avLst/>
          </a:prstGeom>
          <a:ln w="38100">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6" name="Arc 5">
            <a:extLst>
              <a:ext uri="{FF2B5EF4-FFF2-40B4-BE49-F238E27FC236}">
                <a16:creationId xmlns:a16="http://schemas.microsoft.com/office/drawing/2014/main" id="{C9D8772A-1AB5-4500-8B8A-16E8DF929D69}"/>
              </a:ext>
            </a:extLst>
          </p:cNvPr>
          <p:cNvSpPr/>
          <p:nvPr/>
        </p:nvSpPr>
        <p:spPr>
          <a:xfrm rot="11030712">
            <a:off x="3372309" y="3097114"/>
            <a:ext cx="2036874" cy="1055165"/>
          </a:xfrm>
          <a:prstGeom prst="arc">
            <a:avLst/>
          </a:prstGeom>
          <a:ln w="38100">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7" name="Arc 6">
            <a:extLst>
              <a:ext uri="{FF2B5EF4-FFF2-40B4-BE49-F238E27FC236}">
                <a16:creationId xmlns:a16="http://schemas.microsoft.com/office/drawing/2014/main" id="{1E3C734A-CD92-4C27-B564-24BF9FC80E86}"/>
              </a:ext>
            </a:extLst>
          </p:cNvPr>
          <p:cNvSpPr/>
          <p:nvPr/>
        </p:nvSpPr>
        <p:spPr>
          <a:xfrm rot="13726151">
            <a:off x="7878899" y="3582676"/>
            <a:ext cx="337618" cy="716862"/>
          </a:xfrm>
          <a:prstGeom prst="arc">
            <a:avLst/>
          </a:prstGeom>
          <a:ln w="38100">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6" name="Arc 15">
            <a:extLst>
              <a:ext uri="{FF2B5EF4-FFF2-40B4-BE49-F238E27FC236}">
                <a16:creationId xmlns:a16="http://schemas.microsoft.com/office/drawing/2014/main" id="{1AF51062-3D75-46E7-B89D-483BD5A75857}"/>
              </a:ext>
            </a:extLst>
          </p:cNvPr>
          <p:cNvSpPr/>
          <p:nvPr/>
        </p:nvSpPr>
        <p:spPr>
          <a:xfrm rot="13028835">
            <a:off x="8581273" y="3620117"/>
            <a:ext cx="337618" cy="716862"/>
          </a:xfrm>
          <a:prstGeom prst="arc">
            <a:avLst/>
          </a:prstGeom>
          <a:ln w="38100">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2" name="Arc 21">
            <a:extLst>
              <a:ext uri="{FF2B5EF4-FFF2-40B4-BE49-F238E27FC236}">
                <a16:creationId xmlns:a16="http://schemas.microsoft.com/office/drawing/2014/main" id="{FFA87FF5-7435-4C2F-924A-2D43696022A8}"/>
              </a:ext>
            </a:extLst>
          </p:cNvPr>
          <p:cNvSpPr/>
          <p:nvPr/>
        </p:nvSpPr>
        <p:spPr>
          <a:xfrm rot="11030712">
            <a:off x="9427217" y="3155066"/>
            <a:ext cx="2036874" cy="1055165"/>
          </a:xfrm>
          <a:prstGeom prst="arc">
            <a:avLst/>
          </a:prstGeom>
          <a:ln w="38100">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Tree>
    <p:extLst>
      <p:ext uri="{BB962C8B-B14F-4D97-AF65-F5344CB8AC3E}">
        <p14:creationId xmlns:p14="http://schemas.microsoft.com/office/powerpoint/2010/main" val="13825524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81013F-4876-41A8-8165-57B6A77B5BC1}"/>
              </a:ext>
            </a:extLst>
          </p:cNvPr>
          <p:cNvSpPr>
            <a:spLocks noGrp="1"/>
          </p:cNvSpPr>
          <p:nvPr>
            <p:ph type="ctrTitle"/>
          </p:nvPr>
        </p:nvSpPr>
        <p:spPr>
          <a:xfrm>
            <a:off x="413657" y="0"/>
            <a:ext cx="9829800" cy="824593"/>
          </a:xfrm>
        </p:spPr>
        <p:txBody>
          <a:bodyPr/>
          <a:lstStyle/>
          <a:p>
            <a:r>
              <a:rPr lang="en-GB" dirty="0"/>
              <a:t>Would I lie to you?</a:t>
            </a:r>
          </a:p>
        </p:txBody>
      </p:sp>
      <p:sp>
        <p:nvSpPr>
          <p:cNvPr id="3" name="Content Placeholder 1">
            <a:extLst>
              <a:ext uri="{FF2B5EF4-FFF2-40B4-BE49-F238E27FC236}">
                <a16:creationId xmlns:a16="http://schemas.microsoft.com/office/drawing/2014/main" id="{4EC35339-8351-4D3D-BEBC-ECD0701D4B7B}"/>
              </a:ext>
            </a:extLst>
          </p:cNvPr>
          <p:cNvSpPr txBox="1">
            <a:spLocks/>
          </p:cNvSpPr>
          <p:nvPr/>
        </p:nvSpPr>
        <p:spPr>
          <a:xfrm>
            <a:off x="790360" y="1937441"/>
            <a:ext cx="10484532" cy="3992819"/>
          </a:xfrm>
          <a:prstGeom prst="rect">
            <a:avLst/>
          </a:prstGeom>
        </p:spPr>
        <p:txBody>
          <a:bodyPr vert="horz" lIns="91440" tIns="45720" rIns="91440" bIns="45720" rtlCol="0">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71500" indent="-571500">
              <a:lnSpc>
                <a:spcPct val="120000"/>
              </a:lnSpc>
              <a:buFont typeface="Wingdings" panose="05000000000000000000" pitchFamily="2" charset="2"/>
              <a:buChar char="§"/>
            </a:pPr>
            <a:r>
              <a:rPr lang="en-GB" sz="4000" b="0" dirty="0"/>
              <a:t>The Earth’s rotation causes tropical cyclones to spin.</a:t>
            </a:r>
          </a:p>
          <a:p>
            <a:pPr marL="571500" indent="-571500">
              <a:lnSpc>
                <a:spcPct val="120000"/>
              </a:lnSpc>
              <a:buFont typeface="Wingdings" panose="05000000000000000000" pitchFamily="2" charset="2"/>
              <a:buChar char="§"/>
            </a:pPr>
            <a:r>
              <a:rPr lang="en-GB" sz="4000" b="0" dirty="0"/>
              <a:t>A large tropical cyclone will hit you with 1 tonne of air every 6 seconds if you’re standing still.  (You won’t be).</a:t>
            </a:r>
          </a:p>
          <a:p>
            <a:pPr marL="571500" indent="-571500">
              <a:lnSpc>
                <a:spcPct val="120000"/>
              </a:lnSpc>
              <a:buFont typeface="Wingdings" panose="05000000000000000000" pitchFamily="2" charset="2"/>
              <a:buChar char="§"/>
            </a:pPr>
            <a:r>
              <a:rPr lang="en-GB" sz="4000" b="0" dirty="0"/>
              <a:t>A hurricane could hit the West coast of Africa, the coast of India, or the coast of the USA.</a:t>
            </a:r>
          </a:p>
          <a:p>
            <a:pPr marL="571500" indent="-571500">
              <a:lnSpc>
                <a:spcPct val="120000"/>
              </a:lnSpc>
              <a:buFont typeface="Wingdings" panose="05000000000000000000" pitchFamily="2" charset="2"/>
              <a:buChar char="§"/>
            </a:pPr>
            <a:r>
              <a:rPr lang="en-GB" sz="4000" b="0" dirty="0"/>
              <a:t>You can fly right through a hurricane.</a:t>
            </a:r>
          </a:p>
        </p:txBody>
      </p:sp>
    </p:spTree>
    <p:extLst>
      <p:ext uri="{BB962C8B-B14F-4D97-AF65-F5344CB8AC3E}">
        <p14:creationId xmlns:p14="http://schemas.microsoft.com/office/powerpoint/2010/main" val="266509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81013F-4876-41A8-8165-57B6A77B5BC1}"/>
              </a:ext>
            </a:extLst>
          </p:cNvPr>
          <p:cNvSpPr>
            <a:spLocks noGrp="1"/>
          </p:cNvSpPr>
          <p:nvPr>
            <p:ph type="ctrTitle"/>
          </p:nvPr>
        </p:nvSpPr>
        <p:spPr>
          <a:xfrm>
            <a:off x="413657" y="0"/>
            <a:ext cx="9829800" cy="824593"/>
          </a:xfrm>
        </p:spPr>
        <p:txBody>
          <a:bodyPr/>
          <a:lstStyle/>
          <a:p>
            <a:r>
              <a:rPr lang="en-GB" dirty="0"/>
              <a:t>Here’s one I made earlier…</a:t>
            </a:r>
          </a:p>
        </p:txBody>
      </p:sp>
      <p:pic>
        <p:nvPicPr>
          <p:cNvPr id="1028" name="Picture 4">
            <a:extLst>
              <a:ext uri="{FF2B5EF4-FFF2-40B4-BE49-F238E27FC236}">
                <a16:creationId xmlns:a16="http://schemas.microsoft.com/office/drawing/2014/main" id="{15E15CE3-02D0-49DF-9E0F-1F39184E227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4174" y="1140736"/>
            <a:ext cx="3942378" cy="514689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5146BE1-6D82-458A-8E4F-801921DE0F3F}"/>
              </a:ext>
            </a:extLst>
          </p:cNvPr>
          <p:cNvSpPr txBox="1"/>
          <p:nvPr/>
        </p:nvSpPr>
        <p:spPr>
          <a:xfrm>
            <a:off x="90535" y="6326775"/>
            <a:ext cx="4016017" cy="276999"/>
          </a:xfrm>
          <a:prstGeom prst="rect">
            <a:avLst/>
          </a:prstGeom>
          <a:noFill/>
        </p:spPr>
        <p:txBody>
          <a:bodyPr wrap="square" rtlCol="0">
            <a:spAutoFit/>
          </a:bodyPr>
          <a:lstStyle/>
          <a:p>
            <a:pPr algn="l"/>
            <a:r>
              <a:rPr lang="en-GB" sz="1200" dirty="0"/>
              <a:t>(Tropical cyclone Yasi over Australia in 2011)</a:t>
            </a:r>
          </a:p>
        </p:txBody>
      </p:sp>
      <p:cxnSp>
        <p:nvCxnSpPr>
          <p:cNvPr id="9" name="Straight Arrow Connector 8">
            <a:extLst>
              <a:ext uri="{FF2B5EF4-FFF2-40B4-BE49-F238E27FC236}">
                <a16:creationId xmlns:a16="http://schemas.microsoft.com/office/drawing/2014/main" id="{7DD86EE7-29EA-44A4-82A1-62FA841661BA}"/>
              </a:ext>
            </a:extLst>
          </p:cNvPr>
          <p:cNvCxnSpPr>
            <a:cxnSpLocks/>
          </p:cNvCxnSpPr>
          <p:nvPr/>
        </p:nvCxnSpPr>
        <p:spPr>
          <a:xfrm flipH="1">
            <a:off x="2236206" y="1855960"/>
            <a:ext cx="2399168" cy="7423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4A17E4F-E877-4DE0-8B2F-B8FDE244DD1B}"/>
              </a:ext>
            </a:extLst>
          </p:cNvPr>
          <p:cNvCxnSpPr>
            <a:cxnSpLocks/>
          </p:cNvCxnSpPr>
          <p:nvPr/>
        </p:nvCxnSpPr>
        <p:spPr>
          <a:xfrm flipH="1">
            <a:off x="983106" y="1855960"/>
            <a:ext cx="3652268" cy="4983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40663FB-144D-461F-92EA-BF77F3EBD524}"/>
              </a:ext>
            </a:extLst>
          </p:cNvPr>
          <p:cNvCxnSpPr>
            <a:cxnSpLocks/>
          </p:cNvCxnSpPr>
          <p:nvPr/>
        </p:nvCxnSpPr>
        <p:spPr>
          <a:xfrm flipH="1">
            <a:off x="3512745" y="5124261"/>
            <a:ext cx="181581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C85129B-9146-4011-8D3F-5EAAB53AFE57}"/>
              </a:ext>
            </a:extLst>
          </p:cNvPr>
          <p:cNvCxnSpPr/>
          <p:nvPr/>
        </p:nvCxnSpPr>
        <p:spPr>
          <a:xfrm flipH="1">
            <a:off x="1457608" y="3350509"/>
            <a:ext cx="3775295" cy="2792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99C14EC-777E-45E1-B5BE-62CAB395B134}"/>
              </a:ext>
            </a:extLst>
          </p:cNvPr>
          <p:cNvSpPr txBox="1"/>
          <p:nvPr/>
        </p:nvSpPr>
        <p:spPr>
          <a:xfrm>
            <a:off x="4635374" y="1647731"/>
            <a:ext cx="3105339" cy="646331"/>
          </a:xfrm>
          <a:prstGeom prst="rect">
            <a:avLst/>
          </a:prstGeom>
          <a:noFill/>
        </p:spPr>
        <p:txBody>
          <a:bodyPr wrap="square" rtlCol="0">
            <a:spAutoFit/>
          </a:bodyPr>
          <a:lstStyle/>
          <a:p>
            <a:pPr algn="l"/>
            <a:r>
              <a:rPr lang="en-GB" b="1" dirty="0"/>
              <a:t>Rain bands </a:t>
            </a:r>
            <a:r>
              <a:rPr lang="en-GB" dirty="0"/>
              <a:t>spiral out from eye</a:t>
            </a:r>
          </a:p>
        </p:txBody>
      </p:sp>
      <p:sp>
        <p:nvSpPr>
          <p:cNvPr id="21" name="TextBox 20">
            <a:extLst>
              <a:ext uri="{FF2B5EF4-FFF2-40B4-BE49-F238E27FC236}">
                <a16:creationId xmlns:a16="http://schemas.microsoft.com/office/drawing/2014/main" id="{C262CA5F-9B28-4AC5-AC8E-D1AD91193DD4}"/>
              </a:ext>
            </a:extLst>
          </p:cNvPr>
          <p:cNvSpPr txBox="1"/>
          <p:nvPr/>
        </p:nvSpPr>
        <p:spPr>
          <a:xfrm>
            <a:off x="5399986" y="3124092"/>
            <a:ext cx="3105339" cy="369332"/>
          </a:xfrm>
          <a:prstGeom prst="rect">
            <a:avLst/>
          </a:prstGeom>
          <a:noFill/>
        </p:spPr>
        <p:txBody>
          <a:bodyPr wrap="square" rtlCol="0">
            <a:spAutoFit/>
          </a:bodyPr>
          <a:lstStyle/>
          <a:p>
            <a:pPr algn="l"/>
            <a:r>
              <a:rPr lang="en-GB" dirty="0"/>
              <a:t>Central </a:t>
            </a:r>
            <a:r>
              <a:rPr lang="en-GB" b="1" dirty="0"/>
              <a:t>eye</a:t>
            </a:r>
            <a:r>
              <a:rPr lang="en-GB" dirty="0"/>
              <a:t> is clear of cloud</a:t>
            </a:r>
          </a:p>
        </p:txBody>
      </p:sp>
      <p:sp>
        <p:nvSpPr>
          <p:cNvPr id="22" name="TextBox 21">
            <a:extLst>
              <a:ext uri="{FF2B5EF4-FFF2-40B4-BE49-F238E27FC236}">
                <a16:creationId xmlns:a16="http://schemas.microsoft.com/office/drawing/2014/main" id="{1A75DA63-B77E-4139-91FD-A173C2466D6A}"/>
              </a:ext>
            </a:extLst>
          </p:cNvPr>
          <p:cNvSpPr txBox="1"/>
          <p:nvPr/>
        </p:nvSpPr>
        <p:spPr>
          <a:xfrm>
            <a:off x="5571789" y="4939595"/>
            <a:ext cx="3105339" cy="369332"/>
          </a:xfrm>
          <a:prstGeom prst="rect">
            <a:avLst/>
          </a:prstGeom>
          <a:noFill/>
        </p:spPr>
        <p:txBody>
          <a:bodyPr wrap="square" rtlCol="0">
            <a:spAutoFit/>
          </a:bodyPr>
          <a:lstStyle/>
          <a:p>
            <a:pPr algn="l"/>
            <a:r>
              <a:rPr lang="en-GB" dirty="0"/>
              <a:t>Storm </a:t>
            </a:r>
            <a:r>
              <a:rPr lang="en-GB" b="1" dirty="0"/>
              <a:t>rotates</a:t>
            </a:r>
          </a:p>
        </p:txBody>
      </p:sp>
    </p:spTree>
    <p:extLst>
      <p:ext uri="{BB962C8B-B14F-4D97-AF65-F5344CB8AC3E}">
        <p14:creationId xmlns:p14="http://schemas.microsoft.com/office/powerpoint/2010/main" val="1969602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81013F-4876-41A8-8165-57B6A77B5BC1}"/>
              </a:ext>
            </a:extLst>
          </p:cNvPr>
          <p:cNvSpPr>
            <a:spLocks noGrp="1"/>
          </p:cNvSpPr>
          <p:nvPr>
            <p:ph type="ctrTitle"/>
          </p:nvPr>
        </p:nvSpPr>
        <p:spPr>
          <a:xfrm>
            <a:off x="413657" y="0"/>
            <a:ext cx="9829800" cy="824593"/>
          </a:xfrm>
        </p:spPr>
        <p:txBody>
          <a:bodyPr/>
          <a:lstStyle/>
          <a:p>
            <a:r>
              <a:rPr lang="en-GB" dirty="0"/>
              <a:t>Lets make a tropical cyclone</a:t>
            </a:r>
          </a:p>
        </p:txBody>
      </p:sp>
      <p:sp>
        <p:nvSpPr>
          <p:cNvPr id="5" name="Subtitle 4">
            <a:extLst>
              <a:ext uri="{FF2B5EF4-FFF2-40B4-BE49-F238E27FC236}">
                <a16:creationId xmlns:a16="http://schemas.microsoft.com/office/drawing/2014/main" id="{5781D4C4-C72C-4350-94D5-46EE0DC5AF45}"/>
              </a:ext>
            </a:extLst>
          </p:cNvPr>
          <p:cNvSpPr>
            <a:spLocks noGrp="1"/>
          </p:cNvSpPr>
          <p:nvPr>
            <p:ph type="subTitle" idx="1"/>
          </p:nvPr>
        </p:nvSpPr>
        <p:spPr/>
        <p:txBody>
          <a:bodyPr/>
          <a:lstStyle/>
          <a:p>
            <a:r>
              <a:rPr lang="en-GB" dirty="0"/>
              <a:t>Recipe</a:t>
            </a:r>
          </a:p>
        </p:txBody>
      </p:sp>
      <p:sp>
        <p:nvSpPr>
          <p:cNvPr id="6" name="Content Placeholder 5">
            <a:extLst>
              <a:ext uri="{FF2B5EF4-FFF2-40B4-BE49-F238E27FC236}">
                <a16:creationId xmlns:a16="http://schemas.microsoft.com/office/drawing/2014/main" id="{4799A465-B178-4B51-B5CC-3E407796D503}"/>
              </a:ext>
            </a:extLst>
          </p:cNvPr>
          <p:cNvSpPr>
            <a:spLocks noGrp="1"/>
          </p:cNvSpPr>
          <p:nvPr>
            <p:ph sz="quarter" idx="13"/>
          </p:nvPr>
        </p:nvSpPr>
        <p:spPr>
          <a:xfrm>
            <a:off x="1058637" y="2103524"/>
            <a:ext cx="9144000" cy="3530021"/>
          </a:xfrm>
        </p:spPr>
        <p:txBody>
          <a:bodyPr>
            <a:normAutofit fontScale="85000" lnSpcReduction="20000"/>
          </a:bodyPr>
          <a:lstStyle/>
          <a:p>
            <a:pPr>
              <a:lnSpc>
                <a:spcPct val="120000"/>
              </a:lnSpc>
              <a:spcBef>
                <a:spcPts val="0"/>
              </a:spcBef>
            </a:pPr>
            <a:r>
              <a:rPr lang="en-GB" dirty="0"/>
              <a:t>1 large area of thunderstorms </a:t>
            </a:r>
          </a:p>
          <a:p>
            <a:pPr marL="0" indent="0">
              <a:lnSpc>
                <a:spcPct val="120000"/>
              </a:lnSpc>
              <a:spcBef>
                <a:spcPts val="0"/>
              </a:spcBef>
              <a:buNone/>
            </a:pPr>
            <a:endParaRPr lang="en-GB" dirty="0"/>
          </a:p>
          <a:p>
            <a:pPr>
              <a:lnSpc>
                <a:spcPct val="120000"/>
              </a:lnSpc>
              <a:spcBef>
                <a:spcPts val="0"/>
              </a:spcBef>
            </a:pPr>
            <a:r>
              <a:rPr lang="en-GB" dirty="0"/>
              <a:t>1 large area of warm ocean (26.5</a:t>
            </a:r>
            <a:r>
              <a:rPr lang="en-GB" baseline="40000" dirty="0"/>
              <a:t>o</a:t>
            </a:r>
            <a:r>
              <a:rPr lang="en-GB" dirty="0"/>
              <a:t>C or hotter) </a:t>
            </a:r>
            <a:br>
              <a:rPr lang="en-GB" dirty="0"/>
            </a:br>
            <a:r>
              <a:rPr lang="en-GB" dirty="0"/>
              <a:t>(a few thousand square kilometres will do)</a:t>
            </a:r>
          </a:p>
          <a:p>
            <a:pPr marL="0" indent="0">
              <a:lnSpc>
                <a:spcPct val="120000"/>
              </a:lnSpc>
              <a:spcBef>
                <a:spcPts val="0"/>
              </a:spcBef>
              <a:buNone/>
            </a:pPr>
            <a:endParaRPr lang="en-GB" dirty="0"/>
          </a:p>
          <a:p>
            <a:pPr>
              <a:lnSpc>
                <a:spcPct val="120000"/>
              </a:lnSpc>
              <a:spcBef>
                <a:spcPts val="0"/>
              </a:spcBef>
            </a:pPr>
            <a:r>
              <a:rPr lang="en-GB" dirty="0"/>
              <a:t>Winds blowing in the same direction up to 10km height</a:t>
            </a:r>
          </a:p>
          <a:p>
            <a:pPr marL="0" indent="0">
              <a:lnSpc>
                <a:spcPct val="120000"/>
              </a:lnSpc>
              <a:spcBef>
                <a:spcPts val="0"/>
              </a:spcBef>
              <a:buNone/>
            </a:pPr>
            <a:endParaRPr lang="en-GB" dirty="0"/>
          </a:p>
          <a:p>
            <a:pPr>
              <a:lnSpc>
                <a:spcPct val="120000"/>
              </a:lnSpc>
              <a:spcBef>
                <a:spcPts val="0"/>
              </a:spcBef>
            </a:pPr>
            <a:r>
              <a:rPr lang="en-GB" dirty="0"/>
              <a:t>At least 300km (186 miles) from the equator</a:t>
            </a:r>
            <a:br>
              <a:rPr lang="en-GB" dirty="0"/>
            </a:br>
            <a:r>
              <a:rPr lang="en-GB" dirty="0"/>
              <a:t>(otherwise your storm won’t spin)</a:t>
            </a:r>
          </a:p>
          <a:p>
            <a:endParaRPr lang="en-GB" dirty="0"/>
          </a:p>
        </p:txBody>
      </p:sp>
    </p:spTree>
    <p:extLst>
      <p:ext uri="{BB962C8B-B14F-4D97-AF65-F5344CB8AC3E}">
        <p14:creationId xmlns:p14="http://schemas.microsoft.com/office/powerpoint/2010/main" val="17293013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81013F-4876-41A8-8165-57B6A77B5BC1}"/>
              </a:ext>
            </a:extLst>
          </p:cNvPr>
          <p:cNvSpPr>
            <a:spLocks noGrp="1"/>
          </p:cNvSpPr>
          <p:nvPr>
            <p:ph type="ctrTitle"/>
          </p:nvPr>
        </p:nvSpPr>
        <p:spPr>
          <a:xfrm>
            <a:off x="413657" y="0"/>
            <a:ext cx="9829800" cy="824593"/>
          </a:xfrm>
        </p:spPr>
        <p:txBody>
          <a:bodyPr/>
          <a:lstStyle/>
          <a:p>
            <a:r>
              <a:rPr lang="en-GB" dirty="0"/>
              <a:t>Lets make a tropical cyclone</a:t>
            </a:r>
          </a:p>
        </p:txBody>
      </p:sp>
      <p:sp>
        <p:nvSpPr>
          <p:cNvPr id="5" name="Subtitle 4">
            <a:extLst>
              <a:ext uri="{FF2B5EF4-FFF2-40B4-BE49-F238E27FC236}">
                <a16:creationId xmlns:a16="http://schemas.microsoft.com/office/drawing/2014/main" id="{5781D4C4-C72C-4350-94D5-46EE0DC5AF45}"/>
              </a:ext>
            </a:extLst>
          </p:cNvPr>
          <p:cNvSpPr>
            <a:spLocks noGrp="1"/>
          </p:cNvSpPr>
          <p:nvPr>
            <p:ph type="subTitle" idx="1"/>
          </p:nvPr>
        </p:nvSpPr>
        <p:spPr>
          <a:xfrm>
            <a:off x="1058637" y="1462994"/>
            <a:ext cx="6817878" cy="529091"/>
          </a:xfrm>
        </p:spPr>
        <p:txBody>
          <a:bodyPr/>
          <a:lstStyle/>
          <a:p>
            <a:r>
              <a:rPr lang="en-GB" dirty="0"/>
              <a:t>Step one - </a:t>
            </a:r>
            <a:r>
              <a:rPr lang="en-GB" b="0" dirty="0"/>
              <a:t>A lot of hot air </a:t>
            </a:r>
            <a:br>
              <a:rPr lang="en-GB" b="0" dirty="0"/>
            </a:br>
            <a:r>
              <a:rPr lang="en-GB" b="0" dirty="0"/>
              <a:t>(one large area of thunderstorms)</a:t>
            </a:r>
          </a:p>
        </p:txBody>
      </p:sp>
      <p:sp>
        <p:nvSpPr>
          <p:cNvPr id="6" name="Content Placeholder 5">
            <a:extLst>
              <a:ext uri="{FF2B5EF4-FFF2-40B4-BE49-F238E27FC236}">
                <a16:creationId xmlns:a16="http://schemas.microsoft.com/office/drawing/2014/main" id="{4799A465-B178-4B51-B5CC-3E407796D503}"/>
              </a:ext>
            </a:extLst>
          </p:cNvPr>
          <p:cNvSpPr>
            <a:spLocks noGrp="1"/>
          </p:cNvSpPr>
          <p:nvPr>
            <p:ph sz="quarter" idx="13"/>
          </p:nvPr>
        </p:nvSpPr>
        <p:spPr>
          <a:xfrm>
            <a:off x="1058637" y="2897108"/>
            <a:ext cx="6618702" cy="3639493"/>
          </a:xfrm>
        </p:spPr>
        <p:txBody>
          <a:bodyPr>
            <a:normAutofit/>
          </a:bodyPr>
          <a:lstStyle/>
          <a:p>
            <a:pPr>
              <a:buFont typeface="Wingdings" panose="05000000000000000000" pitchFamily="2" charset="2"/>
              <a:buChar char="§"/>
            </a:pPr>
            <a:r>
              <a:rPr lang="en-GB" dirty="0"/>
              <a:t>We need a few Thunderstorms – a ‘tropical disturbance’ – that has formed near the equator</a:t>
            </a:r>
          </a:p>
          <a:p>
            <a:pPr>
              <a:buFont typeface="Wingdings" panose="05000000000000000000" pitchFamily="2" charset="2"/>
              <a:buChar char="§"/>
            </a:pPr>
            <a:r>
              <a:rPr lang="en-GB" dirty="0"/>
              <a:t>Thunderstorms are </a:t>
            </a:r>
            <a:r>
              <a:rPr lang="en-GB" u="sng" dirty="0"/>
              <a:t>unorganised</a:t>
            </a:r>
            <a:r>
              <a:rPr lang="en-GB" dirty="0"/>
              <a:t> storms – they don’t have a specific shape or size. </a:t>
            </a:r>
          </a:p>
          <a:p>
            <a:pPr marL="0" indent="0">
              <a:buNone/>
            </a:pPr>
            <a:endParaRPr lang="en-GB" dirty="0"/>
          </a:p>
          <a:p>
            <a:pPr marL="0" indent="0">
              <a:buNone/>
            </a:pPr>
            <a:endParaRPr lang="en-GB" dirty="0"/>
          </a:p>
          <a:p>
            <a:pPr marL="0" indent="0">
              <a:buNone/>
            </a:pPr>
            <a:endParaRPr lang="en-GB" dirty="0"/>
          </a:p>
          <a:p>
            <a:pPr marL="0" indent="0">
              <a:buNone/>
            </a:pPr>
            <a:endParaRPr lang="en-GB" dirty="0"/>
          </a:p>
          <a:p>
            <a:endParaRPr lang="en-GB" dirty="0"/>
          </a:p>
        </p:txBody>
      </p:sp>
      <p:pic>
        <p:nvPicPr>
          <p:cNvPr id="2" name="Picture 1">
            <a:extLst>
              <a:ext uri="{FF2B5EF4-FFF2-40B4-BE49-F238E27FC236}">
                <a16:creationId xmlns:a16="http://schemas.microsoft.com/office/drawing/2014/main" id="{4101CE1D-6199-4DEB-B273-A58F47BEFD8E}"/>
              </a:ext>
            </a:extLst>
          </p:cNvPr>
          <p:cNvPicPr>
            <a:picLocks noChangeAspect="1"/>
          </p:cNvPicPr>
          <p:nvPr/>
        </p:nvPicPr>
        <p:blipFill>
          <a:blip r:embed="rId3"/>
          <a:stretch>
            <a:fillRect/>
          </a:stretch>
        </p:blipFill>
        <p:spPr>
          <a:xfrm>
            <a:off x="7985157" y="1530034"/>
            <a:ext cx="4134652" cy="4073549"/>
          </a:xfrm>
          <a:prstGeom prst="rect">
            <a:avLst/>
          </a:prstGeom>
        </p:spPr>
      </p:pic>
    </p:spTree>
    <p:extLst>
      <p:ext uri="{BB962C8B-B14F-4D97-AF65-F5344CB8AC3E}">
        <p14:creationId xmlns:p14="http://schemas.microsoft.com/office/powerpoint/2010/main" val="14299341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81013F-4876-41A8-8165-57B6A77B5BC1}"/>
              </a:ext>
            </a:extLst>
          </p:cNvPr>
          <p:cNvSpPr>
            <a:spLocks noGrp="1"/>
          </p:cNvSpPr>
          <p:nvPr>
            <p:ph type="ctrTitle"/>
          </p:nvPr>
        </p:nvSpPr>
        <p:spPr>
          <a:xfrm>
            <a:off x="413657" y="0"/>
            <a:ext cx="9829800" cy="824593"/>
          </a:xfrm>
        </p:spPr>
        <p:txBody>
          <a:bodyPr/>
          <a:lstStyle/>
          <a:p>
            <a:r>
              <a:rPr lang="en-GB" dirty="0"/>
              <a:t>Lets make a tropical cyclone</a:t>
            </a:r>
          </a:p>
        </p:txBody>
      </p:sp>
      <p:sp>
        <p:nvSpPr>
          <p:cNvPr id="5" name="Subtitle 4">
            <a:extLst>
              <a:ext uri="{FF2B5EF4-FFF2-40B4-BE49-F238E27FC236}">
                <a16:creationId xmlns:a16="http://schemas.microsoft.com/office/drawing/2014/main" id="{5781D4C4-C72C-4350-94D5-46EE0DC5AF45}"/>
              </a:ext>
            </a:extLst>
          </p:cNvPr>
          <p:cNvSpPr>
            <a:spLocks noGrp="1"/>
          </p:cNvSpPr>
          <p:nvPr>
            <p:ph type="subTitle" idx="1"/>
          </p:nvPr>
        </p:nvSpPr>
        <p:spPr>
          <a:xfrm>
            <a:off x="1058637" y="1462994"/>
            <a:ext cx="6817878" cy="529091"/>
          </a:xfrm>
        </p:spPr>
        <p:txBody>
          <a:bodyPr/>
          <a:lstStyle/>
          <a:p>
            <a:r>
              <a:rPr lang="en-GB" dirty="0"/>
              <a:t>Step one - </a:t>
            </a:r>
            <a:r>
              <a:rPr lang="en-GB" b="0" dirty="0"/>
              <a:t>A lot of hot air </a:t>
            </a:r>
            <a:br>
              <a:rPr lang="en-GB" b="0" dirty="0"/>
            </a:br>
            <a:r>
              <a:rPr lang="en-GB" b="0" dirty="0"/>
              <a:t>(one large area of thunderstorms)</a:t>
            </a:r>
          </a:p>
        </p:txBody>
      </p:sp>
      <p:sp>
        <p:nvSpPr>
          <p:cNvPr id="6" name="Content Placeholder 5">
            <a:extLst>
              <a:ext uri="{FF2B5EF4-FFF2-40B4-BE49-F238E27FC236}">
                <a16:creationId xmlns:a16="http://schemas.microsoft.com/office/drawing/2014/main" id="{4799A465-B178-4B51-B5CC-3E407796D503}"/>
              </a:ext>
            </a:extLst>
          </p:cNvPr>
          <p:cNvSpPr>
            <a:spLocks noGrp="1"/>
          </p:cNvSpPr>
          <p:nvPr>
            <p:ph sz="quarter" idx="13"/>
          </p:nvPr>
        </p:nvSpPr>
        <p:spPr>
          <a:xfrm>
            <a:off x="1058637" y="2897108"/>
            <a:ext cx="6618702" cy="3639493"/>
          </a:xfrm>
        </p:spPr>
        <p:txBody>
          <a:bodyPr>
            <a:normAutofit/>
          </a:bodyPr>
          <a:lstStyle/>
          <a:p>
            <a:pPr marL="0" indent="0">
              <a:buNone/>
            </a:pPr>
            <a:r>
              <a:rPr lang="en-GB" b="1" dirty="0"/>
              <a:t>Task</a:t>
            </a:r>
            <a:r>
              <a:rPr lang="en-GB" dirty="0"/>
              <a:t>: We need to know how a thunderstorm forms, but the recipe is a bit jumbled up.</a:t>
            </a:r>
          </a:p>
          <a:p>
            <a:pPr marL="0" indent="0">
              <a:buNone/>
            </a:pPr>
            <a:r>
              <a:rPr lang="en-GB" dirty="0"/>
              <a:t>Write the sentences provided into the correct spaces</a:t>
            </a:r>
          </a:p>
          <a:p>
            <a:pPr marL="0" indent="0">
              <a:buNone/>
            </a:pPr>
            <a:endParaRPr lang="en-GB" dirty="0"/>
          </a:p>
          <a:p>
            <a:endParaRPr lang="en-GB" dirty="0"/>
          </a:p>
        </p:txBody>
      </p:sp>
      <p:pic>
        <p:nvPicPr>
          <p:cNvPr id="2" name="Picture 1">
            <a:extLst>
              <a:ext uri="{FF2B5EF4-FFF2-40B4-BE49-F238E27FC236}">
                <a16:creationId xmlns:a16="http://schemas.microsoft.com/office/drawing/2014/main" id="{4101CE1D-6199-4DEB-B273-A58F47BEFD8E}"/>
              </a:ext>
            </a:extLst>
          </p:cNvPr>
          <p:cNvPicPr>
            <a:picLocks noChangeAspect="1"/>
          </p:cNvPicPr>
          <p:nvPr/>
        </p:nvPicPr>
        <p:blipFill>
          <a:blip r:embed="rId3"/>
          <a:stretch>
            <a:fillRect/>
          </a:stretch>
        </p:blipFill>
        <p:spPr>
          <a:xfrm>
            <a:off x="7985157" y="1530034"/>
            <a:ext cx="4134652" cy="4073549"/>
          </a:xfrm>
          <a:prstGeom prst="rect">
            <a:avLst/>
          </a:prstGeom>
        </p:spPr>
      </p:pic>
    </p:spTree>
    <p:extLst>
      <p:ext uri="{BB962C8B-B14F-4D97-AF65-F5344CB8AC3E}">
        <p14:creationId xmlns:p14="http://schemas.microsoft.com/office/powerpoint/2010/main" val="24685837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81013F-4876-41A8-8165-57B6A77B5BC1}"/>
              </a:ext>
            </a:extLst>
          </p:cNvPr>
          <p:cNvSpPr>
            <a:spLocks noGrp="1"/>
          </p:cNvSpPr>
          <p:nvPr>
            <p:ph type="ctrTitle"/>
          </p:nvPr>
        </p:nvSpPr>
        <p:spPr>
          <a:xfrm>
            <a:off x="413657" y="0"/>
            <a:ext cx="9829800" cy="824593"/>
          </a:xfrm>
        </p:spPr>
        <p:txBody>
          <a:bodyPr/>
          <a:lstStyle/>
          <a:p>
            <a:r>
              <a:rPr lang="en-GB" dirty="0"/>
              <a:t>Lets make a tropical cyclone</a:t>
            </a:r>
          </a:p>
        </p:txBody>
      </p:sp>
      <p:sp>
        <p:nvSpPr>
          <p:cNvPr id="7" name="Subtitle 4">
            <a:extLst>
              <a:ext uri="{FF2B5EF4-FFF2-40B4-BE49-F238E27FC236}">
                <a16:creationId xmlns:a16="http://schemas.microsoft.com/office/drawing/2014/main" id="{1776D3B9-6E44-4481-BC2F-9D47A8047793}"/>
              </a:ext>
            </a:extLst>
          </p:cNvPr>
          <p:cNvSpPr txBox="1">
            <a:spLocks/>
          </p:cNvSpPr>
          <p:nvPr/>
        </p:nvSpPr>
        <p:spPr>
          <a:xfrm>
            <a:off x="1033924" y="1500064"/>
            <a:ext cx="10494930" cy="120606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dirty="0"/>
              <a:t>Step two - </a:t>
            </a:r>
            <a:r>
              <a:rPr lang="en-GB" b="0" dirty="0"/>
              <a:t>1 large area of warm ocean at 26.5</a:t>
            </a:r>
            <a:r>
              <a:rPr lang="en-GB" b="0" baseline="30000" dirty="0"/>
              <a:t>o</a:t>
            </a:r>
            <a:r>
              <a:rPr lang="en-GB" b="0" dirty="0"/>
              <a:t>C or hotter (a few thousand square kilometres will do)</a:t>
            </a:r>
          </a:p>
          <a:p>
            <a:endParaRPr lang="en-GB" b="0" dirty="0"/>
          </a:p>
        </p:txBody>
      </p:sp>
      <p:sp>
        <p:nvSpPr>
          <p:cNvPr id="11" name="Content Placeholder 5">
            <a:extLst>
              <a:ext uri="{FF2B5EF4-FFF2-40B4-BE49-F238E27FC236}">
                <a16:creationId xmlns:a16="http://schemas.microsoft.com/office/drawing/2014/main" id="{D2E71BA9-3829-416D-938D-3F08F43FEFD2}"/>
              </a:ext>
            </a:extLst>
          </p:cNvPr>
          <p:cNvSpPr>
            <a:spLocks noGrp="1"/>
          </p:cNvSpPr>
          <p:nvPr>
            <p:ph sz="quarter" idx="13"/>
          </p:nvPr>
        </p:nvSpPr>
        <p:spPr>
          <a:xfrm>
            <a:off x="1033924" y="3064475"/>
            <a:ext cx="10383720" cy="2879125"/>
          </a:xfrm>
        </p:spPr>
        <p:txBody>
          <a:bodyPr>
            <a:normAutofit/>
          </a:bodyPr>
          <a:lstStyle/>
          <a:p>
            <a:pPr marL="0" indent="0">
              <a:buNone/>
            </a:pPr>
            <a:r>
              <a:rPr lang="en-GB" dirty="0"/>
              <a:t>The Earth’s surface is heated by energy received from the Sun.</a:t>
            </a:r>
          </a:p>
          <a:p>
            <a:pPr marL="0" indent="0">
              <a:buNone/>
            </a:pPr>
            <a:endParaRPr lang="en-GB" dirty="0"/>
          </a:p>
          <a:p>
            <a:pPr marL="0" indent="0">
              <a:buNone/>
            </a:pPr>
            <a:r>
              <a:rPr lang="en-GB" dirty="0"/>
              <a:t>The energy from the Sun that hits the Earth is strongest above the equator (where the Sun is overhead), and weakest near the poles (when the Sun is very low in the sky).</a:t>
            </a:r>
          </a:p>
          <a:p>
            <a:pPr marL="0" indent="0">
              <a:buNone/>
            </a:pPr>
            <a:endParaRPr lang="en-GB" dirty="0"/>
          </a:p>
          <a:p>
            <a:pPr marL="0" indent="0">
              <a:buNone/>
            </a:pPr>
            <a:endParaRPr lang="en-GB" dirty="0"/>
          </a:p>
          <a:p>
            <a:pPr marL="0" indent="0">
              <a:buNone/>
            </a:pPr>
            <a:endParaRPr lang="en-GB" dirty="0"/>
          </a:p>
          <a:p>
            <a:endParaRPr lang="en-GB" dirty="0"/>
          </a:p>
        </p:txBody>
      </p:sp>
    </p:spTree>
    <p:extLst>
      <p:ext uri="{BB962C8B-B14F-4D97-AF65-F5344CB8AC3E}">
        <p14:creationId xmlns:p14="http://schemas.microsoft.com/office/powerpoint/2010/main" val="17092085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81013F-4876-41A8-8165-57B6A77B5BC1}"/>
              </a:ext>
            </a:extLst>
          </p:cNvPr>
          <p:cNvSpPr>
            <a:spLocks noGrp="1"/>
          </p:cNvSpPr>
          <p:nvPr>
            <p:ph type="ctrTitle"/>
          </p:nvPr>
        </p:nvSpPr>
        <p:spPr>
          <a:xfrm>
            <a:off x="413657" y="0"/>
            <a:ext cx="9829800" cy="824593"/>
          </a:xfrm>
        </p:spPr>
        <p:txBody>
          <a:bodyPr/>
          <a:lstStyle/>
          <a:p>
            <a:endParaRPr lang="en-GB" dirty="0"/>
          </a:p>
        </p:txBody>
      </p:sp>
      <p:sp>
        <p:nvSpPr>
          <p:cNvPr id="11" name="Content Placeholder 5">
            <a:extLst>
              <a:ext uri="{FF2B5EF4-FFF2-40B4-BE49-F238E27FC236}">
                <a16:creationId xmlns:a16="http://schemas.microsoft.com/office/drawing/2014/main" id="{D2E71BA9-3829-416D-938D-3F08F43FEFD2}"/>
              </a:ext>
            </a:extLst>
          </p:cNvPr>
          <p:cNvSpPr>
            <a:spLocks noGrp="1"/>
          </p:cNvSpPr>
          <p:nvPr>
            <p:ph sz="quarter" idx="13"/>
          </p:nvPr>
        </p:nvSpPr>
        <p:spPr>
          <a:xfrm>
            <a:off x="8294146" y="1204856"/>
            <a:ext cx="3743660" cy="3051995"/>
          </a:xfrm>
        </p:spPr>
        <p:txBody>
          <a:bodyPr>
            <a:normAutofit/>
          </a:bodyPr>
          <a:lstStyle/>
          <a:p>
            <a:pPr marL="0" indent="0">
              <a:buNone/>
            </a:pPr>
            <a:r>
              <a:rPr lang="en-GB" dirty="0"/>
              <a:t>If you were above the atmosphere a map the incoming energy would look like this.</a:t>
            </a:r>
          </a:p>
          <a:p>
            <a:pPr marL="0" indent="0">
              <a:buNone/>
            </a:pPr>
            <a:endParaRPr lang="en-GB" dirty="0"/>
          </a:p>
        </p:txBody>
      </p:sp>
      <p:pic>
        <p:nvPicPr>
          <p:cNvPr id="3" name="Picture 2">
            <a:extLst>
              <a:ext uri="{FF2B5EF4-FFF2-40B4-BE49-F238E27FC236}">
                <a16:creationId xmlns:a16="http://schemas.microsoft.com/office/drawing/2014/main" id="{1D6102E0-6394-4D5D-9E95-00CE30EF8D2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46667"/>
          <a:stretch/>
        </p:blipFill>
        <p:spPr>
          <a:xfrm>
            <a:off x="413657" y="1121472"/>
            <a:ext cx="7966550" cy="4531672"/>
          </a:xfrm>
          <a:prstGeom prst="rect">
            <a:avLst/>
          </a:prstGeom>
        </p:spPr>
      </p:pic>
    </p:spTree>
    <p:extLst>
      <p:ext uri="{BB962C8B-B14F-4D97-AF65-F5344CB8AC3E}">
        <p14:creationId xmlns:p14="http://schemas.microsoft.com/office/powerpoint/2010/main" val="36322751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2010</TotalTime>
  <Words>2740</Words>
  <Application>Microsoft Office PowerPoint</Application>
  <PresentationFormat>Widescreen</PresentationFormat>
  <Paragraphs>277</Paragraphs>
  <Slides>31</Slides>
  <Notes>30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Wingdings</vt:lpstr>
      <vt:lpstr>Office Theme</vt:lpstr>
      <vt:lpstr>Would I lie to you?</vt:lpstr>
      <vt:lpstr>Would I lie to you?</vt:lpstr>
      <vt:lpstr>PowerPoint Presentation</vt:lpstr>
      <vt:lpstr>Here’s one I made earlier…</vt:lpstr>
      <vt:lpstr>Lets make a tropical cyclone</vt:lpstr>
      <vt:lpstr>Lets make a tropical cyclone</vt:lpstr>
      <vt:lpstr>Lets make a tropical cyclone</vt:lpstr>
      <vt:lpstr>Lets make a tropical cyclone</vt:lpstr>
      <vt:lpstr>PowerPoint Presentation</vt:lpstr>
      <vt:lpstr>PowerPoint Presentation</vt:lpstr>
      <vt:lpstr>Lets make a tropical cyclone</vt:lpstr>
      <vt:lpstr>Annual variation in heat from the sun</vt:lpstr>
      <vt:lpstr>PowerPoint Presentation</vt:lpstr>
      <vt:lpstr>Lets make a tropical cyclone</vt:lpstr>
      <vt:lpstr>Step 2 – getting organised</vt:lpstr>
      <vt:lpstr>Making Wind</vt:lpstr>
      <vt:lpstr>Step 2 – getting organised</vt:lpstr>
      <vt:lpstr>Lets make a tropical cyclone</vt:lpstr>
      <vt:lpstr>Coriolis step-by-step</vt:lpstr>
      <vt:lpstr>PowerPoint Presentation</vt:lpstr>
      <vt:lpstr>PowerPoint Presentation</vt:lpstr>
      <vt:lpstr>In your own words</vt:lpstr>
      <vt:lpstr>PowerPoint Presentation</vt:lpstr>
      <vt:lpstr>Bigger, Faster, Stronger</vt:lpstr>
      <vt:lpstr>Working out where storms will happen</vt:lpstr>
      <vt:lpstr>Working out where storms will happen</vt:lpstr>
      <vt:lpstr>Why won’t tropical cyclones happen here?</vt:lpstr>
      <vt:lpstr>What about here?</vt:lpstr>
      <vt:lpstr>How about here?</vt:lpstr>
      <vt:lpstr>What do you notice about their track?</vt:lpstr>
      <vt:lpstr>Would I lie to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 Parsons</dc:creator>
  <cp:lastModifiedBy>Ellen Thompson</cp:lastModifiedBy>
  <cp:revision>94</cp:revision>
  <dcterms:created xsi:type="dcterms:W3CDTF">2017-01-19T08:41:07Z</dcterms:created>
  <dcterms:modified xsi:type="dcterms:W3CDTF">2020-12-06T09:43:57Z</dcterms:modified>
</cp:coreProperties>
</file>