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60" r:id="rId2"/>
    <p:sldId id="439" r:id="rId3"/>
    <p:sldId id="441" r:id="rId4"/>
    <p:sldId id="402" r:id="rId5"/>
    <p:sldId id="442" r:id="rId6"/>
    <p:sldId id="420" r:id="rId7"/>
    <p:sldId id="444" r:id="rId8"/>
    <p:sldId id="417" r:id="rId9"/>
    <p:sldId id="443" r:id="rId10"/>
    <p:sldId id="449" r:id="rId11"/>
    <p:sldId id="432" r:id="rId12"/>
    <p:sldId id="421" r:id="rId13"/>
    <p:sldId id="422" r:id="rId14"/>
    <p:sldId id="423" r:id="rId15"/>
    <p:sldId id="424" r:id="rId16"/>
    <p:sldId id="425" r:id="rId17"/>
    <p:sldId id="426" r:id="rId18"/>
    <p:sldId id="427" r:id="rId19"/>
    <p:sldId id="428" r:id="rId20"/>
    <p:sldId id="433" r:id="rId21"/>
    <p:sldId id="447" r:id="rId22"/>
    <p:sldId id="435" r:id="rId23"/>
    <p:sldId id="430" r:id="rId24"/>
    <p:sldId id="440" r:id="rId25"/>
    <p:sldId id="431" r:id="rId26"/>
    <p:sldId id="436" r:id="rId27"/>
    <p:sldId id="438" r:id="rId28"/>
    <p:sldId id="448" r:id="rId29"/>
    <p:sldId id="351" r:id="rId30"/>
    <p:sldId id="446" r:id="rId31"/>
    <p:sldId id="414" r:id="rId32"/>
  </p:sldIdLst>
  <p:sldSz cx="9144000" cy="6858000" type="screen4x3"/>
  <p:notesSz cx="10234613" cy="7099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Knight" initials="SK" lastIdx="1" clrIdx="0">
    <p:extLst>
      <p:ext uri="{19B8F6BF-5375-455C-9EA6-DF929625EA0E}">
        <p15:presenceInfo xmlns:p15="http://schemas.microsoft.com/office/powerpoint/2012/main" userId="S-1-5-21-2932504533-2853714833-3796803071-2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99"/>
    <a:srgbClr val="990099"/>
    <a:srgbClr val="290DF9"/>
    <a:srgbClr val="FF7C80"/>
    <a:srgbClr val="E81ECB"/>
    <a:srgbClr val="A6A6A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5" autoAdjust="0"/>
    <p:restoredTop sz="89704" autoAdjust="0"/>
  </p:normalViewPr>
  <p:slideViewPr>
    <p:cSldViewPr>
      <p:cViewPr varScale="1">
        <p:scale>
          <a:sx n="65" d="100"/>
          <a:sy n="65" d="100"/>
        </p:scale>
        <p:origin x="1548"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20T11:11:08.063" idx="1">
    <p:pos x="10" y="10"/>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US"/>
          </a:p>
        </p:txBody>
      </p:sp>
      <p:sp>
        <p:nvSpPr>
          <p:cNvPr id="92163" name="Rectangle 3"/>
          <p:cNvSpPr>
            <a:spLocks noGrp="1" noChangeArrowheads="1"/>
          </p:cNvSpPr>
          <p:nvPr>
            <p:ph type="dt" sz="quarter" idx="1"/>
          </p:nvPr>
        </p:nvSpPr>
        <p:spPr bwMode="auto">
          <a:xfrm>
            <a:off x="5797022"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9A8E24D7-0516-4877-81A5-A8FEC80D08FE}" type="datetimeFigureOut">
              <a:rPr lang="en-US"/>
              <a:pPr>
                <a:defRPr/>
              </a:pPr>
              <a:t>12/7/2020</a:t>
            </a:fld>
            <a:endParaRPr lang="en-US"/>
          </a:p>
        </p:txBody>
      </p:sp>
      <p:sp>
        <p:nvSpPr>
          <p:cNvPr id="92164" name="Rectangle 4"/>
          <p:cNvSpPr>
            <a:spLocks noGrp="1" noChangeArrowheads="1"/>
          </p:cNvSpPr>
          <p:nvPr>
            <p:ph type="ftr" sz="quarter" idx="2"/>
          </p:nvPr>
        </p:nvSpPr>
        <p:spPr bwMode="auto">
          <a:xfrm>
            <a:off x="1"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US"/>
          </a:p>
        </p:txBody>
      </p:sp>
      <p:sp>
        <p:nvSpPr>
          <p:cNvPr id="92165" name="Rectangle 5"/>
          <p:cNvSpPr>
            <a:spLocks noGrp="1" noChangeArrowheads="1"/>
          </p:cNvSpPr>
          <p:nvPr>
            <p:ph type="sldNum" sz="quarter" idx="3"/>
          </p:nvPr>
        </p:nvSpPr>
        <p:spPr bwMode="auto">
          <a:xfrm>
            <a:off x="5797022"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F1B3F1FC-0E3E-4A22-927C-0A03010699C9}" type="slidenum">
              <a:rPr lang="en-US"/>
              <a:pPr>
                <a:defRPr/>
              </a:pPr>
              <a:t>‹#›</a:t>
            </a:fld>
            <a:endParaRPr lang="en-US"/>
          </a:p>
        </p:txBody>
      </p:sp>
    </p:spTree>
    <p:extLst>
      <p:ext uri="{BB962C8B-B14F-4D97-AF65-F5344CB8AC3E}">
        <p14:creationId xmlns:p14="http://schemas.microsoft.com/office/powerpoint/2010/main" val="4169495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US"/>
          </a:p>
        </p:txBody>
      </p:sp>
      <p:sp>
        <p:nvSpPr>
          <p:cNvPr id="52227" name="Rectangle 3"/>
          <p:cNvSpPr>
            <a:spLocks noGrp="1" noChangeArrowheads="1"/>
          </p:cNvSpPr>
          <p:nvPr>
            <p:ph type="dt" idx="1"/>
          </p:nvPr>
        </p:nvSpPr>
        <p:spPr bwMode="auto">
          <a:xfrm>
            <a:off x="5797022"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7E4184E1-AE60-444D-A9A1-EE4B3A608A6F}" type="datetimeFigureOut">
              <a:rPr lang="en-US"/>
              <a:pPr>
                <a:defRPr/>
              </a:pPr>
              <a:t>12/7/2020</a:t>
            </a:fld>
            <a:endParaRPr lang="en-US"/>
          </a:p>
        </p:txBody>
      </p:sp>
      <p:sp>
        <p:nvSpPr>
          <p:cNvPr id="13316" name="Rectangle 4"/>
          <p:cNvSpPr>
            <a:spLocks noGrp="1" noRot="1" noChangeAspect="1" noChangeArrowheads="1" noTextEdit="1"/>
          </p:cNvSpPr>
          <p:nvPr>
            <p:ph type="sldImg" idx="2"/>
          </p:nvPr>
        </p:nvSpPr>
        <p:spPr bwMode="auto">
          <a:xfrm>
            <a:off x="3343275" y="533400"/>
            <a:ext cx="3548063" cy="26606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1023005" y="3371809"/>
            <a:ext cx="8188606" cy="319452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1"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US"/>
          </a:p>
        </p:txBody>
      </p:sp>
      <p:sp>
        <p:nvSpPr>
          <p:cNvPr id="52231" name="Rectangle 7"/>
          <p:cNvSpPr>
            <a:spLocks noGrp="1" noChangeArrowheads="1"/>
          </p:cNvSpPr>
          <p:nvPr>
            <p:ph type="sldNum" sz="quarter" idx="5"/>
          </p:nvPr>
        </p:nvSpPr>
        <p:spPr bwMode="auto">
          <a:xfrm>
            <a:off x="5797022"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C0B00DD2-81F2-436E-A3CC-D7830EB0F97A}" type="slidenum">
              <a:rPr lang="en-US"/>
              <a:pPr>
                <a:defRPr/>
              </a:pPr>
              <a:t>‹#›</a:t>
            </a:fld>
            <a:endParaRPr lang="en-US"/>
          </a:p>
        </p:txBody>
      </p:sp>
    </p:spTree>
    <p:extLst>
      <p:ext uri="{BB962C8B-B14F-4D97-AF65-F5344CB8AC3E}">
        <p14:creationId xmlns:p14="http://schemas.microsoft.com/office/powerpoint/2010/main" val="3608290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992188" y="768350"/>
            <a:ext cx="5114925" cy="3836988"/>
          </a:xfrm>
          <a:ln/>
        </p:spPr>
      </p:sp>
      <p:sp>
        <p:nvSpPr>
          <p:cNvPr id="1638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15712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top line shows the biomass</a:t>
            </a:r>
            <a:r>
              <a:rPr lang="en-GB" baseline="0" dirty="0"/>
              <a:t> burning aerosol in the atmosphere at 12 UTC on the 13, 14, 15, 16</a:t>
            </a:r>
            <a:r>
              <a:rPr lang="en-GB" baseline="30000" dirty="0"/>
              <a:t>th</a:t>
            </a:r>
            <a:r>
              <a:rPr lang="en-GB" baseline="0" dirty="0"/>
              <a:t> and 17th</a:t>
            </a:r>
          </a:p>
          <a:p>
            <a:r>
              <a:rPr lang="en-GB" baseline="0" dirty="0"/>
              <a:t>The bottom line shows the amount of dust in the atmosphere at 12 UTC on the 13, 14, 15, 16</a:t>
            </a:r>
            <a:r>
              <a:rPr lang="en-GB" baseline="30000" dirty="0"/>
              <a:t>th</a:t>
            </a:r>
            <a:r>
              <a:rPr lang="en-GB" baseline="0" dirty="0"/>
              <a:t> and 17  </a:t>
            </a:r>
          </a:p>
          <a:p>
            <a:endParaRPr lang="en-GB" baseline="0" dirty="0"/>
          </a:p>
          <a:p>
            <a:r>
              <a:rPr lang="en-GB" baseline="0" dirty="0"/>
              <a:t>You can clearly see that the south of England had more biomass aerosol, whereas the north was more affected by the Saharan dust</a:t>
            </a:r>
            <a:endParaRPr lang="en-GB" baseline="30000"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10</a:t>
            </a:fld>
            <a:endParaRPr lang="en-US"/>
          </a:p>
        </p:txBody>
      </p:sp>
    </p:spTree>
    <p:extLst>
      <p:ext uri="{BB962C8B-B14F-4D97-AF65-F5344CB8AC3E}">
        <p14:creationId xmlns:p14="http://schemas.microsoft.com/office/powerpoint/2010/main" val="388187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Orange/ red skies on Monday October</a:t>
            </a:r>
            <a:r>
              <a:rPr lang="en-GB" baseline="0" dirty="0"/>
              <a:t> 16</a:t>
            </a:r>
            <a:r>
              <a:rPr lang="en-GB" baseline="30000" dirty="0"/>
              <a:t>th</a:t>
            </a:r>
            <a:r>
              <a:rPr lang="en-GB" baseline="0" dirty="0"/>
              <a:t> caused by the dust and ash in the air</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11</a:t>
            </a:fld>
            <a:endParaRPr lang="en-US"/>
          </a:p>
        </p:txBody>
      </p:sp>
    </p:spTree>
    <p:extLst>
      <p:ext uri="{BB962C8B-B14F-4D97-AF65-F5344CB8AC3E}">
        <p14:creationId xmlns:p14="http://schemas.microsoft.com/office/powerpoint/2010/main" val="355354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a:t>
            </a:r>
            <a:r>
              <a:rPr lang="en-GB" baseline="30000" dirty="0"/>
              <a:t>th</a:t>
            </a:r>
            <a:r>
              <a:rPr lang="en-GB" dirty="0"/>
              <a:t> </a:t>
            </a:r>
            <a:r>
              <a:rPr lang="en-GB" dirty="0" err="1"/>
              <a:t>oct</a:t>
            </a:r>
            <a:r>
              <a:rPr lang="en-GB" dirty="0"/>
              <a:t> 3am – Ophelia is a tropical cyclone on the end of a trailing cold front</a:t>
            </a:r>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12</a:t>
            </a:fld>
            <a:endParaRPr lang="en-US"/>
          </a:p>
        </p:txBody>
      </p:sp>
    </p:spTree>
    <p:extLst>
      <p:ext uri="{BB962C8B-B14F-4D97-AF65-F5344CB8AC3E}">
        <p14:creationId xmlns:p14="http://schemas.microsoft.com/office/powerpoint/2010/main" val="261508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Ophelia has lost its eye</a:t>
            </a:r>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13</a:t>
            </a:fld>
            <a:endParaRPr lang="en-US"/>
          </a:p>
        </p:txBody>
      </p:sp>
    </p:spTree>
    <p:extLst>
      <p:ext uri="{BB962C8B-B14F-4D97-AF65-F5344CB8AC3E}">
        <p14:creationId xmlns:p14="http://schemas.microsoft.com/office/powerpoint/2010/main" val="2705011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a:t>
            </a:r>
            <a:r>
              <a:rPr lang="en-GB" baseline="30000" dirty="0"/>
              <a:t>th</a:t>
            </a:r>
            <a:r>
              <a:rPr lang="en-GB" baseline="0" dirty="0"/>
              <a:t> Oct 2300</a:t>
            </a:r>
          </a:p>
          <a:p>
            <a:r>
              <a:rPr lang="en-GB" baseline="0" dirty="0"/>
              <a:t>Ophelia has lost its circular symmetry and has clear cold and </a:t>
            </a:r>
            <a:r>
              <a:rPr lang="en-GB" baseline="0"/>
              <a:t>warm fronts</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14</a:t>
            </a:fld>
            <a:endParaRPr lang="en-US"/>
          </a:p>
        </p:txBody>
      </p:sp>
    </p:spTree>
    <p:extLst>
      <p:ext uri="{BB962C8B-B14F-4D97-AF65-F5344CB8AC3E}">
        <p14:creationId xmlns:p14="http://schemas.microsoft.com/office/powerpoint/2010/main" val="224222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an extra-tropical depression</a:t>
            </a:r>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15</a:t>
            </a:fld>
            <a:endParaRPr lang="en-US"/>
          </a:p>
        </p:txBody>
      </p:sp>
    </p:spTree>
    <p:extLst>
      <p:ext uri="{BB962C8B-B14F-4D97-AF65-F5344CB8AC3E}">
        <p14:creationId xmlns:p14="http://schemas.microsoft.com/office/powerpoint/2010/main" val="35643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don’t often see the hurricane symbol on our Met Office synoptic charts where the region shown is chosen to focus on the area where our weather usually comes from. </a:t>
            </a:r>
          </a:p>
          <a:p>
            <a:r>
              <a:rPr lang="en-GB" baseline="0" dirty="0"/>
              <a:t>Ophelia is at the end of a weak cold front. This front provided the disturbance needed for the tropical cyclone to begin developing. </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16</a:t>
            </a:fld>
            <a:endParaRPr lang="en-US"/>
          </a:p>
        </p:txBody>
      </p:sp>
    </p:spTree>
    <p:extLst>
      <p:ext uri="{BB962C8B-B14F-4D97-AF65-F5344CB8AC3E}">
        <p14:creationId xmlns:p14="http://schemas.microsoft.com/office/powerpoint/2010/main" val="121854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gap between</a:t>
            </a:r>
            <a:r>
              <a:rPr lang="en-GB" baseline="0" dirty="0"/>
              <a:t> the cold and warm fronts – this isn’t a ‘classical’ depression, the structure and processes are slightly different</a:t>
            </a:r>
          </a:p>
          <a:p>
            <a:r>
              <a:rPr lang="en-GB" baseline="0" dirty="0"/>
              <a:t>The pressure in the centre of Ophelia dropped significantly through the 16</a:t>
            </a:r>
            <a:r>
              <a:rPr lang="en-GB" baseline="30000" dirty="0"/>
              <a:t>th</a:t>
            </a:r>
            <a:r>
              <a:rPr lang="en-GB" baseline="0" dirty="0"/>
              <a:t> – it was a weather ‘bomb’</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17</a:t>
            </a:fld>
            <a:endParaRPr lang="en-US"/>
          </a:p>
        </p:txBody>
      </p:sp>
    </p:spTree>
    <p:extLst>
      <p:ext uri="{BB962C8B-B14F-4D97-AF65-F5344CB8AC3E}">
        <p14:creationId xmlns:p14="http://schemas.microsoft.com/office/powerpoint/2010/main" val="253528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pressure contours are very close together implying fast wind speeds. </a:t>
            </a:r>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18</a:t>
            </a:fld>
            <a:endParaRPr lang="en-US"/>
          </a:p>
        </p:txBody>
      </p:sp>
    </p:spTree>
    <p:extLst>
      <p:ext uri="{BB962C8B-B14F-4D97-AF65-F5344CB8AC3E}">
        <p14:creationId xmlns:p14="http://schemas.microsoft.com/office/powerpoint/2010/main" val="186196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Storm</a:t>
            </a:r>
            <a:r>
              <a:rPr lang="en-GB" baseline="0" dirty="0"/>
              <a:t> is now decaying and we have an occluded front</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19</a:t>
            </a:fld>
            <a:endParaRPr lang="en-US"/>
          </a:p>
        </p:txBody>
      </p:sp>
    </p:spTree>
    <p:extLst>
      <p:ext uri="{BB962C8B-B14F-4D97-AF65-F5344CB8AC3E}">
        <p14:creationId xmlns:p14="http://schemas.microsoft.com/office/powerpoint/2010/main" val="393525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 17 October</a:t>
            </a:r>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a:t>
            </a:fld>
            <a:endParaRPr lang="en-US"/>
          </a:p>
        </p:txBody>
      </p:sp>
    </p:spTree>
    <p:extLst>
      <p:ext uri="{BB962C8B-B14F-4D97-AF65-F5344CB8AC3E}">
        <p14:creationId xmlns:p14="http://schemas.microsoft.com/office/powerpoint/2010/main" val="2968580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Valentia,</a:t>
            </a:r>
            <a:r>
              <a:rPr lang="en-GB" baseline="0" dirty="0"/>
              <a:t> Kerry, 16</a:t>
            </a:r>
            <a:r>
              <a:rPr lang="en-GB" baseline="30000" dirty="0"/>
              <a:t>th</a:t>
            </a:r>
            <a:r>
              <a:rPr lang="en-GB" baseline="0" dirty="0"/>
              <a:t> Oct</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20</a:t>
            </a:fld>
            <a:endParaRPr lang="en-US"/>
          </a:p>
        </p:txBody>
      </p:sp>
    </p:spTree>
    <p:extLst>
      <p:ext uri="{BB962C8B-B14F-4D97-AF65-F5344CB8AC3E}">
        <p14:creationId xmlns:p14="http://schemas.microsoft.com/office/powerpoint/2010/main" val="41681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tight pressure contours = very fast winds!</a:t>
            </a:r>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21</a:t>
            </a:fld>
            <a:endParaRPr lang="en-US"/>
          </a:p>
        </p:txBody>
      </p:sp>
    </p:spTree>
    <p:extLst>
      <p:ext uri="{BB962C8B-B14F-4D97-AF65-F5344CB8AC3E}">
        <p14:creationId xmlns:p14="http://schemas.microsoft.com/office/powerpoint/2010/main" val="4120840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mn-ea"/>
                <a:cs typeface="+mn-cs"/>
              </a:rPr>
              <a:t>Met </a:t>
            </a:r>
            <a:r>
              <a:rPr lang="en-GB" sz="1200" kern="1200" dirty="0" err="1">
                <a:solidFill>
                  <a:schemeClr val="tx1"/>
                </a:solidFill>
                <a:effectLst/>
                <a:latin typeface="Calibri" pitchFamily="34" charset="0"/>
                <a:ea typeface="+mn-ea"/>
                <a:cs typeface="+mn-cs"/>
              </a:rPr>
              <a:t>Eireann</a:t>
            </a:r>
            <a:r>
              <a:rPr lang="en-GB" sz="1200" kern="1200" dirty="0">
                <a:solidFill>
                  <a:schemeClr val="tx1"/>
                </a:solidFill>
                <a:effectLst/>
                <a:latin typeface="Calibri" pitchFamily="34" charset="0"/>
                <a:ea typeface="+mn-ea"/>
                <a:cs typeface="+mn-cs"/>
              </a:rPr>
              <a:t> has posted gust speeds. The highest was at </a:t>
            </a:r>
            <a:r>
              <a:rPr lang="en-GB" sz="1200" kern="1200" dirty="0" err="1">
                <a:solidFill>
                  <a:schemeClr val="tx1"/>
                </a:solidFill>
                <a:effectLst/>
                <a:latin typeface="Calibri" pitchFamily="34" charset="0"/>
                <a:ea typeface="+mn-ea"/>
                <a:cs typeface="+mn-cs"/>
              </a:rPr>
              <a:t>Fastnet</a:t>
            </a:r>
            <a:r>
              <a:rPr lang="en-GB" sz="1200" kern="1200" dirty="0">
                <a:solidFill>
                  <a:schemeClr val="tx1"/>
                </a:solidFill>
                <a:effectLst/>
                <a:latin typeface="Calibri" pitchFamily="34" charset="0"/>
                <a:ea typeface="+mn-ea"/>
                <a:cs typeface="+mn-cs"/>
              </a:rPr>
              <a:t> Lighthouse where it reached 119mph (191 km/h).</a:t>
            </a:r>
          </a:p>
          <a:p>
            <a:r>
              <a:rPr lang="en-GB" sz="1200" kern="1200" dirty="0">
                <a:solidFill>
                  <a:schemeClr val="tx1"/>
                </a:solidFill>
                <a:effectLst/>
                <a:latin typeface="Calibri" pitchFamily="34" charset="0"/>
                <a:ea typeface="+mn-ea"/>
                <a:cs typeface="+mn-cs"/>
              </a:rPr>
              <a:t>Followed by Roches Point at 97mph (156 km/h) and </a:t>
            </a:r>
            <a:r>
              <a:rPr lang="en-GB" sz="1200" kern="1200" dirty="0" err="1">
                <a:solidFill>
                  <a:schemeClr val="tx1"/>
                </a:solidFill>
                <a:effectLst/>
                <a:latin typeface="Calibri" pitchFamily="34" charset="0"/>
                <a:ea typeface="+mn-ea"/>
                <a:cs typeface="+mn-cs"/>
              </a:rPr>
              <a:t>Kinsale</a:t>
            </a:r>
            <a:r>
              <a:rPr lang="en-GB" sz="1200" kern="1200" dirty="0">
                <a:solidFill>
                  <a:schemeClr val="tx1"/>
                </a:solidFill>
                <a:effectLst/>
                <a:latin typeface="Calibri" pitchFamily="34" charset="0"/>
                <a:ea typeface="+mn-ea"/>
                <a:cs typeface="+mn-cs"/>
              </a:rPr>
              <a:t> Platform 88mph (141 km/h)</a:t>
            </a:r>
          </a:p>
          <a:p>
            <a:r>
              <a:rPr lang="en-GB" sz="1200" kern="1200" dirty="0">
                <a:solidFill>
                  <a:schemeClr val="tx1"/>
                </a:solidFill>
                <a:effectLst/>
                <a:latin typeface="Calibri" pitchFamily="34" charset="0"/>
                <a:ea typeface="+mn-ea"/>
                <a:cs typeface="+mn-cs"/>
              </a:rPr>
              <a:t>16</a:t>
            </a:r>
            <a:r>
              <a:rPr lang="en-GB" sz="1200" kern="1200" baseline="30000" dirty="0">
                <a:solidFill>
                  <a:schemeClr val="tx1"/>
                </a:solidFill>
                <a:effectLst/>
                <a:latin typeface="Calibri" pitchFamily="34" charset="0"/>
                <a:ea typeface="+mn-ea"/>
                <a:cs typeface="+mn-cs"/>
              </a:rPr>
              <a:t>th</a:t>
            </a:r>
            <a:r>
              <a:rPr lang="en-GB" sz="1200" kern="1200" dirty="0">
                <a:solidFill>
                  <a:schemeClr val="tx1"/>
                </a:solidFill>
                <a:effectLst/>
                <a:latin typeface="Calibri" pitchFamily="34" charset="0"/>
                <a:ea typeface="+mn-ea"/>
                <a:cs typeface="+mn-cs"/>
              </a:rPr>
              <a:t> pm – Wales – roads closed due to high winds,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Barrow football stadium lost roof, stand collapsed in Cork, Roof blown off school gym in Cork</a:t>
            </a:r>
          </a:p>
          <a:p>
            <a:r>
              <a:rPr lang="en-GB" sz="1200" kern="1200" dirty="0">
                <a:solidFill>
                  <a:schemeClr val="tx1"/>
                </a:solidFill>
                <a:effectLst/>
                <a:latin typeface="Calibri" pitchFamily="34" charset="0"/>
                <a:ea typeface="+mn-ea"/>
                <a:cs typeface="+mn-cs"/>
              </a:rPr>
              <a:t>High winds in Scotland caused disruption</a:t>
            </a:r>
          </a:p>
          <a:p>
            <a:endParaRPr lang="en-GB" sz="1200" kern="1200" dirty="0">
              <a:solidFill>
                <a:schemeClr val="tx1"/>
              </a:solidFill>
              <a:effectLst/>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22</a:t>
            </a:fld>
            <a:endParaRPr lang="en-US"/>
          </a:p>
        </p:txBody>
      </p:sp>
    </p:spTree>
    <p:extLst>
      <p:ext uri="{BB962C8B-B14F-4D97-AF65-F5344CB8AC3E}">
        <p14:creationId xmlns:p14="http://schemas.microsoft.com/office/powerpoint/2010/main" val="325353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NIE Networks reported about 18,500 homes and businesses lost power across Northern Ireland. The number of customers without power in the Republic of Ireland was more than 100,000. Over 4,000 properties were without power in west Wales as high winds from Ophelia hit coastal areas. Western Power Distribution reported homes in Carmarthenshire, Pembrokeshire, Ceredigion and Powys are affected.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69,000 people are also without water in Ireland.</a:t>
            </a:r>
          </a:p>
          <a:p>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23</a:t>
            </a:fld>
            <a:endParaRPr lang="en-US"/>
          </a:p>
        </p:txBody>
      </p:sp>
    </p:spTree>
    <p:extLst>
      <p:ext uri="{BB962C8B-B14F-4D97-AF65-F5344CB8AC3E}">
        <p14:creationId xmlns:p14="http://schemas.microsoft.com/office/powerpoint/2010/main" val="2666001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mn-ea"/>
                <a:cs typeface="+mn-cs"/>
              </a:rPr>
              <a:t>Most of the estimated cost of the storm is associated with economic loss (due to cancelled flights, industries shutting down for the duration of the storm etc.) rather than insurance claims associated with storm damage. In Ireland, economic losses are estimated at €1 billion.</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24</a:t>
            </a:fld>
            <a:endParaRPr lang="en-US"/>
          </a:p>
        </p:txBody>
      </p:sp>
    </p:spTree>
    <p:extLst>
      <p:ext uri="{BB962C8B-B14F-4D97-AF65-F5344CB8AC3E}">
        <p14:creationId xmlns:p14="http://schemas.microsoft.com/office/powerpoint/2010/main" val="1912010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A third person has died in the Republic of Ireland as a result of Storm Ophelia. </a:t>
            </a:r>
            <a:r>
              <a:rPr lang="en-GB" sz="1200" kern="1200" dirty="0" err="1">
                <a:solidFill>
                  <a:schemeClr val="tx1"/>
                </a:solidFill>
                <a:effectLst/>
                <a:latin typeface="Calibri" pitchFamily="34" charset="0"/>
                <a:ea typeface="+mn-ea"/>
                <a:cs typeface="+mn-cs"/>
              </a:rPr>
              <a:t>Gardai</a:t>
            </a:r>
            <a:r>
              <a:rPr lang="en-GB" sz="1200" kern="1200" dirty="0">
                <a:solidFill>
                  <a:schemeClr val="tx1"/>
                </a:solidFill>
                <a:effectLst/>
                <a:latin typeface="Calibri" pitchFamily="34" charset="0"/>
                <a:ea typeface="+mn-ea"/>
                <a:cs typeface="+mn-cs"/>
              </a:rPr>
              <a:t> say a tree fell on the man's car in </a:t>
            </a:r>
            <a:r>
              <a:rPr lang="en-GB" sz="1200" kern="1200" dirty="0" err="1">
                <a:solidFill>
                  <a:schemeClr val="tx1"/>
                </a:solidFill>
                <a:effectLst/>
                <a:latin typeface="Calibri" pitchFamily="34" charset="0"/>
                <a:ea typeface="+mn-ea"/>
                <a:cs typeface="+mn-cs"/>
              </a:rPr>
              <a:t>Ravensdale</a:t>
            </a:r>
            <a:r>
              <a:rPr lang="en-GB" sz="1200" kern="1200" dirty="0">
                <a:solidFill>
                  <a:schemeClr val="tx1"/>
                </a:solidFill>
                <a:effectLst/>
                <a:latin typeface="Calibri" pitchFamily="34" charset="0"/>
                <a:ea typeface="+mn-ea"/>
                <a:cs typeface="+mn-cs"/>
              </a:rPr>
              <a:t>, Dundalk. All deaths tree related</a:t>
            </a:r>
          </a:p>
          <a:p>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25</a:t>
            </a:fld>
            <a:endParaRPr lang="en-US"/>
          </a:p>
        </p:txBody>
      </p:sp>
    </p:spTree>
    <p:extLst>
      <p:ext uri="{BB962C8B-B14F-4D97-AF65-F5344CB8AC3E}">
        <p14:creationId xmlns:p14="http://schemas.microsoft.com/office/powerpoint/2010/main" val="528452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16</a:t>
            </a:r>
            <a:r>
              <a:rPr lang="en-GB" sz="1200" kern="1200" baseline="30000" dirty="0">
                <a:solidFill>
                  <a:schemeClr val="tx1"/>
                </a:solidFill>
                <a:effectLst/>
                <a:latin typeface="Calibri" pitchFamily="34" charset="0"/>
                <a:ea typeface="+mn-ea"/>
                <a:cs typeface="+mn-cs"/>
              </a:rPr>
              <a:t>th</a:t>
            </a:r>
            <a:r>
              <a:rPr lang="en-GB" sz="1200" kern="1200" dirty="0">
                <a:solidFill>
                  <a:schemeClr val="tx1"/>
                </a:solidFill>
                <a:effectLst/>
                <a:latin typeface="Calibri" pitchFamily="34" charset="0"/>
                <a:ea typeface="+mn-ea"/>
                <a:cs typeface="+mn-cs"/>
              </a:rPr>
              <a:t> &amp; 17</a:t>
            </a:r>
            <a:r>
              <a:rPr lang="en-GB" sz="1200" kern="1200" baseline="30000" dirty="0">
                <a:solidFill>
                  <a:schemeClr val="tx1"/>
                </a:solidFill>
                <a:effectLst/>
                <a:latin typeface="Calibri" pitchFamily="34" charset="0"/>
                <a:ea typeface="+mn-ea"/>
                <a:cs typeface="+mn-cs"/>
              </a:rPr>
              <a:t>th</a:t>
            </a:r>
            <a:r>
              <a:rPr lang="en-GB" sz="1200" kern="1200" dirty="0">
                <a:solidFill>
                  <a:schemeClr val="tx1"/>
                </a:solidFill>
                <a:effectLst/>
                <a:latin typeface="Calibri" pitchFamily="34" charset="0"/>
                <a:ea typeface="+mn-ea"/>
                <a:cs typeface="+mn-cs"/>
              </a:rPr>
              <a:t> –schools shut in NI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Around 130 schools closed across Wales  including all 70 schools in Pembrokeshire.</a:t>
            </a:r>
          </a:p>
          <a:p>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26</a:t>
            </a:fld>
            <a:endParaRPr lang="en-US"/>
          </a:p>
        </p:txBody>
      </p:sp>
    </p:spTree>
    <p:extLst>
      <p:ext uri="{BB962C8B-B14F-4D97-AF65-F5344CB8AC3E}">
        <p14:creationId xmlns:p14="http://schemas.microsoft.com/office/powerpoint/2010/main" val="422375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Wind means waves- the faster the wind speed, the higher the waves.</a:t>
            </a:r>
          </a:p>
          <a:p>
            <a:r>
              <a:rPr lang="en-GB" dirty="0"/>
              <a:t>When atmospheric pressure drops by 1 </a:t>
            </a:r>
            <a:r>
              <a:rPr lang="en-GB" dirty="0" err="1"/>
              <a:t>hPa</a:t>
            </a:r>
            <a:r>
              <a:rPr lang="en-GB" dirty="0"/>
              <a:t>/</a:t>
            </a:r>
            <a:r>
              <a:rPr lang="en-GB" baseline="0" dirty="0"/>
              <a:t> </a:t>
            </a:r>
            <a:r>
              <a:rPr lang="en-GB" baseline="0" dirty="0" err="1"/>
              <a:t>millibar</a:t>
            </a:r>
            <a:r>
              <a:rPr lang="en-GB" baseline="0" dirty="0"/>
              <a:t>, sea level rises by 1cm</a:t>
            </a:r>
          </a:p>
          <a:p>
            <a:r>
              <a:rPr lang="en-GB" baseline="0" dirty="0"/>
              <a:t>Two of the factors which can lead to coastal flooding</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27</a:t>
            </a:fld>
            <a:endParaRPr lang="en-US"/>
          </a:p>
        </p:txBody>
      </p:sp>
    </p:spTree>
    <p:extLst>
      <p:ext uri="{BB962C8B-B14F-4D97-AF65-F5344CB8AC3E}">
        <p14:creationId xmlns:p14="http://schemas.microsoft.com/office/powerpoint/2010/main" val="1067620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Coastal flooding can be associated with a depression because of </a:t>
            </a:r>
          </a:p>
          <a:p>
            <a:pPr marL="171450" indent="-171450">
              <a:buFontTx/>
              <a:buChar char="-"/>
            </a:pPr>
            <a:r>
              <a:rPr lang="en-GB" dirty="0"/>
              <a:t>Raised water and wave height associated with the winds blowing</a:t>
            </a:r>
            <a:r>
              <a:rPr lang="en-GB" baseline="0" dirty="0"/>
              <a:t> surface water</a:t>
            </a:r>
          </a:p>
          <a:p>
            <a:pPr marL="171450" indent="-171450">
              <a:buFontTx/>
              <a:buChar char="-"/>
            </a:pPr>
            <a:r>
              <a:rPr lang="en-GB" baseline="0" dirty="0"/>
              <a:t>When pressure falls 1millibar, sea level rises 1cm </a:t>
            </a:r>
          </a:p>
          <a:p>
            <a:pPr marL="171450" indent="-171450">
              <a:buFontTx/>
              <a:buChar char="-"/>
            </a:pPr>
            <a:r>
              <a:rPr lang="en-GB" baseline="0" dirty="0"/>
              <a:t>If this coincides with a spring tide, things can be particularly bad. Luckily, Ophelia came at the time of a neap tide.</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28</a:t>
            </a:fld>
            <a:endParaRPr lang="en-US"/>
          </a:p>
        </p:txBody>
      </p:sp>
    </p:spTree>
    <p:extLst>
      <p:ext uri="{BB962C8B-B14F-4D97-AF65-F5344CB8AC3E}">
        <p14:creationId xmlns:p14="http://schemas.microsoft.com/office/powerpoint/2010/main" val="253225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was some talk of there being a sting jet</a:t>
            </a:r>
            <a:r>
              <a:rPr lang="en-GB" baseline="0" dirty="0"/>
              <a:t> associated with Ophelia</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29</a:t>
            </a:fld>
            <a:endParaRPr lang="en-US"/>
          </a:p>
        </p:txBody>
      </p:sp>
    </p:spTree>
    <p:extLst>
      <p:ext uri="{BB962C8B-B14F-4D97-AF65-F5344CB8AC3E}">
        <p14:creationId xmlns:p14="http://schemas.microsoft.com/office/powerpoint/2010/main" val="338126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Darkest dots – category 3 hurricane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Calibri" pitchFamily="34" charset="0"/>
                <a:ea typeface="+mn-ea"/>
                <a:cs typeface="+mn-cs"/>
              </a:rPr>
              <a:t>Easternmost major </a:t>
            </a:r>
            <a:r>
              <a:rPr lang="en-GB" sz="1200" b="1" kern="1200" dirty="0" err="1">
                <a:solidFill>
                  <a:schemeClr val="tx1"/>
                </a:solidFill>
                <a:effectLst/>
                <a:latin typeface="Calibri" pitchFamily="34" charset="0"/>
                <a:ea typeface="+mn-ea"/>
                <a:cs typeface="+mn-cs"/>
              </a:rPr>
              <a:t>atlantic</a:t>
            </a:r>
            <a:r>
              <a:rPr lang="en-GB" sz="1200" b="1" kern="1200" dirty="0">
                <a:solidFill>
                  <a:schemeClr val="tx1"/>
                </a:solidFill>
                <a:effectLst/>
                <a:latin typeface="Calibri" pitchFamily="34" charset="0"/>
                <a:ea typeface="+mn-ea"/>
                <a:cs typeface="+mn-cs"/>
              </a:rPr>
              <a:t> hurricane on record, unusual in lots</a:t>
            </a:r>
            <a:r>
              <a:rPr lang="en-GB" sz="1200" b="1" kern="1200" baseline="0" dirty="0">
                <a:solidFill>
                  <a:schemeClr val="tx1"/>
                </a:solidFill>
                <a:effectLst/>
                <a:latin typeface="Calibri" pitchFamily="34" charset="0"/>
                <a:ea typeface="+mn-ea"/>
                <a:cs typeface="+mn-cs"/>
              </a:rPr>
              <a:t> of ways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The </a:t>
            </a:r>
            <a:r>
              <a:rPr lang="en-GB" sz="1200" b="1" kern="1200" dirty="0">
                <a:solidFill>
                  <a:schemeClr val="tx1"/>
                </a:solidFill>
                <a:effectLst/>
                <a:latin typeface="Calibri" pitchFamily="34" charset="0"/>
                <a:ea typeface="+mn-ea"/>
                <a:cs typeface="+mn-cs"/>
              </a:rPr>
              <a:t>tenth consecutive hurricane </a:t>
            </a:r>
            <a:r>
              <a:rPr lang="en-GB" sz="1200" kern="1200" dirty="0">
                <a:solidFill>
                  <a:schemeClr val="tx1"/>
                </a:solidFill>
                <a:effectLst/>
                <a:latin typeface="Calibri" pitchFamily="34" charset="0"/>
                <a:ea typeface="+mn-ea"/>
                <a:cs typeface="+mn-cs"/>
              </a:rPr>
              <a:t>and the sixth major hurricane of the very active 2017 Atlantic hurricane season. After a weak La Niña at the end of 2016, there were signs that an El Niño was building early this year, but it dissipated. The failure of an El Niño to develop may have contributed in part to the more active North Atlantic hurricane season.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Calibri" pitchFamily="34" charset="0"/>
              <a:ea typeface="+mn-ea"/>
              <a:cs typeface="+mn-cs"/>
            </a:endParaRPr>
          </a:p>
          <a:p>
            <a:endParaRPr lang="en-GB" dirty="0"/>
          </a:p>
          <a:p>
            <a:r>
              <a:rPr lang="en-GB" dirty="0"/>
              <a:t>Conditions needed for a tropical cyclone to form</a:t>
            </a:r>
          </a:p>
          <a:p>
            <a:r>
              <a:rPr lang="en-GB" dirty="0"/>
              <a:t>1) Warm ocean waters (of at least 26.5°C) throughout a sufficient depth (unknown how deep, but at least on the order of 50 m). Warm waters are necessary to fuel the heat engine of the tropical cyclone.</a:t>
            </a:r>
          </a:p>
          <a:p>
            <a:endParaRPr lang="en-GB" dirty="0"/>
          </a:p>
          <a:p>
            <a:r>
              <a:rPr lang="en-GB" dirty="0"/>
              <a:t>2) An atmosphere which cools fast enough with height such that it is potentially unstable to moist convection. It is the thunderstorm activity which allows the heat stored in the ocean waters to be liberated for the tropical cyclone development.</a:t>
            </a:r>
          </a:p>
          <a:p>
            <a:endParaRPr lang="en-GB" dirty="0"/>
          </a:p>
          <a:p>
            <a:r>
              <a:rPr lang="en-GB" dirty="0"/>
              <a:t>3) Relatively moist layers near the mid-troposphere (5 km). Dry mid levels are not conducive for allowing the continuing development of widespread thunderstorm activity.</a:t>
            </a:r>
          </a:p>
          <a:p>
            <a:endParaRPr lang="en-GB" dirty="0"/>
          </a:p>
          <a:p>
            <a:r>
              <a:rPr lang="en-GB" dirty="0"/>
              <a:t>4)A minimum distance of at least 500 km from the equator. For tropical cyclogenesis to occur, there is a requirement for non-negligible amounts of the Coriolis force to provide for near gradient wind balance to occur. Without the Coriolis force, the low pressure of the disturbance is filled</a:t>
            </a:r>
            <a:r>
              <a:rPr lang="en-GB" baseline="0" dirty="0"/>
              <a:t> by air from the surrounding higher pressure areas</a:t>
            </a:r>
            <a:r>
              <a:rPr lang="en-GB" dirty="0"/>
              <a:t>.</a:t>
            </a:r>
          </a:p>
          <a:p>
            <a:endParaRPr lang="en-GB" dirty="0"/>
          </a:p>
          <a:p>
            <a:r>
              <a:rPr lang="en-GB" dirty="0"/>
              <a:t>5)</a:t>
            </a:r>
            <a:r>
              <a:rPr lang="en-GB" baseline="0" dirty="0"/>
              <a:t> </a:t>
            </a:r>
            <a:r>
              <a:rPr lang="en-GB" dirty="0"/>
              <a:t>A pre-existing near-surface disturbance with sufficient vorticity and convergence. Tropical cyclones cannot be generated spontaneously. To develop, they require a weakly organized system with sizable spin and low level inflow.</a:t>
            </a:r>
          </a:p>
          <a:p>
            <a:endParaRPr lang="en-GB" dirty="0"/>
          </a:p>
          <a:p>
            <a:r>
              <a:rPr lang="en-GB" dirty="0"/>
              <a:t>6) Low values (less than about 10 m/s) of vertical wind shear between the surface and the upper troposphere. Vertical wind shear is the magnitude of wind change with height. Large values of vertical wind shear disrupt the incipient tropical cyclone and can prevent genesis, or, if a tropical cyclone has already formed, large vertical shear can weaken or destroy the tropical cyclone by interfering with the organization of deep convection around the cyclone centre</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Calibri" pitchFamily="34" charset="0"/>
                <a:ea typeface="+mn-ea"/>
                <a:cs typeface="+mn-cs"/>
              </a:rPr>
              <a:t>Despite marginally warm sea surface temperatures of around</a:t>
            </a:r>
            <a:r>
              <a:rPr lang="en-GB" sz="1200" kern="1200" baseline="0" dirty="0">
                <a:solidFill>
                  <a:schemeClr val="tx1"/>
                </a:solidFill>
                <a:effectLst/>
                <a:latin typeface="Calibri" pitchFamily="34" charset="0"/>
                <a:ea typeface="+mn-ea"/>
                <a:cs typeface="+mn-cs"/>
              </a:rPr>
              <a:t> </a:t>
            </a:r>
            <a:r>
              <a:rPr lang="en-GB" sz="1200" kern="1200" dirty="0">
                <a:solidFill>
                  <a:schemeClr val="tx1"/>
                </a:solidFill>
                <a:effectLst/>
                <a:latin typeface="Calibri" pitchFamily="34" charset="0"/>
                <a:ea typeface="+mn-ea"/>
                <a:cs typeface="+mn-cs"/>
              </a:rPr>
              <a:t>26 °C, the effects of below-average temperatures aloft and low wind shear allowed Ophelia to gradually strengthen; with banding features becoming more prominent as it drifted northwards in an area of weak steering currents. In addition, the large temperature contrast between the ocean surface and extremely cold temperatures in the upper atmosphere allowed the storm to continue strengthening, despite it being over normally suboptimal ocean temperatures. A slight degradation of the structure of the storm resulted in some weakening early on 11th October, but this was short-lived as deep convection wrapped around the entire storm. It was upgraded to a hurricane at 21:00 UTC that day after a ragged eye developed.</a:t>
            </a:r>
          </a:p>
          <a:p>
            <a:endParaRPr lang="en-GB" dirty="0"/>
          </a:p>
          <a:p>
            <a:endParaRPr lang="en-GB" dirty="0"/>
          </a:p>
          <a:p>
            <a:r>
              <a:rPr lang="en-GB" sz="1200" kern="1200" dirty="0">
                <a:solidFill>
                  <a:schemeClr val="tx1"/>
                </a:solidFill>
                <a:effectLst/>
                <a:latin typeface="Calibri" pitchFamily="34" charset="0"/>
                <a:ea typeface="+mn-ea"/>
                <a:cs typeface="+mn-cs"/>
              </a:rPr>
              <a:t>The </a:t>
            </a:r>
            <a:r>
              <a:rPr lang="en-GB" sz="1200" b="1" kern="1200" dirty="0">
                <a:solidFill>
                  <a:schemeClr val="tx1"/>
                </a:solidFill>
                <a:effectLst/>
                <a:latin typeface="Calibri" pitchFamily="34" charset="0"/>
                <a:ea typeface="+mn-ea"/>
                <a:cs typeface="+mn-cs"/>
              </a:rPr>
              <a:t>tenth consecutive hurricane </a:t>
            </a:r>
            <a:r>
              <a:rPr lang="en-GB" sz="1200" kern="1200" dirty="0">
                <a:solidFill>
                  <a:schemeClr val="tx1"/>
                </a:solidFill>
                <a:effectLst/>
                <a:latin typeface="Calibri" pitchFamily="34" charset="0"/>
                <a:ea typeface="+mn-ea"/>
                <a:cs typeface="+mn-cs"/>
              </a:rPr>
              <a:t>and the sixth major hurricane of the very active 2017 Atlantic hurricane season, Ophelia had non-tropical origins from a decaying cold front on 6th October. Located within a favourable environment, the storm steadily strengthened over the next two days, drifting north and then </a:t>
            </a:r>
            <a:r>
              <a:rPr lang="en-GB" sz="1200" kern="1200" dirty="0" err="1">
                <a:solidFill>
                  <a:schemeClr val="tx1"/>
                </a:solidFill>
                <a:effectLst/>
                <a:latin typeface="Calibri" pitchFamily="34" charset="0"/>
                <a:ea typeface="+mn-ea"/>
                <a:cs typeface="+mn-cs"/>
              </a:rPr>
              <a:t>southeastwards</a:t>
            </a:r>
            <a:r>
              <a:rPr lang="en-GB" sz="1200" kern="1200" dirty="0">
                <a:solidFill>
                  <a:schemeClr val="tx1"/>
                </a:solidFill>
                <a:effectLst/>
                <a:latin typeface="Calibri" pitchFamily="34" charset="0"/>
                <a:ea typeface="+mn-ea"/>
                <a:cs typeface="+mn-cs"/>
              </a:rPr>
              <a:t> before becoming a hurricane on 11th October. After becoming a Category 2 hurricane and fluctuating in intensity for a day, Ophelia intensified into a major hurricane on 14th October south of the Azores, brushing the archipelago with high winds and heavy rainfall. Shortly after achieving peak intensity, Ophelia began weakening as it accelerated over progressively colder waters to its northeast towards Ireland and Great Britain. Completing an extratropical transition early on 16th October, Ophelia became the second storm of the 2017–18 UK and Ireland season. Early on 17th October, the cyclone crossed the North Sea and struck western Norway, with wind gusts up to 70 kilometres per hour in Rogaland county, before weakening during the evening. The system made additional landfalls in Sweden and Finland before dissipating over Russia.</a:t>
            </a:r>
          </a:p>
          <a:p>
            <a:r>
              <a:rPr lang="en-GB" sz="1200" kern="1200" dirty="0">
                <a:solidFill>
                  <a:schemeClr val="tx1"/>
                </a:solidFill>
                <a:effectLst/>
                <a:latin typeface="Calibri" pitchFamily="34" charset="0"/>
                <a:ea typeface="+mn-ea"/>
                <a:cs typeface="+mn-cs"/>
              </a:rPr>
              <a:t>Five deaths can be attributed to Ophelia, all of which occurred in Ireland. The total losses from the storm are estimated at €1 billion, mostly from economic losses; insured damage claims as of 24th October reached €6 million  in Ireland and £5–10 million in the United Kingdom.</a:t>
            </a:r>
          </a:p>
          <a:p>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3</a:t>
            </a:fld>
            <a:endParaRPr lang="en-US"/>
          </a:p>
        </p:txBody>
      </p:sp>
    </p:spTree>
    <p:extLst>
      <p:ext uri="{BB962C8B-B14F-4D97-AF65-F5344CB8AC3E}">
        <p14:creationId xmlns:p14="http://schemas.microsoft.com/office/powerpoint/2010/main" val="1194350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gap between the cold and warm fronts – which is one of the characteristics</a:t>
            </a:r>
            <a:r>
              <a:rPr lang="en-GB" baseline="0" dirty="0"/>
              <a:t> of a depression with a sting jet, </a:t>
            </a:r>
            <a:r>
              <a:rPr lang="en-GB" dirty="0"/>
              <a:t>but</a:t>
            </a:r>
            <a:r>
              <a:rPr lang="en-GB" baseline="0" dirty="0"/>
              <a:t> this was because it was left over from a tropical cyclone and probably isn’t a sign that there was a sting jet developing. </a:t>
            </a:r>
          </a:p>
          <a:p>
            <a:endParaRPr lang="en-GB" sz="1200" kern="1200" dirty="0">
              <a:solidFill>
                <a:schemeClr val="tx1"/>
              </a:solidFill>
              <a:effectLst/>
              <a:latin typeface="Calibri" pitchFamily="34" charset="0"/>
              <a:ea typeface="+mn-ea"/>
              <a:cs typeface="+mn-cs"/>
            </a:endParaRPr>
          </a:p>
          <a:p>
            <a:r>
              <a:rPr lang="en-GB" sz="1200" kern="1200" dirty="0">
                <a:solidFill>
                  <a:schemeClr val="tx1"/>
                </a:solidFill>
                <a:effectLst/>
                <a:latin typeface="Calibri" pitchFamily="34" charset="0"/>
                <a:ea typeface="+mn-ea"/>
                <a:cs typeface="+mn-cs"/>
              </a:rPr>
              <a:t>From the satellite image we can say that:</a:t>
            </a:r>
          </a:p>
          <a:p>
            <a:r>
              <a:rPr lang="en-GB" sz="1200" kern="1200" dirty="0">
                <a:solidFill>
                  <a:schemeClr val="tx1"/>
                </a:solidFill>
                <a:effectLst/>
                <a:latin typeface="Calibri" pitchFamily="34" charset="0"/>
                <a:ea typeface="+mn-ea"/>
                <a:cs typeface="+mn-cs"/>
              </a:rPr>
              <a:t>-there is a gap opening between the cold front and the warm front</a:t>
            </a:r>
          </a:p>
          <a:p>
            <a:r>
              <a:rPr lang="en-GB" sz="1200" kern="1200" dirty="0">
                <a:solidFill>
                  <a:schemeClr val="tx1"/>
                </a:solidFill>
                <a:effectLst/>
                <a:latin typeface="Calibri" pitchFamily="34" charset="0"/>
                <a:ea typeface="+mn-ea"/>
                <a:cs typeface="+mn-cs"/>
              </a:rPr>
              <a:t>-there is an impressive development of the cloud head which is actually showing some banding, suggesting the presence of instabilities (which is not surprising given the cyclone history)</a:t>
            </a:r>
          </a:p>
          <a:p>
            <a:r>
              <a:rPr lang="en-GB" sz="1200" kern="1200" dirty="0">
                <a:solidFill>
                  <a:schemeClr val="tx1"/>
                </a:solidFill>
                <a:effectLst/>
                <a:latin typeface="Calibri" pitchFamily="34" charset="0"/>
                <a:ea typeface="+mn-ea"/>
                <a:cs typeface="+mn-cs"/>
              </a:rPr>
              <a:t>-however, vigorous convection is still visible at the centre of the cyclone, very close to the cloud-head tip, a remnant of the tropical cyclone </a:t>
            </a:r>
          </a:p>
          <a:p>
            <a:r>
              <a:rPr lang="en-GB" sz="1200" kern="1200" dirty="0">
                <a:solidFill>
                  <a:schemeClr val="tx1"/>
                </a:solidFill>
                <a:effectLst/>
                <a:latin typeface="Calibri" pitchFamily="34" charset="0"/>
                <a:ea typeface="+mn-ea"/>
                <a:cs typeface="+mn-cs"/>
              </a:rPr>
              <a:t>-strong winds are already present behind the cold front so it would be hard to attribute any extra windiness to a sting jet</a:t>
            </a:r>
          </a:p>
          <a:p>
            <a:r>
              <a:rPr lang="en-GB" sz="1200" kern="1200" dirty="0">
                <a:solidFill>
                  <a:schemeClr val="tx1"/>
                </a:solidFill>
                <a:effectLst/>
                <a:latin typeface="Calibri" pitchFamily="34" charset="0"/>
                <a:ea typeface="+mn-ea"/>
                <a:cs typeface="+mn-cs"/>
              </a:rPr>
              <a:t> </a:t>
            </a:r>
          </a:p>
          <a:p>
            <a:endParaRPr lang="en-GB" sz="1200" kern="1200" dirty="0">
              <a:solidFill>
                <a:schemeClr val="tx1"/>
              </a:solidFill>
              <a:effectLst/>
              <a:latin typeface="Calibri" pitchFamily="34" charset="0"/>
              <a:ea typeface="+mn-ea"/>
              <a:cs typeface="+mn-cs"/>
            </a:endParaRPr>
          </a:p>
          <a:p>
            <a:r>
              <a:rPr lang="en-GB" sz="1200" kern="1200" dirty="0">
                <a:solidFill>
                  <a:schemeClr val="tx1"/>
                </a:solidFill>
                <a:effectLst/>
                <a:latin typeface="Calibri"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30</a:t>
            </a:fld>
            <a:endParaRPr lang="en-US"/>
          </a:p>
        </p:txBody>
      </p:sp>
    </p:spTree>
    <p:extLst>
      <p:ext uri="{BB962C8B-B14F-4D97-AF65-F5344CB8AC3E}">
        <p14:creationId xmlns:p14="http://schemas.microsoft.com/office/powerpoint/2010/main" val="3940962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North Atlantic, tropical cyclone numbers and intensity have increased but it cannot yet be said whether these are related to climate change or not, due to a lack of historical data. In the future, it is likely that the global frequency of tropical cyclones will decrease or stay the same, although maximum wind speeds and rainfall will increase.</a:t>
            </a:r>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31</a:t>
            </a:fld>
            <a:endParaRPr lang="en-US"/>
          </a:p>
        </p:txBody>
      </p:sp>
    </p:spTree>
    <p:extLst>
      <p:ext uri="{BB962C8B-B14F-4D97-AF65-F5344CB8AC3E}">
        <p14:creationId xmlns:p14="http://schemas.microsoft.com/office/powerpoint/2010/main" val="187565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Ophelia kept its hurricane</a:t>
            </a:r>
            <a:r>
              <a:rPr lang="en-GB" baseline="0" dirty="0"/>
              <a:t> name to avoid confusion</a:t>
            </a:r>
          </a:p>
          <a:p>
            <a:r>
              <a:rPr lang="en-GB" baseline="0" dirty="0"/>
              <a:t>Any storm which is amber or red on the matrix is named</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4</a:t>
            </a:fld>
            <a:endParaRPr lang="en-US"/>
          </a:p>
        </p:txBody>
      </p:sp>
    </p:spTree>
    <p:extLst>
      <p:ext uri="{BB962C8B-B14F-4D97-AF65-F5344CB8AC3E}">
        <p14:creationId xmlns:p14="http://schemas.microsoft.com/office/powerpoint/2010/main" val="18877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preceding weeks:</a:t>
            </a:r>
          </a:p>
          <a:p>
            <a:r>
              <a:rPr lang="en-GB" dirty="0"/>
              <a:t>High pressure over France/ Spain/ Portugal – clear skies – high land surface</a:t>
            </a:r>
            <a:r>
              <a:rPr lang="en-GB" baseline="0" dirty="0"/>
              <a:t> temperatures</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5</a:t>
            </a:fld>
            <a:endParaRPr lang="en-US"/>
          </a:p>
        </p:txBody>
      </p:sp>
    </p:spTree>
    <p:extLst>
      <p:ext uri="{BB962C8B-B14F-4D97-AF65-F5344CB8AC3E}">
        <p14:creationId xmlns:p14="http://schemas.microsoft.com/office/powerpoint/2010/main" val="267618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warm temperatures gave rise to forest fires in Spain and</a:t>
            </a:r>
            <a:r>
              <a:rPr lang="en-GB" baseline="0" dirty="0"/>
              <a:t> Portugal</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6</a:t>
            </a:fld>
            <a:endParaRPr lang="en-US"/>
          </a:p>
        </p:txBody>
      </p:sp>
    </p:spTree>
    <p:extLst>
      <p:ext uri="{BB962C8B-B14F-4D97-AF65-F5344CB8AC3E}">
        <p14:creationId xmlns:p14="http://schemas.microsoft.com/office/powerpoint/2010/main" val="137840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weekend preceding Ophelia’s arrival, it was warm in the</a:t>
            </a:r>
            <a:r>
              <a:rPr lang="en-GB" baseline="0" dirty="0"/>
              <a:t> UK. Particularly on Friday night (13/14</a:t>
            </a:r>
            <a:r>
              <a:rPr lang="en-GB" baseline="30000" dirty="0"/>
              <a:t>th</a:t>
            </a:r>
            <a:r>
              <a:rPr lang="en-GB" baseline="0" dirty="0"/>
              <a:t>) temperatures were unseasonably warm. </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7</a:t>
            </a:fld>
            <a:endParaRPr lang="en-US"/>
          </a:p>
        </p:txBody>
      </p:sp>
    </p:spTree>
    <p:extLst>
      <p:ext uri="{BB962C8B-B14F-4D97-AF65-F5344CB8AC3E}">
        <p14:creationId xmlns:p14="http://schemas.microsoft.com/office/powerpoint/2010/main" val="269501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back trajectory: green line is air that was high over the UK, red line is air that was low in the sky over the UK. Map shows where that air came from</a:t>
            </a:r>
            <a:r>
              <a:rPr lang="en-GB" baseline="0" dirty="0"/>
              <a:t> over the preceding 4 days and the graph shows how it changed in height. </a:t>
            </a:r>
            <a:endParaRPr lang="en-GB" dirty="0"/>
          </a:p>
          <a:p>
            <a:endParaRPr lang="en-GB" dirty="0"/>
          </a:p>
          <a:p>
            <a:r>
              <a:rPr lang="en-GB" dirty="0"/>
              <a:t>The</a:t>
            </a:r>
            <a:r>
              <a:rPr lang="en-GB" baseline="0" dirty="0"/>
              <a:t> air brought with it Saharan sand and smoke from the fires in Iberia, and warm temperatures. It was tropical maritime/ continental air. </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8</a:t>
            </a:fld>
            <a:endParaRPr lang="en-US"/>
          </a:p>
        </p:txBody>
      </p:sp>
    </p:spTree>
    <p:extLst>
      <p:ext uri="{BB962C8B-B14F-4D97-AF65-F5344CB8AC3E}">
        <p14:creationId xmlns:p14="http://schemas.microsoft.com/office/powerpoint/2010/main" val="249265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17</a:t>
            </a:r>
            <a:r>
              <a:rPr lang="en-GB" baseline="30000" dirty="0"/>
              <a:t>th</a:t>
            </a:r>
            <a:r>
              <a:rPr lang="en-GB" dirty="0"/>
              <a:t> – the map shows the density</a:t>
            </a:r>
            <a:r>
              <a:rPr lang="en-GB" baseline="0" dirty="0"/>
              <a:t> of biomass burning aerosol (ash from forest fires) in the air. Source is clearly Spain and Portugal with the ash being carries over the south of England to the Netherlands and Baltic States. The south of England mainly had ash in the air, whereas further north Saharan dust dominated. </a:t>
            </a:r>
            <a:endParaRPr lang="en-GB" dirty="0"/>
          </a:p>
        </p:txBody>
      </p:sp>
      <p:sp>
        <p:nvSpPr>
          <p:cNvPr id="4" name="Slide Number Placeholder 3"/>
          <p:cNvSpPr>
            <a:spLocks noGrp="1"/>
          </p:cNvSpPr>
          <p:nvPr>
            <p:ph type="sldNum" sz="quarter" idx="10"/>
          </p:nvPr>
        </p:nvSpPr>
        <p:spPr/>
        <p:txBody>
          <a:bodyPr/>
          <a:lstStyle/>
          <a:p>
            <a:pPr>
              <a:defRPr/>
            </a:pPr>
            <a:fld id="{C0B00DD2-81F2-436E-A3CC-D7830EB0F97A}" type="slidenum">
              <a:rPr lang="en-US" smtClean="0"/>
              <a:pPr>
                <a:defRPr/>
              </a:pPr>
              <a:t>9</a:t>
            </a:fld>
            <a:endParaRPr lang="en-US"/>
          </a:p>
        </p:txBody>
      </p:sp>
    </p:spTree>
    <p:extLst>
      <p:ext uri="{BB962C8B-B14F-4D97-AF65-F5344CB8AC3E}">
        <p14:creationId xmlns:p14="http://schemas.microsoft.com/office/powerpoint/2010/main" val="39411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A63488-F1BF-4306-AFBA-82D69FDBAE47}"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562219-40FA-497F-BE95-3ADDB665E8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275478-FCD1-4545-B611-40E5CCE9A205}"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0C6BA-8D03-44ED-A19A-C9165759B9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90211C-79F8-4595-96A5-52717C484BB3}"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DE3F4B-BB14-469B-8A7F-E40F68F7FF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4B6E56-F117-40B6-9510-F655BCA54F18}"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F832EF-A6CD-4A5E-ABFD-F6F4A691DD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28EFAB-3C3F-42C5-9613-ECD3088AC346}" type="datetimeFigureOut">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A702C1-F877-4BCE-9650-42601E5C57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329EAC-A89A-4D25-AC51-C23A5A97A579}" type="datetimeFigureOut">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AA87EE-6EA4-44BC-81CA-F5DFEAECBC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B837939-626C-4A4A-AFBA-4001D1F995A5}" type="datetimeFigureOut">
              <a:rPr lang="en-US"/>
              <a:pPr>
                <a:defRPr/>
              </a:pPr>
              <a:t>12/7/2020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2567A4-96DB-4D5F-97A7-1CC97BE6F1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837A9A3-D9F6-4700-9BCD-9B48B11F6174}" type="datetimeFigureOut">
              <a:rPr lang="en-US"/>
              <a:pPr>
                <a:defRPr/>
              </a:pPr>
              <a:t>12/7/2020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717D6F-8166-4613-BEF0-84BD79C98C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0A0739-6D1D-4333-A617-E00A9DC863E6}" type="datetimeFigureOut">
              <a:rPr lang="en-US"/>
              <a:pPr>
                <a:defRPr/>
              </a:pPr>
              <a:t>12/7/2020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5FDCD7-E889-453D-A56E-09C66D6FD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0FDDBB1-F7EF-4D8C-A2D8-D821FB9B9C09}" type="datetimeFigureOut">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0F012B-671E-4391-8579-079A7D1270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1FAF31-59B5-4210-AFC1-EA6E9E217726}" type="datetimeFigureOut">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D58710-5416-4300-9496-9A1673CC07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DFF807-F923-45B3-BA9B-D2F694C492B8}" type="datetimeFigureOut">
              <a:rPr lang="en-US"/>
              <a:pPr>
                <a:defRPr/>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8ED974F-F82C-48F3-A7F9-BD3276B804B9}" type="slidenum">
              <a:rPr lang="en-US"/>
              <a:pPr>
                <a:defRPr/>
              </a:pPr>
              <a:t>‹#›</a:t>
            </a:fld>
            <a:endParaRPr lang="en-US"/>
          </a:p>
        </p:txBody>
      </p:sp>
      <p:pic>
        <p:nvPicPr>
          <p:cNvPr id="1031" name="Picture 7" descr="rmets_large_notext"/>
          <p:cNvPicPr>
            <a:picLocks noChangeAspect="1" noChangeArrowheads="1"/>
          </p:cNvPicPr>
          <p:nvPr userDrawn="1"/>
        </p:nvPicPr>
        <p:blipFill>
          <a:blip r:embed="rId13"/>
          <a:srcRect/>
          <a:stretch>
            <a:fillRect/>
          </a:stretch>
        </p:blipFill>
        <p:spPr bwMode="auto">
          <a:xfrm>
            <a:off x="7740650" y="6484938"/>
            <a:ext cx="1403350" cy="373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hyperlink" Target="https://www.arl.noaa.gov/"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08" y="188640"/>
            <a:ext cx="1148191" cy="1148191"/>
          </a:xfrm>
          <a:prstGeom prst="rect">
            <a:avLst/>
          </a:prstGeom>
        </p:spPr>
      </p:pic>
      <p:sp>
        <p:nvSpPr>
          <p:cNvPr id="3" name="TextBox 2"/>
          <p:cNvSpPr txBox="1"/>
          <p:nvPr/>
        </p:nvSpPr>
        <p:spPr>
          <a:xfrm>
            <a:off x="33908" y="1700521"/>
            <a:ext cx="9110092" cy="1495794"/>
          </a:xfrm>
          <a:prstGeom prst="rect">
            <a:avLst/>
          </a:prstGeom>
          <a:noFill/>
        </p:spPr>
        <p:txBody>
          <a:bodyPr wrap="square" rtlCol="0">
            <a:spAutoFit/>
          </a:bodyPr>
          <a:lstStyle/>
          <a:p>
            <a:pPr algn="ctr"/>
            <a:r>
              <a:rPr lang="en-GB" sz="3600" dirty="0">
                <a:latin typeface="Lucida Handwriting" panose="03010101010101010101" pitchFamily="66" charset="0"/>
              </a:rPr>
              <a:t>OPHELIA</a:t>
            </a:r>
          </a:p>
          <a:p>
            <a:pPr lvl="0" algn="ctr" eaLnBrk="0" hangingPunct="0">
              <a:spcBef>
                <a:spcPct val="30000"/>
              </a:spcBef>
              <a:defRPr/>
            </a:pPr>
            <a:r>
              <a:rPr lang="en-GB" sz="2400" dirty="0">
                <a:latin typeface="Calibri" pitchFamily="34" charset="0"/>
              </a:rPr>
              <a:t>The remnants of Hurricane Ophelia made landfall in the British Isles on the 30th anniversary of the Great Storm.</a:t>
            </a:r>
          </a:p>
        </p:txBody>
      </p:sp>
    </p:spTree>
    <p:extLst>
      <p:ext uri="{BB962C8B-B14F-4D97-AF65-F5344CB8AC3E}">
        <p14:creationId xmlns:p14="http://schemas.microsoft.com/office/powerpoint/2010/main" val="42642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22559"/>
            <a:ext cx="2203402" cy="155707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1193"/>
            <a:ext cx="2171334" cy="153441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017" y="1922559"/>
            <a:ext cx="2171225" cy="1534341"/>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7272" y="1948912"/>
            <a:ext cx="2178826" cy="153971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6479" y="1922559"/>
            <a:ext cx="2405024" cy="169956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1867" y="128072"/>
            <a:ext cx="2293375" cy="1620660"/>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5254" y="2060848"/>
            <a:ext cx="2020427" cy="1427776"/>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25226" y="111103"/>
            <a:ext cx="2342918" cy="1655671"/>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84116" y="137456"/>
            <a:ext cx="2317387" cy="1637629"/>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84231" y="124002"/>
            <a:ext cx="2382882" cy="1683912"/>
          </a:xfrm>
          <a:prstGeom prst="rect">
            <a:avLst/>
          </a:prstGeom>
        </p:spPr>
      </p:pic>
    </p:spTree>
    <p:extLst>
      <p:ext uri="{BB962C8B-B14F-4D97-AF65-F5344CB8AC3E}">
        <p14:creationId xmlns:p14="http://schemas.microsoft.com/office/powerpoint/2010/main" val="322877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a:stretch>
            <a:fillRect/>
          </a:stretch>
        </p:blipFill>
        <p:spPr>
          <a:xfrm>
            <a:off x="251520" y="332656"/>
            <a:ext cx="4324350" cy="2647950"/>
          </a:xfrm>
          <a:prstGeom prst="rect">
            <a:avLst/>
          </a:prstGeom>
        </p:spPr>
      </p:pic>
      <p:pic>
        <p:nvPicPr>
          <p:cNvPr id="5" name="Picture 4"/>
          <p:cNvPicPr>
            <a:picLocks noChangeAspect="1"/>
          </p:cNvPicPr>
          <p:nvPr/>
        </p:nvPicPr>
        <p:blipFill>
          <a:blip r:embed="rId5"/>
          <a:stretch>
            <a:fillRect/>
          </a:stretch>
        </p:blipFill>
        <p:spPr>
          <a:xfrm>
            <a:off x="1042095" y="3414969"/>
            <a:ext cx="2743200" cy="283845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3221" y="689204"/>
            <a:ext cx="3660942" cy="3214861"/>
          </a:xfrm>
          <a:prstGeom prst="rect">
            <a:avLst/>
          </a:prstGeom>
        </p:spPr>
      </p:pic>
    </p:spTree>
    <p:extLst>
      <p:ext uri="{BB962C8B-B14F-4D97-AF65-F5344CB8AC3E}">
        <p14:creationId xmlns:p14="http://schemas.microsoft.com/office/powerpoint/2010/main" val="427162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07704" y="1412776"/>
            <a:ext cx="5386087" cy="3456384"/>
          </a:xfrm>
          <a:prstGeom prst="rect">
            <a:avLst/>
          </a:prstGeom>
        </p:spPr>
      </p:pic>
      <p:sp>
        <p:nvSpPr>
          <p:cNvPr id="4" name="TextBox 3"/>
          <p:cNvSpPr txBox="1"/>
          <p:nvPr/>
        </p:nvSpPr>
        <p:spPr>
          <a:xfrm>
            <a:off x="2411760" y="6237313"/>
            <a:ext cx="2592288" cy="369332"/>
          </a:xfrm>
          <a:prstGeom prst="rect">
            <a:avLst/>
          </a:prstGeom>
          <a:noFill/>
        </p:spPr>
        <p:txBody>
          <a:bodyPr wrap="square" rtlCol="0">
            <a:spAutoFit/>
          </a:bodyPr>
          <a:lstStyle/>
          <a:p>
            <a:r>
              <a:rPr lang="en-GB" dirty="0"/>
              <a:t>15</a:t>
            </a:r>
            <a:r>
              <a:rPr lang="en-GB" baseline="30000" dirty="0"/>
              <a:t>th</a:t>
            </a:r>
            <a:r>
              <a:rPr lang="en-GB" dirty="0"/>
              <a:t> October, 3am</a:t>
            </a:r>
          </a:p>
        </p:txBody>
      </p:sp>
    </p:spTree>
    <p:extLst>
      <p:ext uri="{BB962C8B-B14F-4D97-AF65-F5344CB8AC3E}">
        <p14:creationId xmlns:p14="http://schemas.microsoft.com/office/powerpoint/2010/main" val="111146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5736" y="1700808"/>
            <a:ext cx="4777529" cy="3347648"/>
          </a:xfrm>
          <a:prstGeom prst="rect">
            <a:avLst/>
          </a:prstGeom>
        </p:spPr>
      </p:pic>
      <p:sp>
        <p:nvSpPr>
          <p:cNvPr id="4" name="TextBox 3"/>
          <p:cNvSpPr txBox="1"/>
          <p:nvPr/>
        </p:nvSpPr>
        <p:spPr>
          <a:xfrm>
            <a:off x="2411760" y="6237313"/>
            <a:ext cx="2592288" cy="369332"/>
          </a:xfrm>
          <a:prstGeom prst="rect">
            <a:avLst/>
          </a:prstGeom>
          <a:noFill/>
        </p:spPr>
        <p:txBody>
          <a:bodyPr wrap="square" rtlCol="0">
            <a:spAutoFit/>
          </a:bodyPr>
          <a:lstStyle/>
          <a:p>
            <a:r>
              <a:rPr lang="en-GB" dirty="0"/>
              <a:t>15</a:t>
            </a:r>
            <a:r>
              <a:rPr lang="en-GB" baseline="30000" dirty="0"/>
              <a:t>th</a:t>
            </a:r>
            <a:r>
              <a:rPr lang="en-GB" dirty="0"/>
              <a:t> October, 1pm</a:t>
            </a:r>
          </a:p>
        </p:txBody>
      </p:sp>
    </p:spTree>
    <p:extLst>
      <p:ext uri="{BB962C8B-B14F-4D97-AF65-F5344CB8AC3E}">
        <p14:creationId xmlns:p14="http://schemas.microsoft.com/office/powerpoint/2010/main" val="413571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1680" y="1484784"/>
            <a:ext cx="5242454" cy="3240360"/>
          </a:xfrm>
          <a:prstGeom prst="rect">
            <a:avLst/>
          </a:prstGeom>
        </p:spPr>
      </p:pic>
      <p:sp>
        <p:nvSpPr>
          <p:cNvPr id="4" name="TextBox 3"/>
          <p:cNvSpPr txBox="1"/>
          <p:nvPr/>
        </p:nvSpPr>
        <p:spPr>
          <a:xfrm>
            <a:off x="3000176" y="6178207"/>
            <a:ext cx="2031325" cy="369332"/>
          </a:xfrm>
          <a:prstGeom prst="rect">
            <a:avLst/>
          </a:prstGeom>
          <a:noFill/>
        </p:spPr>
        <p:txBody>
          <a:bodyPr wrap="none" rtlCol="0">
            <a:spAutoFit/>
          </a:bodyPr>
          <a:lstStyle/>
          <a:p>
            <a:r>
              <a:rPr lang="en-GB" dirty="0"/>
              <a:t>15</a:t>
            </a:r>
            <a:r>
              <a:rPr lang="en-GB" baseline="30000" dirty="0"/>
              <a:t>th</a:t>
            </a:r>
            <a:r>
              <a:rPr lang="en-GB" dirty="0"/>
              <a:t> October 2300</a:t>
            </a:r>
          </a:p>
        </p:txBody>
      </p:sp>
    </p:spTree>
    <p:extLst>
      <p:ext uri="{BB962C8B-B14F-4D97-AF65-F5344CB8AC3E}">
        <p14:creationId xmlns:p14="http://schemas.microsoft.com/office/powerpoint/2010/main" val="303436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1720" y="1916832"/>
            <a:ext cx="4777529" cy="3347648"/>
          </a:xfrm>
          <a:prstGeom prst="rect">
            <a:avLst/>
          </a:prstGeom>
        </p:spPr>
      </p:pic>
      <p:sp>
        <p:nvSpPr>
          <p:cNvPr id="4" name="TextBox 3"/>
          <p:cNvSpPr txBox="1"/>
          <p:nvPr/>
        </p:nvSpPr>
        <p:spPr>
          <a:xfrm>
            <a:off x="3000176" y="6178207"/>
            <a:ext cx="2031325" cy="369332"/>
          </a:xfrm>
          <a:prstGeom prst="rect">
            <a:avLst/>
          </a:prstGeom>
          <a:noFill/>
        </p:spPr>
        <p:txBody>
          <a:bodyPr wrap="none" rtlCol="0">
            <a:spAutoFit/>
          </a:bodyPr>
          <a:lstStyle/>
          <a:p>
            <a:r>
              <a:rPr lang="en-GB" dirty="0"/>
              <a:t>16</a:t>
            </a:r>
            <a:r>
              <a:rPr lang="en-GB" baseline="30000" dirty="0"/>
              <a:t>th</a:t>
            </a:r>
            <a:r>
              <a:rPr lang="en-GB" dirty="0"/>
              <a:t> October 0900</a:t>
            </a:r>
          </a:p>
        </p:txBody>
      </p:sp>
    </p:spTree>
    <p:extLst>
      <p:ext uri="{BB962C8B-B14F-4D97-AF65-F5344CB8AC3E}">
        <p14:creationId xmlns:p14="http://schemas.microsoft.com/office/powerpoint/2010/main" val="129220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6213" y="908720"/>
            <a:ext cx="5950685" cy="4170460"/>
          </a:xfrm>
          <a:prstGeom prst="rect">
            <a:avLst/>
          </a:prstGeom>
        </p:spPr>
      </p:pic>
      <p:sp>
        <p:nvSpPr>
          <p:cNvPr id="4" name="TextBox 3"/>
          <p:cNvSpPr txBox="1"/>
          <p:nvPr/>
        </p:nvSpPr>
        <p:spPr>
          <a:xfrm>
            <a:off x="2771800" y="6376761"/>
            <a:ext cx="3839513" cy="369332"/>
          </a:xfrm>
          <a:prstGeom prst="rect">
            <a:avLst/>
          </a:prstGeom>
          <a:noFill/>
        </p:spPr>
        <p:txBody>
          <a:bodyPr wrap="none" rtlCol="0">
            <a:spAutoFit/>
          </a:bodyPr>
          <a:lstStyle/>
          <a:p>
            <a:r>
              <a:rPr lang="en-GB" dirty="0"/>
              <a:t>Ophelia wasn’t a classic depression</a:t>
            </a:r>
          </a:p>
        </p:txBody>
      </p:sp>
    </p:spTree>
    <p:extLst>
      <p:ext uri="{BB962C8B-B14F-4D97-AF65-F5344CB8AC3E}">
        <p14:creationId xmlns:p14="http://schemas.microsoft.com/office/powerpoint/2010/main" val="103641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744" y="1412776"/>
            <a:ext cx="5283257" cy="3744157"/>
          </a:xfrm>
          <a:prstGeom prst="rect">
            <a:avLst/>
          </a:prstGeom>
        </p:spPr>
      </p:pic>
    </p:spTree>
    <p:extLst>
      <p:ext uri="{BB962C8B-B14F-4D97-AF65-F5344CB8AC3E}">
        <p14:creationId xmlns:p14="http://schemas.microsoft.com/office/powerpoint/2010/main" val="277614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1720" y="1340768"/>
            <a:ext cx="5283257" cy="3744157"/>
          </a:xfrm>
          <a:prstGeom prst="rect">
            <a:avLst/>
          </a:prstGeom>
        </p:spPr>
      </p:pic>
    </p:spTree>
    <p:extLst>
      <p:ext uri="{BB962C8B-B14F-4D97-AF65-F5344CB8AC3E}">
        <p14:creationId xmlns:p14="http://schemas.microsoft.com/office/powerpoint/2010/main" val="367010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9712" y="1412776"/>
            <a:ext cx="5791297" cy="4104197"/>
          </a:xfrm>
          <a:prstGeom prst="rect">
            <a:avLst/>
          </a:prstGeom>
        </p:spPr>
      </p:pic>
    </p:spTree>
    <p:extLst>
      <p:ext uri="{BB962C8B-B14F-4D97-AF65-F5344CB8AC3E}">
        <p14:creationId xmlns:p14="http://schemas.microsoft.com/office/powerpoint/2010/main" val="36690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a:stretch>
            <a:fillRect/>
          </a:stretch>
        </p:blipFill>
        <p:spPr>
          <a:xfrm>
            <a:off x="2386012" y="885825"/>
            <a:ext cx="4371975" cy="5086350"/>
          </a:xfrm>
          <a:prstGeom prst="rect">
            <a:avLst/>
          </a:prstGeom>
        </p:spPr>
      </p:pic>
    </p:spTree>
    <p:extLst>
      <p:ext uri="{BB962C8B-B14F-4D97-AF65-F5344CB8AC3E}">
        <p14:creationId xmlns:p14="http://schemas.microsoft.com/office/powerpoint/2010/main" val="397104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5" name="Picture 4"/>
          <p:cNvPicPr>
            <a:picLocks noChangeAspect="1"/>
          </p:cNvPicPr>
          <p:nvPr/>
        </p:nvPicPr>
        <p:blipFill>
          <a:blip r:embed="rId4"/>
          <a:stretch>
            <a:fillRect/>
          </a:stretch>
        </p:blipFill>
        <p:spPr>
          <a:xfrm>
            <a:off x="1043608" y="980728"/>
            <a:ext cx="5256584" cy="5475608"/>
          </a:xfrm>
          <a:prstGeom prst="rect">
            <a:avLst/>
          </a:prstGeom>
        </p:spPr>
      </p:pic>
      <p:sp>
        <p:nvSpPr>
          <p:cNvPr id="3" name="TextBox 2"/>
          <p:cNvSpPr txBox="1"/>
          <p:nvPr/>
        </p:nvSpPr>
        <p:spPr>
          <a:xfrm>
            <a:off x="1763688" y="404664"/>
            <a:ext cx="3796745" cy="369332"/>
          </a:xfrm>
          <a:prstGeom prst="rect">
            <a:avLst/>
          </a:prstGeom>
          <a:noFill/>
        </p:spPr>
        <p:txBody>
          <a:bodyPr wrap="none" rtlCol="0">
            <a:spAutoFit/>
          </a:bodyPr>
          <a:lstStyle/>
          <a:p>
            <a:r>
              <a:rPr lang="en-GB" dirty="0"/>
              <a:t>Pressure at Valentia, Country Kerry</a:t>
            </a:r>
          </a:p>
        </p:txBody>
      </p:sp>
      <p:sp>
        <p:nvSpPr>
          <p:cNvPr id="4" name="TextBox 3"/>
          <p:cNvSpPr txBox="1"/>
          <p:nvPr/>
        </p:nvSpPr>
        <p:spPr>
          <a:xfrm>
            <a:off x="6588225" y="1556792"/>
            <a:ext cx="1944216" cy="4524315"/>
          </a:xfrm>
          <a:prstGeom prst="rect">
            <a:avLst/>
          </a:prstGeom>
          <a:noFill/>
        </p:spPr>
        <p:txBody>
          <a:bodyPr wrap="square" rtlCol="0">
            <a:spAutoFit/>
          </a:bodyPr>
          <a:lstStyle/>
          <a:p>
            <a:r>
              <a:rPr lang="en-GB" dirty="0"/>
              <a:t>A weather ‘bomb’ is a low pressure system where the pressure drops by more than 24hPa in 24 hours. Ophelia deepened faster than this through the 15</a:t>
            </a:r>
            <a:r>
              <a:rPr lang="en-GB" baseline="30000" dirty="0"/>
              <a:t>th</a:t>
            </a:r>
            <a:r>
              <a:rPr lang="en-GB" dirty="0"/>
              <a:t> October.</a:t>
            </a:r>
          </a:p>
          <a:p>
            <a:endParaRPr lang="en-GB" dirty="0"/>
          </a:p>
          <a:p>
            <a:r>
              <a:rPr lang="en-GB" dirty="0"/>
              <a:t>The pressure also fell rapidly in Ireland as Ophelia approached.</a:t>
            </a:r>
          </a:p>
        </p:txBody>
      </p:sp>
    </p:spTree>
    <p:extLst>
      <p:ext uri="{BB962C8B-B14F-4D97-AF65-F5344CB8AC3E}">
        <p14:creationId xmlns:p14="http://schemas.microsoft.com/office/powerpoint/2010/main" val="529202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8899"/>
            <a:ext cx="9144000" cy="6480202"/>
          </a:xfrm>
          <a:prstGeom prst="rect">
            <a:avLst/>
          </a:prstGeom>
        </p:spPr>
      </p:pic>
    </p:spTree>
    <p:extLst>
      <p:ext uri="{BB962C8B-B14F-4D97-AF65-F5344CB8AC3E}">
        <p14:creationId xmlns:p14="http://schemas.microsoft.com/office/powerpoint/2010/main" val="420933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a:stretch>
            <a:fillRect/>
          </a:stretch>
        </p:blipFill>
        <p:spPr>
          <a:xfrm>
            <a:off x="-13692" y="652406"/>
            <a:ext cx="5114925" cy="5067300"/>
          </a:xfrm>
          <a:prstGeom prst="rect">
            <a:avLst/>
          </a:prstGeom>
        </p:spPr>
      </p:pic>
      <p:sp>
        <p:nvSpPr>
          <p:cNvPr id="4" name="TextBox 3"/>
          <p:cNvSpPr txBox="1"/>
          <p:nvPr/>
        </p:nvSpPr>
        <p:spPr>
          <a:xfrm>
            <a:off x="5101233" y="1844824"/>
            <a:ext cx="4042768" cy="3323987"/>
          </a:xfrm>
          <a:prstGeom prst="rect">
            <a:avLst/>
          </a:prstGeom>
          <a:noFill/>
        </p:spPr>
        <p:txBody>
          <a:bodyPr wrap="square" rtlCol="0">
            <a:spAutoFit/>
          </a:bodyPr>
          <a:lstStyle/>
          <a:p>
            <a:r>
              <a:rPr lang="en-GB" sz="2400" dirty="0" err="1">
                <a:latin typeface="+mn-lt"/>
              </a:rPr>
              <a:t>Fastnet</a:t>
            </a:r>
            <a:r>
              <a:rPr lang="en-GB" sz="2400" dirty="0">
                <a:latin typeface="+mn-lt"/>
              </a:rPr>
              <a:t> lighthouse 119mph (191 km/h)</a:t>
            </a:r>
          </a:p>
          <a:p>
            <a:r>
              <a:rPr lang="en-GB" sz="2400" dirty="0">
                <a:latin typeface="+mn-lt"/>
              </a:rPr>
              <a:t>Roches Point at 97mph (156 km/h)</a:t>
            </a:r>
          </a:p>
          <a:p>
            <a:r>
              <a:rPr lang="en-GB" sz="2400" dirty="0" err="1">
                <a:latin typeface="+mn-lt"/>
              </a:rPr>
              <a:t>Kinsale</a:t>
            </a:r>
            <a:r>
              <a:rPr lang="en-GB" sz="2400" dirty="0">
                <a:latin typeface="+mn-lt"/>
              </a:rPr>
              <a:t> Platform got 88mph (141 km/h)</a:t>
            </a:r>
          </a:p>
          <a:p>
            <a:endParaRPr lang="en-GB" sz="2400" dirty="0">
              <a:latin typeface="+mn-lt"/>
            </a:endParaRPr>
          </a:p>
          <a:p>
            <a:endParaRPr lang="en-GB" sz="2400" dirty="0">
              <a:latin typeface="+mn-lt"/>
            </a:endParaRPr>
          </a:p>
          <a:p>
            <a:endParaRPr lang="en-GB" dirty="0"/>
          </a:p>
        </p:txBody>
      </p:sp>
    </p:spTree>
    <p:extLst>
      <p:ext uri="{BB962C8B-B14F-4D97-AF65-F5344CB8AC3E}">
        <p14:creationId xmlns:p14="http://schemas.microsoft.com/office/powerpoint/2010/main" val="956597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a:stretch>
            <a:fillRect/>
          </a:stretch>
        </p:blipFill>
        <p:spPr>
          <a:xfrm>
            <a:off x="1681162" y="1204912"/>
            <a:ext cx="5781675" cy="4448175"/>
          </a:xfrm>
          <a:prstGeom prst="rect">
            <a:avLst/>
          </a:prstGeom>
        </p:spPr>
      </p:pic>
    </p:spTree>
    <p:extLst>
      <p:ext uri="{BB962C8B-B14F-4D97-AF65-F5344CB8AC3E}">
        <p14:creationId xmlns:p14="http://schemas.microsoft.com/office/powerpoint/2010/main" val="3459702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4" name="Picture 3"/>
          <p:cNvPicPr>
            <a:picLocks noChangeAspect="1"/>
          </p:cNvPicPr>
          <p:nvPr/>
        </p:nvPicPr>
        <p:blipFill>
          <a:blip r:embed="rId4"/>
          <a:stretch>
            <a:fillRect/>
          </a:stretch>
        </p:blipFill>
        <p:spPr>
          <a:xfrm>
            <a:off x="251520" y="606235"/>
            <a:ext cx="5495925" cy="5638800"/>
          </a:xfrm>
          <a:prstGeom prst="rect">
            <a:avLst/>
          </a:prstGeom>
        </p:spPr>
      </p:pic>
      <p:sp>
        <p:nvSpPr>
          <p:cNvPr id="3" name="TextBox 2"/>
          <p:cNvSpPr txBox="1"/>
          <p:nvPr/>
        </p:nvSpPr>
        <p:spPr>
          <a:xfrm>
            <a:off x="29766" y="27856"/>
            <a:ext cx="3595856" cy="369332"/>
          </a:xfrm>
          <a:prstGeom prst="rect">
            <a:avLst/>
          </a:prstGeom>
          <a:noFill/>
        </p:spPr>
        <p:txBody>
          <a:bodyPr wrap="none" rtlCol="0">
            <a:spAutoFit/>
          </a:bodyPr>
          <a:lstStyle/>
          <a:p>
            <a:r>
              <a:rPr lang="en-GB" dirty="0"/>
              <a:t>Wind Speeds at 12UTC (13GMT)</a:t>
            </a:r>
          </a:p>
        </p:txBody>
      </p:sp>
      <p:sp>
        <p:nvSpPr>
          <p:cNvPr id="5" name="TextBox 4"/>
          <p:cNvSpPr txBox="1"/>
          <p:nvPr/>
        </p:nvSpPr>
        <p:spPr>
          <a:xfrm>
            <a:off x="5747445" y="424813"/>
            <a:ext cx="3131840"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mn-lt"/>
              </a:rPr>
              <a:t>Roads closed</a:t>
            </a:r>
          </a:p>
          <a:p>
            <a:pPr marL="285750" indent="-285750">
              <a:buFont typeface="Arial" panose="020B0604020202020204" pitchFamily="34" charset="0"/>
              <a:buChar char="•"/>
            </a:pPr>
            <a:r>
              <a:rPr lang="en-GB" sz="2400" dirty="0">
                <a:latin typeface="+mn-lt"/>
              </a:rPr>
              <a:t>Flights cancelled</a:t>
            </a:r>
          </a:p>
          <a:p>
            <a:pPr marL="285750" indent="-285750">
              <a:buFont typeface="Arial" panose="020B0604020202020204" pitchFamily="34" charset="0"/>
              <a:buChar char="•"/>
            </a:pPr>
            <a:r>
              <a:rPr lang="en-GB" sz="2400" dirty="0">
                <a:latin typeface="+mn-lt"/>
              </a:rPr>
              <a:t>Football stadia and schools damaged</a:t>
            </a:r>
          </a:p>
          <a:p>
            <a:pPr marL="285750" indent="-285750">
              <a:buFont typeface="Arial" panose="020B0604020202020204" pitchFamily="34" charset="0"/>
              <a:buChar char="•"/>
            </a:pPr>
            <a:endParaRPr lang="en-GB" sz="2400" dirty="0">
              <a:latin typeface="+mn-lt"/>
            </a:endParaRPr>
          </a:p>
          <a:p>
            <a:pPr marL="285750" indent="-285750">
              <a:buFont typeface="Arial" panose="020B0604020202020204" pitchFamily="34" charset="0"/>
              <a:buChar char="•"/>
            </a:pPr>
            <a:r>
              <a:rPr lang="en-GB" sz="2400" dirty="0">
                <a:latin typeface="+mn-lt"/>
              </a:rPr>
              <a:t>Power loss: 18,500 homes and businesses across Northern Ireland, more than 100,000 in the Republic of Ireland, more than 4000 in Wales</a:t>
            </a:r>
          </a:p>
          <a:p>
            <a:pPr marL="285750" indent="-285750">
              <a:buFont typeface="Arial" panose="020B0604020202020204" pitchFamily="34" charset="0"/>
              <a:buChar char="•"/>
            </a:pPr>
            <a:endParaRPr lang="en-GB" sz="2400" dirty="0">
              <a:latin typeface="+mn-lt"/>
            </a:endParaRPr>
          </a:p>
          <a:p>
            <a:pPr marL="285750" indent="-285750">
              <a:buFont typeface="Arial" panose="020B0604020202020204" pitchFamily="34" charset="0"/>
              <a:buChar char="•"/>
            </a:pPr>
            <a:r>
              <a:rPr lang="en-GB" sz="2400" dirty="0">
                <a:latin typeface="+mn-lt"/>
              </a:rPr>
              <a:t>69,000 people without water</a:t>
            </a:r>
          </a:p>
        </p:txBody>
      </p:sp>
    </p:spTree>
    <p:extLst>
      <p:ext uri="{BB962C8B-B14F-4D97-AF65-F5344CB8AC3E}">
        <p14:creationId xmlns:p14="http://schemas.microsoft.com/office/powerpoint/2010/main" val="1435778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4" name="Picture 3"/>
          <p:cNvPicPr>
            <a:picLocks noChangeAspect="1"/>
          </p:cNvPicPr>
          <p:nvPr/>
        </p:nvPicPr>
        <p:blipFill>
          <a:blip r:embed="rId4"/>
          <a:stretch>
            <a:fillRect/>
          </a:stretch>
        </p:blipFill>
        <p:spPr>
          <a:xfrm>
            <a:off x="395536" y="764704"/>
            <a:ext cx="5472608" cy="3742558"/>
          </a:xfrm>
          <a:prstGeom prst="rect">
            <a:avLst/>
          </a:prstGeom>
        </p:spPr>
      </p:pic>
      <p:sp>
        <p:nvSpPr>
          <p:cNvPr id="6" name="TextBox 5"/>
          <p:cNvSpPr txBox="1"/>
          <p:nvPr/>
        </p:nvSpPr>
        <p:spPr>
          <a:xfrm>
            <a:off x="179512" y="5085184"/>
            <a:ext cx="3975381" cy="830997"/>
          </a:xfrm>
          <a:prstGeom prst="rect">
            <a:avLst/>
          </a:prstGeom>
          <a:noFill/>
        </p:spPr>
        <p:txBody>
          <a:bodyPr wrap="square" rtlCol="0">
            <a:spAutoFit/>
          </a:bodyPr>
          <a:lstStyle/>
          <a:p>
            <a:r>
              <a:rPr lang="en-GB" sz="2400" dirty="0"/>
              <a:t>At least three tree related deaths across Ireland.</a:t>
            </a:r>
          </a:p>
        </p:txBody>
      </p:sp>
    </p:spTree>
    <p:extLst>
      <p:ext uri="{BB962C8B-B14F-4D97-AF65-F5344CB8AC3E}">
        <p14:creationId xmlns:p14="http://schemas.microsoft.com/office/powerpoint/2010/main" val="367404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a:stretch>
            <a:fillRect/>
          </a:stretch>
        </p:blipFill>
        <p:spPr>
          <a:xfrm>
            <a:off x="1187624" y="908720"/>
            <a:ext cx="3888432" cy="4211346"/>
          </a:xfrm>
          <a:prstGeom prst="rect">
            <a:avLst/>
          </a:prstGeom>
        </p:spPr>
      </p:pic>
      <p:sp>
        <p:nvSpPr>
          <p:cNvPr id="4" name="TextBox 3"/>
          <p:cNvSpPr txBox="1"/>
          <p:nvPr/>
        </p:nvSpPr>
        <p:spPr>
          <a:xfrm>
            <a:off x="5220072" y="1196752"/>
            <a:ext cx="3491880" cy="1200329"/>
          </a:xfrm>
          <a:prstGeom prst="rect">
            <a:avLst/>
          </a:prstGeom>
          <a:noFill/>
        </p:spPr>
        <p:txBody>
          <a:bodyPr wrap="square" rtlCol="0">
            <a:spAutoFit/>
          </a:bodyPr>
          <a:lstStyle/>
          <a:p>
            <a:r>
              <a:rPr lang="en-GB" sz="2400" dirty="0"/>
              <a:t>Schools shut in Republic of Ireland, N. Ireland and Wales</a:t>
            </a:r>
          </a:p>
        </p:txBody>
      </p:sp>
    </p:spTree>
    <p:extLst>
      <p:ext uri="{BB962C8B-B14F-4D97-AF65-F5344CB8AC3E}">
        <p14:creationId xmlns:p14="http://schemas.microsoft.com/office/powerpoint/2010/main" val="403621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a:stretch>
            <a:fillRect/>
          </a:stretch>
        </p:blipFill>
        <p:spPr>
          <a:xfrm>
            <a:off x="323528" y="332656"/>
            <a:ext cx="4381500" cy="521017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2636912"/>
            <a:ext cx="4027631" cy="2664296"/>
          </a:xfrm>
          <a:prstGeom prst="rect">
            <a:avLst/>
          </a:prstGeom>
        </p:spPr>
      </p:pic>
    </p:spTree>
    <p:extLst>
      <p:ext uri="{BB962C8B-B14F-4D97-AF65-F5344CB8AC3E}">
        <p14:creationId xmlns:p14="http://schemas.microsoft.com/office/powerpoint/2010/main" val="193546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1680" y="980728"/>
            <a:ext cx="6000750" cy="302895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sp>
        <p:nvSpPr>
          <p:cNvPr id="4" name="TextBox 3"/>
          <p:cNvSpPr txBox="1"/>
          <p:nvPr/>
        </p:nvSpPr>
        <p:spPr>
          <a:xfrm>
            <a:off x="899592" y="5229200"/>
            <a:ext cx="2236510" cy="369332"/>
          </a:xfrm>
          <a:prstGeom prst="rect">
            <a:avLst/>
          </a:prstGeom>
          <a:noFill/>
        </p:spPr>
        <p:txBody>
          <a:bodyPr wrap="none" rtlCol="0">
            <a:spAutoFit/>
          </a:bodyPr>
          <a:lstStyle/>
          <a:p>
            <a:r>
              <a:rPr lang="en-GB" dirty="0" err="1"/>
              <a:t>Porthlevel</a:t>
            </a:r>
            <a:r>
              <a:rPr lang="en-GB" dirty="0"/>
              <a:t>, Cornwall</a:t>
            </a:r>
          </a:p>
        </p:txBody>
      </p:sp>
    </p:spTree>
    <p:extLst>
      <p:ext uri="{BB962C8B-B14F-4D97-AF65-F5344CB8AC3E}">
        <p14:creationId xmlns:p14="http://schemas.microsoft.com/office/powerpoint/2010/main" val="164237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Sting Jets</a:t>
            </a:r>
          </a:p>
        </p:txBody>
      </p:sp>
      <p:grpSp>
        <p:nvGrpSpPr>
          <p:cNvPr id="3" name="Group 2"/>
          <p:cNvGrpSpPr/>
          <p:nvPr/>
        </p:nvGrpSpPr>
        <p:grpSpPr>
          <a:xfrm>
            <a:off x="1928813" y="1214438"/>
            <a:ext cx="4891087" cy="5427662"/>
            <a:chOff x="1928813" y="1214438"/>
            <a:chExt cx="4891087" cy="5427662"/>
          </a:xfrm>
        </p:grpSpPr>
        <p:grpSp>
          <p:nvGrpSpPr>
            <p:cNvPr id="4" name="Group 20"/>
            <p:cNvGrpSpPr>
              <a:grpSpLocks/>
            </p:cNvGrpSpPr>
            <p:nvPr/>
          </p:nvGrpSpPr>
          <p:grpSpPr bwMode="auto">
            <a:xfrm>
              <a:off x="2462213" y="1214438"/>
              <a:ext cx="3170237" cy="4456112"/>
              <a:chOff x="2461430" y="1703586"/>
              <a:chExt cx="3171274" cy="4456422"/>
            </a:xfrm>
          </p:grpSpPr>
          <p:grpSp>
            <p:nvGrpSpPr>
              <p:cNvPr id="8" name="Group 11"/>
              <p:cNvGrpSpPr>
                <a:grpSpLocks/>
              </p:cNvGrpSpPr>
              <p:nvPr/>
            </p:nvGrpSpPr>
            <p:grpSpPr bwMode="auto">
              <a:xfrm>
                <a:off x="2571736" y="2062480"/>
                <a:ext cx="3060968" cy="4097528"/>
                <a:chOff x="2571736" y="2062480"/>
                <a:chExt cx="3060968" cy="4097528"/>
              </a:xfrm>
            </p:grpSpPr>
            <p:sp>
              <p:nvSpPr>
                <p:cNvPr id="12" name="Freeform 11"/>
                <p:cNvSpPr/>
                <p:nvPr/>
              </p:nvSpPr>
              <p:spPr>
                <a:xfrm rot="21215351">
                  <a:off x="2571003" y="4143743"/>
                  <a:ext cx="1634072" cy="2016265"/>
                </a:xfrm>
                <a:custGeom>
                  <a:avLst/>
                  <a:gdLst>
                    <a:gd name="connsiteX0" fmla="*/ 0 w 1633728"/>
                    <a:gd name="connsiteY0" fmla="*/ 2731008 h 2731008"/>
                    <a:gd name="connsiteX1" fmla="*/ 804672 w 1633728"/>
                    <a:gd name="connsiteY1" fmla="*/ 1877568 h 2731008"/>
                    <a:gd name="connsiteX2" fmla="*/ 1426464 w 1633728"/>
                    <a:gd name="connsiteY2" fmla="*/ 707136 h 2731008"/>
                    <a:gd name="connsiteX3" fmla="*/ 1633728 w 1633728"/>
                    <a:gd name="connsiteY3" fmla="*/ 0 h 2731008"/>
                  </a:gdLst>
                  <a:ahLst/>
                  <a:cxnLst>
                    <a:cxn ang="0">
                      <a:pos x="connsiteX0" y="connsiteY0"/>
                    </a:cxn>
                    <a:cxn ang="0">
                      <a:pos x="connsiteX1" y="connsiteY1"/>
                    </a:cxn>
                    <a:cxn ang="0">
                      <a:pos x="connsiteX2" y="connsiteY2"/>
                    </a:cxn>
                    <a:cxn ang="0">
                      <a:pos x="connsiteX3" y="connsiteY3"/>
                    </a:cxn>
                  </a:cxnLst>
                  <a:rect l="l" t="t" r="r" b="b"/>
                  <a:pathLst>
                    <a:path w="1633728" h="2731008">
                      <a:moveTo>
                        <a:pt x="0" y="2731008"/>
                      </a:moveTo>
                      <a:cubicBezTo>
                        <a:pt x="283464" y="2472944"/>
                        <a:pt x="566928" y="2214880"/>
                        <a:pt x="804672" y="1877568"/>
                      </a:cubicBezTo>
                      <a:cubicBezTo>
                        <a:pt x="1042416" y="1540256"/>
                        <a:pt x="1288288" y="1020064"/>
                        <a:pt x="1426464" y="707136"/>
                      </a:cubicBezTo>
                      <a:cubicBezTo>
                        <a:pt x="1564640" y="394208"/>
                        <a:pt x="1633728" y="0"/>
                        <a:pt x="1633728" y="0"/>
                      </a:cubicBezTo>
                    </a:path>
                  </a:pathLst>
                </a:custGeom>
                <a:ln w="38100">
                  <a:solidFill>
                    <a:srgbClr val="290DF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Freeform 12"/>
                <p:cNvSpPr/>
                <p:nvPr/>
              </p:nvSpPr>
              <p:spPr>
                <a:xfrm>
                  <a:off x="4095501" y="4059600"/>
                  <a:ext cx="1537203" cy="1695568"/>
                </a:xfrm>
                <a:custGeom>
                  <a:avLst/>
                  <a:gdLst>
                    <a:gd name="connsiteX0" fmla="*/ 0 w 1536192"/>
                    <a:gd name="connsiteY0" fmla="*/ 0 h 1694688"/>
                    <a:gd name="connsiteX1" fmla="*/ 475488 w 1536192"/>
                    <a:gd name="connsiteY1" fmla="*/ 365760 h 1694688"/>
                    <a:gd name="connsiteX2" fmla="*/ 987552 w 1536192"/>
                    <a:gd name="connsiteY2" fmla="*/ 1170432 h 1694688"/>
                    <a:gd name="connsiteX3" fmla="*/ 1170432 w 1536192"/>
                    <a:gd name="connsiteY3" fmla="*/ 1389888 h 1694688"/>
                    <a:gd name="connsiteX4" fmla="*/ 1536192 w 1536192"/>
                    <a:gd name="connsiteY4" fmla="*/ 1694688 h 169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92" h="1694688">
                      <a:moveTo>
                        <a:pt x="0" y="0"/>
                      </a:moveTo>
                      <a:cubicBezTo>
                        <a:pt x="155448" y="85344"/>
                        <a:pt x="310896" y="170688"/>
                        <a:pt x="475488" y="365760"/>
                      </a:cubicBezTo>
                      <a:cubicBezTo>
                        <a:pt x="640080" y="560832"/>
                        <a:pt x="871728" y="999744"/>
                        <a:pt x="987552" y="1170432"/>
                      </a:cubicBezTo>
                      <a:cubicBezTo>
                        <a:pt x="1103376" y="1341120"/>
                        <a:pt x="1078992" y="1302512"/>
                        <a:pt x="1170432" y="1389888"/>
                      </a:cubicBezTo>
                      <a:cubicBezTo>
                        <a:pt x="1261872" y="1477264"/>
                        <a:pt x="1399032" y="1585976"/>
                        <a:pt x="1536192" y="169468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Freeform 13"/>
                <p:cNvSpPr/>
                <p:nvPr/>
              </p:nvSpPr>
              <p:spPr>
                <a:xfrm>
                  <a:off x="2656756" y="2062386"/>
                  <a:ext cx="1441922" cy="2009915"/>
                </a:xfrm>
                <a:custGeom>
                  <a:avLst/>
                  <a:gdLst>
                    <a:gd name="connsiteX0" fmla="*/ 1414272 w 1440688"/>
                    <a:gd name="connsiteY0" fmla="*/ 2009648 h 2009648"/>
                    <a:gd name="connsiteX1" fmla="*/ 1414272 w 1440688"/>
                    <a:gd name="connsiteY1" fmla="*/ 1570736 h 2009648"/>
                    <a:gd name="connsiteX2" fmla="*/ 1255776 w 1440688"/>
                    <a:gd name="connsiteY2" fmla="*/ 936752 h 2009648"/>
                    <a:gd name="connsiteX3" fmla="*/ 987552 w 1440688"/>
                    <a:gd name="connsiteY3" fmla="*/ 473456 h 2009648"/>
                    <a:gd name="connsiteX4" fmla="*/ 597408 w 1440688"/>
                    <a:gd name="connsiteY4" fmla="*/ 107696 h 2009648"/>
                    <a:gd name="connsiteX5" fmla="*/ 292608 w 1440688"/>
                    <a:gd name="connsiteY5" fmla="*/ 58928 h 2009648"/>
                    <a:gd name="connsiteX6" fmla="*/ 0 w 1440688"/>
                    <a:gd name="connsiteY6" fmla="*/ 461264 h 20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688" h="2009648">
                      <a:moveTo>
                        <a:pt x="1414272" y="2009648"/>
                      </a:moveTo>
                      <a:cubicBezTo>
                        <a:pt x="1427480" y="1879600"/>
                        <a:pt x="1440688" y="1749552"/>
                        <a:pt x="1414272" y="1570736"/>
                      </a:cubicBezTo>
                      <a:cubicBezTo>
                        <a:pt x="1387856" y="1391920"/>
                        <a:pt x="1326896" y="1119632"/>
                        <a:pt x="1255776" y="936752"/>
                      </a:cubicBezTo>
                      <a:cubicBezTo>
                        <a:pt x="1184656" y="753872"/>
                        <a:pt x="1097280" y="611632"/>
                        <a:pt x="987552" y="473456"/>
                      </a:cubicBezTo>
                      <a:cubicBezTo>
                        <a:pt x="877824" y="335280"/>
                        <a:pt x="713232" y="176784"/>
                        <a:pt x="597408" y="107696"/>
                      </a:cubicBezTo>
                      <a:cubicBezTo>
                        <a:pt x="481584" y="38608"/>
                        <a:pt x="392176" y="0"/>
                        <a:pt x="292608" y="58928"/>
                      </a:cubicBezTo>
                      <a:cubicBezTo>
                        <a:pt x="193040" y="117856"/>
                        <a:pt x="96520" y="289560"/>
                        <a:pt x="0" y="461264"/>
                      </a:cubicBezTo>
                    </a:path>
                  </a:pathLst>
                </a:custGeom>
                <a:ln w="38100">
                  <a:solidFill>
                    <a:srgbClr val="99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9" name="Oval 8"/>
              <p:cNvSpPr/>
              <p:nvPr/>
            </p:nvSpPr>
            <p:spPr>
              <a:xfrm rot="20076978">
                <a:off x="3285612" y="2714893"/>
                <a:ext cx="1071914" cy="121452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20076978">
                <a:off x="2461430" y="1703586"/>
                <a:ext cx="3068053" cy="342288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rot="20076978">
                <a:off x="2945775" y="2325929"/>
                <a:ext cx="2013608" cy="219725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Freeform 4"/>
            <p:cNvSpPr/>
            <p:nvPr/>
          </p:nvSpPr>
          <p:spPr>
            <a:xfrm>
              <a:off x="2071670" y="1643050"/>
              <a:ext cx="4536083" cy="3791712"/>
            </a:xfrm>
            <a:custGeom>
              <a:avLst/>
              <a:gdLst>
                <a:gd name="connsiteX0" fmla="*/ 3742944 w 4536083"/>
                <a:gd name="connsiteY0" fmla="*/ 3791712 h 3791712"/>
                <a:gd name="connsiteX1" fmla="*/ 3742944 w 4536083"/>
                <a:gd name="connsiteY1" fmla="*/ 3791712 h 3791712"/>
                <a:gd name="connsiteX2" fmla="*/ 3584448 w 4536083"/>
                <a:gd name="connsiteY2" fmla="*/ 3681984 h 3791712"/>
                <a:gd name="connsiteX3" fmla="*/ 3535680 w 4536083"/>
                <a:gd name="connsiteY3" fmla="*/ 3657600 h 3791712"/>
                <a:gd name="connsiteX4" fmla="*/ 3425952 w 4536083"/>
                <a:gd name="connsiteY4" fmla="*/ 3547872 h 3791712"/>
                <a:gd name="connsiteX5" fmla="*/ 3389376 w 4536083"/>
                <a:gd name="connsiteY5" fmla="*/ 3511296 h 3791712"/>
                <a:gd name="connsiteX6" fmla="*/ 3291840 w 4536083"/>
                <a:gd name="connsiteY6" fmla="*/ 3425952 h 3791712"/>
                <a:gd name="connsiteX7" fmla="*/ 3243072 w 4536083"/>
                <a:gd name="connsiteY7" fmla="*/ 3364992 h 3791712"/>
                <a:gd name="connsiteX8" fmla="*/ 3182112 w 4536083"/>
                <a:gd name="connsiteY8" fmla="*/ 3304032 h 3791712"/>
                <a:gd name="connsiteX9" fmla="*/ 3121152 w 4536083"/>
                <a:gd name="connsiteY9" fmla="*/ 3182112 h 3791712"/>
                <a:gd name="connsiteX10" fmla="*/ 3084576 w 4536083"/>
                <a:gd name="connsiteY10" fmla="*/ 3145536 h 3791712"/>
                <a:gd name="connsiteX11" fmla="*/ 3060192 w 4536083"/>
                <a:gd name="connsiteY11" fmla="*/ 3096768 h 3791712"/>
                <a:gd name="connsiteX12" fmla="*/ 3035808 w 4536083"/>
                <a:gd name="connsiteY12" fmla="*/ 3060192 h 3791712"/>
                <a:gd name="connsiteX13" fmla="*/ 2987040 w 4536083"/>
                <a:gd name="connsiteY13" fmla="*/ 2962656 h 3791712"/>
                <a:gd name="connsiteX14" fmla="*/ 2950464 w 4536083"/>
                <a:gd name="connsiteY14" fmla="*/ 2877312 h 3791712"/>
                <a:gd name="connsiteX15" fmla="*/ 2901696 w 4536083"/>
                <a:gd name="connsiteY15" fmla="*/ 2804160 h 3791712"/>
                <a:gd name="connsiteX16" fmla="*/ 2804160 w 4536083"/>
                <a:gd name="connsiteY16" fmla="*/ 2670048 h 3791712"/>
                <a:gd name="connsiteX17" fmla="*/ 2767584 w 4536083"/>
                <a:gd name="connsiteY17" fmla="*/ 2596896 h 3791712"/>
                <a:gd name="connsiteX18" fmla="*/ 2657856 w 4536083"/>
                <a:gd name="connsiteY18" fmla="*/ 2438400 h 3791712"/>
                <a:gd name="connsiteX19" fmla="*/ 2633472 w 4536083"/>
                <a:gd name="connsiteY19" fmla="*/ 2377440 h 3791712"/>
                <a:gd name="connsiteX20" fmla="*/ 2584704 w 4536083"/>
                <a:gd name="connsiteY20" fmla="*/ 2328672 h 3791712"/>
                <a:gd name="connsiteX21" fmla="*/ 2548128 w 4536083"/>
                <a:gd name="connsiteY21" fmla="*/ 2279904 h 3791712"/>
                <a:gd name="connsiteX22" fmla="*/ 2523744 w 4536083"/>
                <a:gd name="connsiteY22" fmla="*/ 2231136 h 3791712"/>
                <a:gd name="connsiteX23" fmla="*/ 2499360 w 4536083"/>
                <a:gd name="connsiteY23" fmla="*/ 2194560 h 3791712"/>
                <a:gd name="connsiteX24" fmla="*/ 2487168 w 4536083"/>
                <a:gd name="connsiteY24" fmla="*/ 2157984 h 3791712"/>
                <a:gd name="connsiteX25" fmla="*/ 2438400 w 4536083"/>
                <a:gd name="connsiteY25" fmla="*/ 2097024 h 3791712"/>
                <a:gd name="connsiteX26" fmla="*/ 2414016 w 4536083"/>
                <a:gd name="connsiteY26" fmla="*/ 2048256 h 3791712"/>
                <a:gd name="connsiteX27" fmla="*/ 2389632 w 4536083"/>
                <a:gd name="connsiteY27" fmla="*/ 2011680 h 3791712"/>
                <a:gd name="connsiteX28" fmla="*/ 2316480 w 4536083"/>
                <a:gd name="connsiteY28" fmla="*/ 1889760 h 3791712"/>
                <a:gd name="connsiteX29" fmla="*/ 2267712 w 4536083"/>
                <a:gd name="connsiteY29" fmla="*/ 1816608 h 3791712"/>
                <a:gd name="connsiteX30" fmla="*/ 2243328 w 4536083"/>
                <a:gd name="connsiteY30" fmla="*/ 1767840 h 3791712"/>
                <a:gd name="connsiteX31" fmla="*/ 2194560 w 4536083"/>
                <a:gd name="connsiteY31" fmla="*/ 1694688 h 3791712"/>
                <a:gd name="connsiteX32" fmla="*/ 2157984 w 4536083"/>
                <a:gd name="connsiteY32" fmla="*/ 1584960 h 3791712"/>
                <a:gd name="connsiteX33" fmla="*/ 2145792 w 4536083"/>
                <a:gd name="connsiteY33" fmla="*/ 1548384 h 3791712"/>
                <a:gd name="connsiteX34" fmla="*/ 2121408 w 4536083"/>
                <a:gd name="connsiteY34" fmla="*/ 1499616 h 3791712"/>
                <a:gd name="connsiteX35" fmla="*/ 2072640 w 4536083"/>
                <a:gd name="connsiteY35" fmla="*/ 1389888 h 3791712"/>
                <a:gd name="connsiteX36" fmla="*/ 2036064 w 4536083"/>
                <a:gd name="connsiteY36" fmla="*/ 1280160 h 3791712"/>
                <a:gd name="connsiteX37" fmla="*/ 1999488 w 4536083"/>
                <a:gd name="connsiteY37" fmla="*/ 1231392 h 3791712"/>
                <a:gd name="connsiteX38" fmla="*/ 1950720 w 4536083"/>
                <a:gd name="connsiteY38" fmla="*/ 1158240 h 3791712"/>
                <a:gd name="connsiteX39" fmla="*/ 1816608 w 4536083"/>
                <a:gd name="connsiteY39" fmla="*/ 999744 h 3791712"/>
                <a:gd name="connsiteX40" fmla="*/ 1780032 w 4536083"/>
                <a:gd name="connsiteY40" fmla="*/ 938784 h 3791712"/>
                <a:gd name="connsiteX41" fmla="*/ 1597152 w 4536083"/>
                <a:gd name="connsiteY41" fmla="*/ 792480 h 3791712"/>
                <a:gd name="connsiteX42" fmla="*/ 1475232 w 4536083"/>
                <a:gd name="connsiteY42" fmla="*/ 768096 h 3791712"/>
                <a:gd name="connsiteX43" fmla="*/ 1341120 w 4536083"/>
                <a:gd name="connsiteY43" fmla="*/ 743712 h 3791712"/>
                <a:gd name="connsiteX44" fmla="*/ 1048512 w 4536083"/>
                <a:gd name="connsiteY44" fmla="*/ 755904 h 3791712"/>
                <a:gd name="connsiteX45" fmla="*/ 1011936 w 4536083"/>
                <a:gd name="connsiteY45" fmla="*/ 780288 h 3791712"/>
                <a:gd name="connsiteX46" fmla="*/ 926592 w 4536083"/>
                <a:gd name="connsiteY46" fmla="*/ 853440 h 3791712"/>
                <a:gd name="connsiteX47" fmla="*/ 902208 w 4536083"/>
                <a:gd name="connsiteY47" fmla="*/ 950976 h 3791712"/>
                <a:gd name="connsiteX48" fmla="*/ 890016 w 4536083"/>
                <a:gd name="connsiteY48" fmla="*/ 950976 h 3791712"/>
                <a:gd name="connsiteX49" fmla="*/ 1133856 w 4536083"/>
                <a:gd name="connsiteY49" fmla="*/ 1182624 h 3791712"/>
                <a:gd name="connsiteX50" fmla="*/ 109728 w 4536083"/>
                <a:gd name="connsiteY50" fmla="*/ 1048512 h 3791712"/>
                <a:gd name="connsiteX51" fmla="*/ 0 w 4536083"/>
                <a:gd name="connsiteY51" fmla="*/ 231648 h 3791712"/>
                <a:gd name="connsiteX52" fmla="*/ 243840 w 4536083"/>
                <a:gd name="connsiteY52" fmla="*/ 451104 h 3791712"/>
                <a:gd name="connsiteX53" fmla="*/ 329184 w 4536083"/>
                <a:gd name="connsiteY53" fmla="*/ 377952 h 3791712"/>
                <a:gd name="connsiteX54" fmla="*/ 353568 w 4536083"/>
                <a:gd name="connsiteY54" fmla="*/ 341376 h 3791712"/>
                <a:gd name="connsiteX55" fmla="*/ 438912 w 4536083"/>
                <a:gd name="connsiteY55" fmla="*/ 268224 h 3791712"/>
                <a:gd name="connsiteX56" fmla="*/ 548640 w 4536083"/>
                <a:gd name="connsiteY56" fmla="*/ 231648 h 3791712"/>
                <a:gd name="connsiteX57" fmla="*/ 633984 w 4536083"/>
                <a:gd name="connsiteY57" fmla="*/ 195072 h 3791712"/>
                <a:gd name="connsiteX58" fmla="*/ 670560 w 4536083"/>
                <a:gd name="connsiteY58" fmla="*/ 182880 h 3791712"/>
                <a:gd name="connsiteX59" fmla="*/ 755904 w 4536083"/>
                <a:gd name="connsiteY59" fmla="*/ 121920 h 3791712"/>
                <a:gd name="connsiteX60" fmla="*/ 804672 w 4536083"/>
                <a:gd name="connsiteY60" fmla="*/ 97536 h 3791712"/>
                <a:gd name="connsiteX61" fmla="*/ 841248 w 4536083"/>
                <a:gd name="connsiteY61" fmla="*/ 73152 h 3791712"/>
                <a:gd name="connsiteX62" fmla="*/ 938784 w 4536083"/>
                <a:gd name="connsiteY62" fmla="*/ 60960 h 3791712"/>
                <a:gd name="connsiteX63" fmla="*/ 1085088 w 4536083"/>
                <a:gd name="connsiteY63" fmla="*/ 24384 h 3791712"/>
                <a:gd name="connsiteX64" fmla="*/ 1207008 w 4536083"/>
                <a:gd name="connsiteY64" fmla="*/ 0 h 3791712"/>
                <a:gd name="connsiteX65" fmla="*/ 1670304 w 4536083"/>
                <a:gd name="connsiteY65" fmla="*/ 12192 h 3791712"/>
                <a:gd name="connsiteX66" fmla="*/ 1755648 w 4536083"/>
                <a:gd name="connsiteY66" fmla="*/ 24384 h 3791712"/>
                <a:gd name="connsiteX67" fmla="*/ 1901952 w 4536083"/>
                <a:gd name="connsiteY67" fmla="*/ 36576 h 3791712"/>
                <a:gd name="connsiteX68" fmla="*/ 2036064 w 4536083"/>
                <a:gd name="connsiteY68" fmla="*/ 73152 h 3791712"/>
                <a:gd name="connsiteX69" fmla="*/ 2097024 w 4536083"/>
                <a:gd name="connsiteY69" fmla="*/ 109728 h 3791712"/>
                <a:gd name="connsiteX70" fmla="*/ 2145792 w 4536083"/>
                <a:gd name="connsiteY70" fmla="*/ 134112 h 3791712"/>
                <a:gd name="connsiteX71" fmla="*/ 2218944 w 4536083"/>
                <a:gd name="connsiteY71" fmla="*/ 182880 h 3791712"/>
                <a:gd name="connsiteX72" fmla="*/ 2255520 w 4536083"/>
                <a:gd name="connsiteY72" fmla="*/ 207264 h 3791712"/>
                <a:gd name="connsiteX73" fmla="*/ 2292096 w 4536083"/>
                <a:gd name="connsiteY73" fmla="*/ 231648 h 3791712"/>
                <a:gd name="connsiteX74" fmla="*/ 2377440 w 4536083"/>
                <a:gd name="connsiteY74" fmla="*/ 304800 h 3791712"/>
                <a:gd name="connsiteX75" fmla="*/ 2438400 w 4536083"/>
                <a:gd name="connsiteY75" fmla="*/ 390144 h 3791712"/>
                <a:gd name="connsiteX76" fmla="*/ 2535936 w 4536083"/>
                <a:gd name="connsiteY76" fmla="*/ 487680 h 3791712"/>
                <a:gd name="connsiteX77" fmla="*/ 2706624 w 4536083"/>
                <a:gd name="connsiteY77" fmla="*/ 768096 h 3791712"/>
                <a:gd name="connsiteX78" fmla="*/ 2767584 w 4536083"/>
                <a:gd name="connsiteY78" fmla="*/ 865632 h 3791712"/>
                <a:gd name="connsiteX79" fmla="*/ 2816352 w 4536083"/>
                <a:gd name="connsiteY79" fmla="*/ 963168 h 3791712"/>
                <a:gd name="connsiteX80" fmla="*/ 2865120 w 4536083"/>
                <a:gd name="connsiteY80" fmla="*/ 1072896 h 3791712"/>
                <a:gd name="connsiteX81" fmla="*/ 2889504 w 4536083"/>
                <a:gd name="connsiteY81" fmla="*/ 1146048 h 3791712"/>
                <a:gd name="connsiteX82" fmla="*/ 3096768 w 4536083"/>
                <a:gd name="connsiteY82" fmla="*/ 1670304 h 3791712"/>
                <a:gd name="connsiteX83" fmla="*/ 3133344 w 4536083"/>
                <a:gd name="connsiteY83" fmla="*/ 1780032 h 3791712"/>
                <a:gd name="connsiteX84" fmla="*/ 3169920 w 4536083"/>
                <a:gd name="connsiteY84" fmla="*/ 1840992 h 3791712"/>
                <a:gd name="connsiteX85" fmla="*/ 3194304 w 4536083"/>
                <a:gd name="connsiteY85" fmla="*/ 1889760 h 3791712"/>
                <a:gd name="connsiteX86" fmla="*/ 3340608 w 4536083"/>
                <a:gd name="connsiteY86" fmla="*/ 2109216 h 3791712"/>
                <a:gd name="connsiteX87" fmla="*/ 3413760 w 4536083"/>
                <a:gd name="connsiteY87" fmla="*/ 2206752 h 3791712"/>
                <a:gd name="connsiteX88" fmla="*/ 3474720 w 4536083"/>
                <a:gd name="connsiteY88" fmla="*/ 2304288 h 3791712"/>
                <a:gd name="connsiteX89" fmla="*/ 3547872 w 4536083"/>
                <a:gd name="connsiteY89" fmla="*/ 2426208 h 3791712"/>
                <a:gd name="connsiteX90" fmla="*/ 3633216 w 4536083"/>
                <a:gd name="connsiteY90" fmla="*/ 2499360 h 3791712"/>
                <a:gd name="connsiteX91" fmla="*/ 3669792 w 4536083"/>
                <a:gd name="connsiteY91" fmla="*/ 2548128 h 3791712"/>
                <a:gd name="connsiteX92" fmla="*/ 3718560 w 4536083"/>
                <a:gd name="connsiteY92" fmla="*/ 2596896 h 3791712"/>
                <a:gd name="connsiteX93" fmla="*/ 3767328 w 4536083"/>
                <a:gd name="connsiteY93" fmla="*/ 2670048 h 3791712"/>
                <a:gd name="connsiteX94" fmla="*/ 3889248 w 4536083"/>
                <a:gd name="connsiteY94" fmla="*/ 2791968 h 3791712"/>
                <a:gd name="connsiteX95" fmla="*/ 3913632 w 4536083"/>
                <a:gd name="connsiteY95" fmla="*/ 2828544 h 3791712"/>
                <a:gd name="connsiteX96" fmla="*/ 3962400 w 4536083"/>
                <a:gd name="connsiteY96" fmla="*/ 2865120 h 3791712"/>
                <a:gd name="connsiteX97" fmla="*/ 4023360 w 4536083"/>
                <a:gd name="connsiteY97" fmla="*/ 2926080 h 3791712"/>
                <a:gd name="connsiteX98" fmla="*/ 4096512 w 4536083"/>
                <a:gd name="connsiteY98" fmla="*/ 3011424 h 3791712"/>
                <a:gd name="connsiteX99" fmla="*/ 4169664 w 4536083"/>
                <a:gd name="connsiteY99" fmla="*/ 3048000 h 3791712"/>
                <a:gd name="connsiteX100" fmla="*/ 4267200 w 4536083"/>
                <a:gd name="connsiteY100" fmla="*/ 3108960 h 3791712"/>
                <a:gd name="connsiteX101" fmla="*/ 4315968 w 4536083"/>
                <a:gd name="connsiteY101" fmla="*/ 3145536 h 3791712"/>
                <a:gd name="connsiteX102" fmla="*/ 4364736 w 4536083"/>
                <a:gd name="connsiteY102" fmla="*/ 3157728 h 3791712"/>
                <a:gd name="connsiteX103" fmla="*/ 4486656 w 4536083"/>
                <a:gd name="connsiteY103" fmla="*/ 3206496 h 3791712"/>
                <a:gd name="connsiteX104" fmla="*/ 4523232 w 4536083"/>
                <a:gd name="connsiteY104" fmla="*/ 3218688 h 3791712"/>
                <a:gd name="connsiteX105" fmla="*/ 4157472 w 4536083"/>
                <a:gd name="connsiteY105" fmla="*/ 3206496 h 3791712"/>
                <a:gd name="connsiteX106" fmla="*/ 4206240 w 4536083"/>
                <a:gd name="connsiteY106" fmla="*/ 3352800 h 3791712"/>
                <a:gd name="connsiteX107" fmla="*/ 4255008 w 4536083"/>
                <a:gd name="connsiteY107" fmla="*/ 3425952 h 3791712"/>
                <a:gd name="connsiteX108" fmla="*/ 4291584 w 4536083"/>
                <a:gd name="connsiteY108" fmla="*/ 3474720 h 3791712"/>
                <a:gd name="connsiteX109" fmla="*/ 4218432 w 4536083"/>
                <a:gd name="connsiteY109" fmla="*/ 3450336 h 3791712"/>
                <a:gd name="connsiteX110" fmla="*/ 4120896 w 4536083"/>
                <a:gd name="connsiteY110" fmla="*/ 3401568 h 3791712"/>
                <a:gd name="connsiteX111" fmla="*/ 3925824 w 4536083"/>
                <a:gd name="connsiteY111" fmla="*/ 3267456 h 3791712"/>
                <a:gd name="connsiteX112" fmla="*/ 3901440 w 4536083"/>
                <a:gd name="connsiteY112" fmla="*/ 3340608 h 3791712"/>
                <a:gd name="connsiteX113" fmla="*/ 3925824 w 4536083"/>
                <a:gd name="connsiteY113" fmla="*/ 3425952 h 3791712"/>
                <a:gd name="connsiteX114" fmla="*/ 3938016 w 4536083"/>
                <a:gd name="connsiteY114" fmla="*/ 3474720 h 3791712"/>
                <a:gd name="connsiteX115" fmla="*/ 3974592 w 4536083"/>
                <a:gd name="connsiteY115" fmla="*/ 3560064 h 3791712"/>
                <a:gd name="connsiteX116" fmla="*/ 4011168 w 4536083"/>
                <a:gd name="connsiteY116" fmla="*/ 3596640 h 3791712"/>
                <a:gd name="connsiteX117" fmla="*/ 3938016 w 4536083"/>
                <a:gd name="connsiteY117" fmla="*/ 3560064 h 3791712"/>
                <a:gd name="connsiteX118" fmla="*/ 3669792 w 4536083"/>
                <a:gd name="connsiteY118" fmla="*/ 3474720 h 3791712"/>
                <a:gd name="connsiteX119" fmla="*/ 3645408 w 4536083"/>
                <a:gd name="connsiteY119" fmla="*/ 3535680 h 3791712"/>
                <a:gd name="connsiteX120" fmla="*/ 3669792 w 4536083"/>
                <a:gd name="connsiteY120" fmla="*/ 3669792 h 3791712"/>
                <a:gd name="connsiteX121" fmla="*/ 3694176 w 4536083"/>
                <a:gd name="connsiteY121" fmla="*/ 3706368 h 3791712"/>
                <a:gd name="connsiteX122" fmla="*/ 3742944 w 4536083"/>
                <a:gd name="connsiteY122" fmla="*/ 3791712 h 379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536083" h="3791712">
                  <a:moveTo>
                    <a:pt x="3742944" y="3791712"/>
                  </a:moveTo>
                  <a:lnTo>
                    <a:pt x="3742944" y="3791712"/>
                  </a:lnTo>
                  <a:cubicBezTo>
                    <a:pt x="3690112" y="3755136"/>
                    <a:pt x="3638397" y="3716892"/>
                    <a:pt x="3584448" y="3681984"/>
                  </a:cubicBezTo>
                  <a:cubicBezTo>
                    <a:pt x="3569189" y="3672111"/>
                    <a:pt x="3549554" y="3669340"/>
                    <a:pt x="3535680" y="3657600"/>
                  </a:cubicBezTo>
                  <a:cubicBezTo>
                    <a:pt x="3496193" y="3624188"/>
                    <a:pt x="3462528" y="3584448"/>
                    <a:pt x="3425952" y="3547872"/>
                  </a:cubicBezTo>
                  <a:cubicBezTo>
                    <a:pt x="3413760" y="3535680"/>
                    <a:pt x="3402840" y="3522067"/>
                    <a:pt x="3389376" y="3511296"/>
                  </a:cubicBezTo>
                  <a:cubicBezTo>
                    <a:pt x="3349524" y="3479414"/>
                    <a:pt x="3323910" y="3462603"/>
                    <a:pt x="3291840" y="3425952"/>
                  </a:cubicBezTo>
                  <a:cubicBezTo>
                    <a:pt x="3274704" y="3406368"/>
                    <a:pt x="3260480" y="3384334"/>
                    <a:pt x="3243072" y="3364992"/>
                  </a:cubicBezTo>
                  <a:cubicBezTo>
                    <a:pt x="3223848" y="3343632"/>
                    <a:pt x="3198052" y="3327942"/>
                    <a:pt x="3182112" y="3304032"/>
                  </a:cubicBezTo>
                  <a:cubicBezTo>
                    <a:pt x="3156908" y="3266226"/>
                    <a:pt x="3153281" y="3214241"/>
                    <a:pt x="3121152" y="3182112"/>
                  </a:cubicBezTo>
                  <a:cubicBezTo>
                    <a:pt x="3108960" y="3169920"/>
                    <a:pt x="3094598" y="3159566"/>
                    <a:pt x="3084576" y="3145536"/>
                  </a:cubicBezTo>
                  <a:cubicBezTo>
                    <a:pt x="3074012" y="3130747"/>
                    <a:pt x="3069209" y="3112548"/>
                    <a:pt x="3060192" y="3096768"/>
                  </a:cubicBezTo>
                  <a:cubicBezTo>
                    <a:pt x="3052922" y="3084046"/>
                    <a:pt x="3042825" y="3073056"/>
                    <a:pt x="3035808" y="3060192"/>
                  </a:cubicBezTo>
                  <a:cubicBezTo>
                    <a:pt x="3018402" y="3028281"/>
                    <a:pt x="2998535" y="2997140"/>
                    <a:pt x="2987040" y="2962656"/>
                  </a:cubicBezTo>
                  <a:cubicBezTo>
                    <a:pt x="2974427" y="2924817"/>
                    <a:pt x="2973063" y="2914976"/>
                    <a:pt x="2950464" y="2877312"/>
                  </a:cubicBezTo>
                  <a:cubicBezTo>
                    <a:pt x="2935386" y="2852182"/>
                    <a:pt x="2918933" y="2827861"/>
                    <a:pt x="2901696" y="2804160"/>
                  </a:cubicBezTo>
                  <a:cubicBezTo>
                    <a:pt x="2869184" y="2759456"/>
                    <a:pt x="2828880" y="2719489"/>
                    <a:pt x="2804160" y="2670048"/>
                  </a:cubicBezTo>
                  <a:cubicBezTo>
                    <a:pt x="2791968" y="2645664"/>
                    <a:pt x="2782142" y="2619946"/>
                    <a:pt x="2767584" y="2596896"/>
                  </a:cubicBezTo>
                  <a:cubicBezTo>
                    <a:pt x="2733271" y="2542567"/>
                    <a:pt x="2681721" y="2498062"/>
                    <a:pt x="2657856" y="2438400"/>
                  </a:cubicBezTo>
                  <a:cubicBezTo>
                    <a:pt x="2649728" y="2418080"/>
                    <a:pt x="2645612" y="2395650"/>
                    <a:pt x="2633472" y="2377440"/>
                  </a:cubicBezTo>
                  <a:cubicBezTo>
                    <a:pt x="2620720" y="2358312"/>
                    <a:pt x="2599843" y="2345973"/>
                    <a:pt x="2584704" y="2328672"/>
                  </a:cubicBezTo>
                  <a:cubicBezTo>
                    <a:pt x="2571323" y="2313380"/>
                    <a:pt x="2558898" y="2297135"/>
                    <a:pt x="2548128" y="2279904"/>
                  </a:cubicBezTo>
                  <a:cubicBezTo>
                    <a:pt x="2538495" y="2264492"/>
                    <a:pt x="2532761" y="2246916"/>
                    <a:pt x="2523744" y="2231136"/>
                  </a:cubicBezTo>
                  <a:cubicBezTo>
                    <a:pt x="2516474" y="2218414"/>
                    <a:pt x="2505913" y="2207666"/>
                    <a:pt x="2499360" y="2194560"/>
                  </a:cubicBezTo>
                  <a:cubicBezTo>
                    <a:pt x="2493613" y="2183065"/>
                    <a:pt x="2493979" y="2168882"/>
                    <a:pt x="2487168" y="2157984"/>
                  </a:cubicBezTo>
                  <a:cubicBezTo>
                    <a:pt x="2473376" y="2135917"/>
                    <a:pt x="2452835" y="2118676"/>
                    <a:pt x="2438400" y="2097024"/>
                  </a:cubicBezTo>
                  <a:cubicBezTo>
                    <a:pt x="2428318" y="2081902"/>
                    <a:pt x="2423033" y="2064036"/>
                    <a:pt x="2414016" y="2048256"/>
                  </a:cubicBezTo>
                  <a:cubicBezTo>
                    <a:pt x="2406746" y="2035534"/>
                    <a:pt x="2397312" y="2024159"/>
                    <a:pt x="2389632" y="2011680"/>
                  </a:cubicBezTo>
                  <a:cubicBezTo>
                    <a:pt x="2364793" y="1971317"/>
                    <a:pt x="2342769" y="1929194"/>
                    <a:pt x="2316480" y="1889760"/>
                  </a:cubicBezTo>
                  <a:cubicBezTo>
                    <a:pt x="2300224" y="1865376"/>
                    <a:pt x="2280818" y="1842820"/>
                    <a:pt x="2267712" y="1816608"/>
                  </a:cubicBezTo>
                  <a:cubicBezTo>
                    <a:pt x="2259584" y="1800352"/>
                    <a:pt x="2252679" y="1783425"/>
                    <a:pt x="2243328" y="1767840"/>
                  </a:cubicBezTo>
                  <a:cubicBezTo>
                    <a:pt x="2228250" y="1742710"/>
                    <a:pt x="2194560" y="1694688"/>
                    <a:pt x="2194560" y="1694688"/>
                  </a:cubicBezTo>
                  <a:cubicBezTo>
                    <a:pt x="2174131" y="1612971"/>
                    <a:pt x="2192417" y="1676781"/>
                    <a:pt x="2157984" y="1584960"/>
                  </a:cubicBezTo>
                  <a:cubicBezTo>
                    <a:pt x="2153472" y="1572927"/>
                    <a:pt x="2150854" y="1560196"/>
                    <a:pt x="2145792" y="1548384"/>
                  </a:cubicBezTo>
                  <a:cubicBezTo>
                    <a:pt x="2138633" y="1531679"/>
                    <a:pt x="2128158" y="1516491"/>
                    <a:pt x="2121408" y="1499616"/>
                  </a:cubicBezTo>
                  <a:cubicBezTo>
                    <a:pt x="2077881" y="1390800"/>
                    <a:pt x="2119553" y="1460257"/>
                    <a:pt x="2072640" y="1389888"/>
                  </a:cubicBezTo>
                  <a:cubicBezTo>
                    <a:pt x="2062596" y="1349713"/>
                    <a:pt x="2056933" y="1317723"/>
                    <a:pt x="2036064" y="1280160"/>
                  </a:cubicBezTo>
                  <a:cubicBezTo>
                    <a:pt x="2026196" y="1262397"/>
                    <a:pt x="2011141" y="1248039"/>
                    <a:pt x="1999488" y="1231392"/>
                  </a:cubicBezTo>
                  <a:cubicBezTo>
                    <a:pt x="1982682" y="1207384"/>
                    <a:pt x="1971442" y="1178962"/>
                    <a:pt x="1950720" y="1158240"/>
                  </a:cubicBezTo>
                  <a:cubicBezTo>
                    <a:pt x="1899769" y="1107289"/>
                    <a:pt x="1857223" y="1067436"/>
                    <a:pt x="1816608" y="999744"/>
                  </a:cubicBezTo>
                  <a:cubicBezTo>
                    <a:pt x="1804416" y="979424"/>
                    <a:pt x="1795202" y="956989"/>
                    <a:pt x="1780032" y="938784"/>
                  </a:cubicBezTo>
                  <a:cubicBezTo>
                    <a:pt x="1748782" y="901284"/>
                    <a:pt x="1651419" y="803333"/>
                    <a:pt x="1597152" y="792480"/>
                  </a:cubicBezTo>
                  <a:cubicBezTo>
                    <a:pt x="1556512" y="784352"/>
                    <a:pt x="1516113" y="774909"/>
                    <a:pt x="1475232" y="768096"/>
                  </a:cubicBezTo>
                  <a:cubicBezTo>
                    <a:pt x="1381640" y="752497"/>
                    <a:pt x="1426320" y="760752"/>
                    <a:pt x="1341120" y="743712"/>
                  </a:cubicBezTo>
                  <a:cubicBezTo>
                    <a:pt x="1243584" y="747776"/>
                    <a:pt x="1145536" y="745124"/>
                    <a:pt x="1048512" y="755904"/>
                  </a:cubicBezTo>
                  <a:cubicBezTo>
                    <a:pt x="1033949" y="757522"/>
                    <a:pt x="1023193" y="770907"/>
                    <a:pt x="1011936" y="780288"/>
                  </a:cubicBezTo>
                  <a:cubicBezTo>
                    <a:pt x="859103" y="907649"/>
                    <a:pt x="1109231" y="716461"/>
                    <a:pt x="926592" y="853440"/>
                  </a:cubicBezTo>
                  <a:cubicBezTo>
                    <a:pt x="924833" y="862233"/>
                    <a:pt x="912919" y="934909"/>
                    <a:pt x="902208" y="950976"/>
                  </a:cubicBezTo>
                  <a:cubicBezTo>
                    <a:pt x="899954" y="954357"/>
                    <a:pt x="894080" y="950976"/>
                    <a:pt x="890016" y="950976"/>
                  </a:cubicBezTo>
                  <a:lnTo>
                    <a:pt x="1133856" y="1182624"/>
                  </a:lnTo>
                  <a:lnTo>
                    <a:pt x="109728" y="1048512"/>
                  </a:lnTo>
                  <a:lnTo>
                    <a:pt x="0" y="231648"/>
                  </a:lnTo>
                  <a:lnTo>
                    <a:pt x="243840" y="451104"/>
                  </a:lnTo>
                  <a:cubicBezTo>
                    <a:pt x="272288" y="426720"/>
                    <a:pt x="302690" y="404446"/>
                    <a:pt x="329184" y="377952"/>
                  </a:cubicBezTo>
                  <a:cubicBezTo>
                    <a:pt x="339545" y="367591"/>
                    <a:pt x="344187" y="352633"/>
                    <a:pt x="353568" y="341376"/>
                  </a:cubicBezTo>
                  <a:cubicBezTo>
                    <a:pt x="372685" y="318436"/>
                    <a:pt x="413859" y="282142"/>
                    <a:pt x="438912" y="268224"/>
                  </a:cubicBezTo>
                  <a:cubicBezTo>
                    <a:pt x="483420" y="243497"/>
                    <a:pt x="503148" y="244646"/>
                    <a:pt x="548640" y="231648"/>
                  </a:cubicBezTo>
                  <a:cubicBezTo>
                    <a:pt x="605825" y="215309"/>
                    <a:pt x="568960" y="222939"/>
                    <a:pt x="633984" y="195072"/>
                  </a:cubicBezTo>
                  <a:cubicBezTo>
                    <a:pt x="645796" y="190010"/>
                    <a:pt x="658368" y="186944"/>
                    <a:pt x="670560" y="182880"/>
                  </a:cubicBezTo>
                  <a:cubicBezTo>
                    <a:pt x="691494" y="167179"/>
                    <a:pt x="730945" y="136182"/>
                    <a:pt x="755904" y="121920"/>
                  </a:cubicBezTo>
                  <a:cubicBezTo>
                    <a:pt x="771684" y="112903"/>
                    <a:pt x="788892" y="106553"/>
                    <a:pt x="804672" y="97536"/>
                  </a:cubicBezTo>
                  <a:cubicBezTo>
                    <a:pt x="817394" y="90266"/>
                    <a:pt x="827111" y="77007"/>
                    <a:pt x="841248" y="73152"/>
                  </a:cubicBezTo>
                  <a:cubicBezTo>
                    <a:pt x="872859" y="64531"/>
                    <a:pt x="906272" y="65024"/>
                    <a:pt x="938784" y="60960"/>
                  </a:cubicBezTo>
                  <a:cubicBezTo>
                    <a:pt x="1024871" y="17916"/>
                    <a:pt x="955071" y="46053"/>
                    <a:pt x="1085088" y="24384"/>
                  </a:cubicBezTo>
                  <a:cubicBezTo>
                    <a:pt x="1125969" y="17571"/>
                    <a:pt x="1166368" y="8128"/>
                    <a:pt x="1207008" y="0"/>
                  </a:cubicBezTo>
                  <a:lnTo>
                    <a:pt x="1670304" y="12192"/>
                  </a:lnTo>
                  <a:cubicBezTo>
                    <a:pt x="1699012" y="13468"/>
                    <a:pt x="1727069" y="21376"/>
                    <a:pt x="1755648" y="24384"/>
                  </a:cubicBezTo>
                  <a:cubicBezTo>
                    <a:pt x="1804316" y="29507"/>
                    <a:pt x="1853184" y="32512"/>
                    <a:pt x="1901952" y="36576"/>
                  </a:cubicBezTo>
                  <a:cubicBezTo>
                    <a:pt x="1938231" y="43832"/>
                    <a:pt x="2005127" y="54590"/>
                    <a:pt x="2036064" y="73152"/>
                  </a:cubicBezTo>
                  <a:cubicBezTo>
                    <a:pt x="2056384" y="85344"/>
                    <a:pt x="2076309" y="98220"/>
                    <a:pt x="2097024" y="109728"/>
                  </a:cubicBezTo>
                  <a:cubicBezTo>
                    <a:pt x="2112912" y="118554"/>
                    <a:pt x="2130207" y="124761"/>
                    <a:pt x="2145792" y="134112"/>
                  </a:cubicBezTo>
                  <a:cubicBezTo>
                    <a:pt x="2170922" y="149190"/>
                    <a:pt x="2194560" y="166624"/>
                    <a:pt x="2218944" y="182880"/>
                  </a:cubicBezTo>
                  <a:lnTo>
                    <a:pt x="2255520" y="207264"/>
                  </a:lnTo>
                  <a:cubicBezTo>
                    <a:pt x="2267712" y="215392"/>
                    <a:pt x="2281735" y="221287"/>
                    <a:pt x="2292096" y="231648"/>
                  </a:cubicBezTo>
                  <a:cubicBezTo>
                    <a:pt x="2351225" y="290777"/>
                    <a:pt x="2321736" y="267664"/>
                    <a:pt x="2377440" y="304800"/>
                  </a:cubicBezTo>
                  <a:cubicBezTo>
                    <a:pt x="2397760" y="333248"/>
                    <a:pt x="2415504" y="363725"/>
                    <a:pt x="2438400" y="390144"/>
                  </a:cubicBezTo>
                  <a:cubicBezTo>
                    <a:pt x="2468513" y="424890"/>
                    <a:pt x="2512899" y="447889"/>
                    <a:pt x="2535936" y="487680"/>
                  </a:cubicBezTo>
                  <a:cubicBezTo>
                    <a:pt x="2680229" y="736913"/>
                    <a:pt x="2616514" y="647950"/>
                    <a:pt x="2706624" y="768096"/>
                  </a:cubicBezTo>
                  <a:cubicBezTo>
                    <a:pt x="2734695" y="852309"/>
                    <a:pt x="2695298" y="748167"/>
                    <a:pt x="2767584" y="865632"/>
                  </a:cubicBezTo>
                  <a:cubicBezTo>
                    <a:pt x="2786635" y="896589"/>
                    <a:pt x="2816352" y="963168"/>
                    <a:pt x="2816352" y="963168"/>
                  </a:cubicBezTo>
                  <a:cubicBezTo>
                    <a:pt x="2843636" y="1099587"/>
                    <a:pt x="2805220" y="953095"/>
                    <a:pt x="2865120" y="1072896"/>
                  </a:cubicBezTo>
                  <a:cubicBezTo>
                    <a:pt x="2876615" y="1095885"/>
                    <a:pt x="2880212" y="1122084"/>
                    <a:pt x="2889504" y="1146048"/>
                  </a:cubicBezTo>
                  <a:cubicBezTo>
                    <a:pt x="2957440" y="1321251"/>
                    <a:pt x="3037345" y="1492034"/>
                    <a:pt x="3096768" y="1670304"/>
                  </a:cubicBezTo>
                  <a:cubicBezTo>
                    <a:pt x="3108960" y="1706880"/>
                    <a:pt x="3118157" y="1744595"/>
                    <a:pt x="3133344" y="1780032"/>
                  </a:cubicBezTo>
                  <a:cubicBezTo>
                    <a:pt x="3142679" y="1801813"/>
                    <a:pt x="3158412" y="1820277"/>
                    <a:pt x="3169920" y="1840992"/>
                  </a:cubicBezTo>
                  <a:cubicBezTo>
                    <a:pt x="3178746" y="1856880"/>
                    <a:pt x="3185478" y="1873872"/>
                    <a:pt x="3194304" y="1889760"/>
                  </a:cubicBezTo>
                  <a:cubicBezTo>
                    <a:pt x="3233225" y="1959818"/>
                    <a:pt x="3300679" y="2055978"/>
                    <a:pt x="3340608" y="2109216"/>
                  </a:cubicBezTo>
                  <a:cubicBezTo>
                    <a:pt x="3364992" y="2141728"/>
                    <a:pt x="3395585" y="2170402"/>
                    <a:pt x="3413760" y="2206752"/>
                  </a:cubicBezTo>
                  <a:cubicBezTo>
                    <a:pt x="3475543" y="2330319"/>
                    <a:pt x="3395585" y="2177672"/>
                    <a:pt x="3474720" y="2304288"/>
                  </a:cubicBezTo>
                  <a:cubicBezTo>
                    <a:pt x="3535040" y="2400800"/>
                    <a:pt x="3452210" y="2303214"/>
                    <a:pt x="3547872" y="2426208"/>
                  </a:cubicBezTo>
                  <a:cubicBezTo>
                    <a:pt x="3594322" y="2485929"/>
                    <a:pt x="3575951" y="2442095"/>
                    <a:pt x="3633216" y="2499360"/>
                  </a:cubicBezTo>
                  <a:cubicBezTo>
                    <a:pt x="3647584" y="2513728"/>
                    <a:pt x="3656411" y="2532836"/>
                    <a:pt x="3669792" y="2548128"/>
                  </a:cubicBezTo>
                  <a:cubicBezTo>
                    <a:pt x="3684931" y="2565429"/>
                    <a:pt x="3704199" y="2578944"/>
                    <a:pt x="3718560" y="2596896"/>
                  </a:cubicBezTo>
                  <a:cubicBezTo>
                    <a:pt x="3736867" y="2619780"/>
                    <a:pt x="3749460" y="2646819"/>
                    <a:pt x="3767328" y="2670048"/>
                  </a:cubicBezTo>
                  <a:cubicBezTo>
                    <a:pt x="3936310" y="2889724"/>
                    <a:pt x="3765706" y="2668426"/>
                    <a:pt x="3889248" y="2791968"/>
                  </a:cubicBezTo>
                  <a:cubicBezTo>
                    <a:pt x="3899609" y="2802329"/>
                    <a:pt x="3903271" y="2818183"/>
                    <a:pt x="3913632" y="2828544"/>
                  </a:cubicBezTo>
                  <a:cubicBezTo>
                    <a:pt x="3928000" y="2842912"/>
                    <a:pt x="3948032" y="2850752"/>
                    <a:pt x="3962400" y="2865120"/>
                  </a:cubicBezTo>
                  <a:cubicBezTo>
                    <a:pt x="4141216" y="3043936"/>
                    <a:pt x="3828288" y="2763520"/>
                    <a:pt x="4023360" y="2926080"/>
                  </a:cubicBezTo>
                  <a:cubicBezTo>
                    <a:pt x="4102988" y="2992437"/>
                    <a:pt x="4015787" y="2930699"/>
                    <a:pt x="4096512" y="3011424"/>
                  </a:cubicBezTo>
                  <a:cubicBezTo>
                    <a:pt x="4120147" y="3035059"/>
                    <a:pt x="4139916" y="3038084"/>
                    <a:pt x="4169664" y="3048000"/>
                  </a:cubicBezTo>
                  <a:cubicBezTo>
                    <a:pt x="4307816" y="3151614"/>
                    <a:pt x="4133314" y="3025282"/>
                    <a:pt x="4267200" y="3108960"/>
                  </a:cubicBezTo>
                  <a:cubicBezTo>
                    <a:pt x="4284431" y="3119730"/>
                    <a:pt x="4297793" y="3136449"/>
                    <a:pt x="4315968" y="3145536"/>
                  </a:cubicBezTo>
                  <a:cubicBezTo>
                    <a:pt x="4330955" y="3153030"/>
                    <a:pt x="4348956" y="3152092"/>
                    <a:pt x="4364736" y="3157728"/>
                  </a:cubicBezTo>
                  <a:cubicBezTo>
                    <a:pt x="4405957" y="3172450"/>
                    <a:pt x="4445132" y="3192655"/>
                    <a:pt x="4486656" y="3206496"/>
                  </a:cubicBezTo>
                  <a:cubicBezTo>
                    <a:pt x="4498848" y="3210560"/>
                    <a:pt x="4536083" y="3218688"/>
                    <a:pt x="4523232" y="3218688"/>
                  </a:cubicBezTo>
                  <a:cubicBezTo>
                    <a:pt x="4401244" y="3218688"/>
                    <a:pt x="4279392" y="3210560"/>
                    <a:pt x="4157472" y="3206496"/>
                  </a:cubicBezTo>
                  <a:cubicBezTo>
                    <a:pt x="4173728" y="3255264"/>
                    <a:pt x="4185362" y="3305825"/>
                    <a:pt x="4206240" y="3352800"/>
                  </a:cubicBezTo>
                  <a:cubicBezTo>
                    <a:pt x="4218142" y="3379580"/>
                    <a:pt x="4238202" y="3401944"/>
                    <a:pt x="4255008" y="3425952"/>
                  </a:cubicBezTo>
                  <a:cubicBezTo>
                    <a:pt x="4266661" y="3442599"/>
                    <a:pt x="4308491" y="3463448"/>
                    <a:pt x="4291584" y="3474720"/>
                  </a:cubicBezTo>
                  <a:cubicBezTo>
                    <a:pt x="4270198" y="3488977"/>
                    <a:pt x="4242057" y="3460461"/>
                    <a:pt x="4218432" y="3450336"/>
                  </a:cubicBezTo>
                  <a:cubicBezTo>
                    <a:pt x="4185022" y="3436017"/>
                    <a:pt x="4152456" y="3419602"/>
                    <a:pt x="4120896" y="3401568"/>
                  </a:cubicBezTo>
                  <a:cubicBezTo>
                    <a:pt x="3965478" y="3312758"/>
                    <a:pt x="4001328" y="3342960"/>
                    <a:pt x="3925824" y="3267456"/>
                  </a:cubicBezTo>
                  <a:cubicBezTo>
                    <a:pt x="3917696" y="3291840"/>
                    <a:pt x="3901440" y="3314905"/>
                    <a:pt x="3901440" y="3340608"/>
                  </a:cubicBezTo>
                  <a:cubicBezTo>
                    <a:pt x="3901440" y="3370194"/>
                    <a:pt x="3918039" y="3397408"/>
                    <a:pt x="3925824" y="3425952"/>
                  </a:cubicBezTo>
                  <a:cubicBezTo>
                    <a:pt x="3930233" y="3442118"/>
                    <a:pt x="3932290" y="3458973"/>
                    <a:pt x="3938016" y="3474720"/>
                  </a:cubicBezTo>
                  <a:cubicBezTo>
                    <a:pt x="3948593" y="3503807"/>
                    <a:pt x="3958668" y="3533524"/>
                    <a:pt x="3974592" y="3560064"/>
                  </a:cubicBezTo>
                  <a:cubicBezTo>
                    <a:pt x="3983463" y="3574849"/>
                    <a:pt x="4028410" y="3596640"/>
                    <a:pt x="4011168" y="3596640"/>
                  </a:cubicBezTo>
                  <a:cubicBezTo>
                    <a:pt x="3983906" y="3596640"/>
                    <a:pt x="3963690" y="3569233"/>
                    <a:pt x="3938016" y="3560064"/>
                  </a:cubicBezTo>
                  <a:cubicBezTo>
                    <a:pt x="3849657" y="3528507"/>
                    <a:pt x="3669792" y="3474720"/>
                    <a:pt x="3669792" y="3474720"/>
                  </a:cubicBezTo>
                  <a:cubicBezTo>
                    <a:pt x="3661664" y="3495040"/>
                    <a:pt x="3647225" y="3513870"/>
                    <a:pt x="3645408" y="3535680"/>
                  </a:cubicBezTo>
                  <a:cubicBezTo>
                    <a:pt x="3644488" y="3546718"/>
                    <a:pt x="3659658" y="3646145"/>
                    <a:pt x="3669792" y="3669792"/>
                  </a:cubicBezTo>
                  <a:cubicBezTo>
                    <a:pt x="3675564" y="3683260"/>
                    <a:pt x="3688225" y="3692978"/>
                    <a:pt x="3694176" y="3706368"/>
                  </a:cubicBezTo>
                  <a:cubicBezTo>
                    <a:pt x="3728402" y="3783375"/>
                    <a:pt x="3734816" y="3777488"/>
                    <a:pt x="3742944" y="3791712"/>
                  </a:cubicBezTo>
                  <a:close/>
                </a:path>
              </a:pathLst>
            </a:custGeom>
            <a:gradFill flip="none" rotWithShape="1">
              <a:gsLst>
                <a:gs pos="0">
                  <a:schemeClr val="accent1">
                    <a:shade val="30000"/>
                    <a:satMod val="115000"/>
                    <a:alpha val="20000"/>
                  </a:schemeClr>
                </a:gs>
                <a:gs pos="94000">
                  <a:schemeClr val="accent1">
                    <a:shade val="30000"/>
                    <a:satMod val="115000"/>
                    <a:alpha val="20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1928813" y="1535113"/>
              <a:ext cx="3071812" cy="2465387"/>
            </a:xfrm>
            <a:custGeom>
              <a:avLst/>
              <a:gdLst>
                <a:gd name="connsiteX0" fmla="*/ 2548128 w 3072384"/>
                <a:gd name="connsiteY0" fmla="*/ 2442561 h 2464698"/>
                <a:gd name="connsiteX1" fmla="*/ 2438400 w 3072384"/>
                <a:gd name="connsiteY1" fmla="*/ 2442561 h 2464698"/>
                <a:gd name="connsiteX2" fmla="*/ 2365248 w 3072384"/>
                <a:gd name="connsiteY2" fmla="*/ 2393793 h 2464698"/>
                <a:gd name="connsiteX3" fmla="*/ 2340864 w 3072384"/>
                <a:gd name="connsiteY3" fmla="*/ 2357217 h 2464698"/>
                <a:gd name="connsiteX4" fmla="*/ 2377440 w 3072384"/>
                <a:gd name="connsiteY4" fmla="*/ 2198721 h 2464698"/>
                <a:gd name="connsiteX5" fmla="*/ 2340864 w 3072384"/>
                <a:gd name="connsiteY5" fmla="*/ 2137761 h 2464698"/>
                <a:gd name="connsiteX6" fmla="*/ 2279904 w 3072384"/>
                <a:gd name="connsiteY6" fmla="*/ 2125569 h 2464698"/>
                <a:gd name="connsiteX7" fmla="*/ 2194560 w 3072384"/>
                <a:gd name="connsiteY7" fmla="*/ 2076801 h 2464698"/>
                <a:gd name="connsiteX8" fmla="*/ 2157984 w 3072384"/>
                <a:gd name="connsiteY8" fmla="*/ 2040225 h 2464698"/>
                <a:gd name="connsiteX9" fmla="*/ 2133600 w 3072384"/>
                <a:gd name="connsiteY9" fmla="*/ 1796385 h 2464698"/>
                <a:gd name="connsiteX10" fmla="*/ 2097024 w 3072384"/>
                <a:gd name="connsiteY10" fmla="*/ 1711041 h 2464698"/>
                <a:gd name="connsiteX11" fmla="*/ 2023872 w 3072384"/>
                <a:gd name="connsiteY11" fmla="*/ 1503777 h 2464698"/>
                <a:gd name="connsiteX12" fmla="*/ 2011680 w 3072384"/>
                <a:gd name="connsiteY12" fmla="*/ 1455009 h 2464698"/>
                <a:gd name="connsiteX13" fmla="*/ 1999488 w 3072384"/>
                <a:gd name="connsiteY13" fmla="*/ 1357473 h 2464698"/>
                <a:gd name="connsiteX14" fmla="*/ 1926336 w 3072384"/>
                <a:gd name="connsiteY14" fmla="*/ 1345281 h 2464698"/>
                <a:gd name="connsiteX15" fmla="*/ 1865376 w 3072384"/>
                <a:gd name="connsiteY15" fmla="*/ 1333089 h 2464698"/>
                <a:gd name="connsiteX16" fmla="*/ 1767840 w 3072384"/>
                <a:gd name="connsiteY16" fmla="*/ 1284321 h 2464698"/>
                <a:gd name="connsiteX17" fmla="*/ 1719072 w 3072384"/>
                <a:gd name="connsiteY17" fmla="*/ 1247745 h 2464698"/>
                <a:gd name="connsiteX18" fmla="*/ 1682496 w 3072384"/>
                <a:gd name="connsiteY18" fmla="*/ 1223361 h 2464698"/>
                <a:gd name="connsiteX19" fmla="*/ 1658112 w 3072384"/>
                <a:gd name="connsiteY19" fmla="*/ 1162401 h 2464698"/>
                <a:gd name="connsiteX20" fmla="*/ 1633728 w 3072384"/>
                <a:gd name="connsiteY20" fmla="*/ 1052673 h 2464698"/>
                <a:gd name="connsiteX21" fmla="*/ 1621536 w 3072384"/>
                <a:gd name="connsiteY21" fmla="*/ 1016097 h 2464698"/>
                <a:gd name="connsiteX22" fmla="*/ 1536192 w 3072384"/>
                <a:gd name="connsiteY22" fmla="*/ 1003905 h 2464698"/>
                <a:gd name="connsiteX23" fmla="*/ 1389888 w 3072384"/>
                <a:gd name="connsiteY23" fmla="*/ 1016097 h 2464698"/>
                <a:gd name="connsiteX24" fmla="*/ 1353312 w 3072384"/>
                <a:gd name="connsiteY24" fmla="*/ 1040481 h 2464698"/>
                <a:gd name="connsiteX25" fmla="*/ 1255776 w 3072384"/>
                <a:gd name="connsiteY25" fmla="*/ 1162401 h 2464698"/>
                <a:gd name="connsiteX26" fmla="*/ 1085088 w 3072384"/>
                <a:gd name="connsiteY26" fmla="*/ 1150209 h 2464698"/>
                <a:gd name="connsiteX27" fmla="*/ 1011936 w 3072384"/>
                <a:gd name="connsiteY27" fmla="*/ 1125825 h 2464698"/>
                <a:gd name="connsiteX28" fmla="*/ 1060704 w 3072384"/>
                <a:gd name="connsiteY28" fmla="*/ 1381857 h 2464698"/>
                <a:gd name="connsiteX29" fmla="*/ 987552 w 3072384"/>
                <a:gd name="connsiteY29" fmla="*/ 1467201 h 2464698"/>
                <a:gd name="connsiteX30" fmla="*/ 890016 w 3072384"/>
                <a:gd name="connsiteY30" fmla="*/ 1491585 h 2464698"/>
                <a:gd name="connsiteX31" fmla="*/ 707136 w 3072384"/>
                <a:gd name="connsiteY31" fmla="*/ 1455009 h 2464698"/>
                <a:gd name="connsiteX32" fmla="*/ 682752 w 3072384"/>
                <a:gd name="connsiteY32" fmla="*/ 1418433 h 2464698"/>
                <a:gd name="connsiteX33" fmla="*/ 646176 w 3072384"/>
                <a:gd name="connsiteY33" fmla="*/ 1394049 h 2464698"/>
                <a:gd name="connsiteX34" fmla="*/ 451104 w 3072384"/>
                <a:gd name="connsiteY34" fmla="*/ 1540353 h 2464698"/>
                <a:gd name="connsiteX35" fmla="*/ 377952 w 3072384"/>
                <a:gd name="connsiteY35" fmla="*/ 1564737 h 2464698"/>
                <a:gd name="connsiteX36" fmla="*/ 195072 w 3072384"/>
                <a:gd name="connsiteY36" fmla="*/ 1528161 h 2464698"/>
                <a:gd name="connsiteX37" fmla="*/ 0 w 3072384"/>
                <a:gd name="connsiteY37" fmla="*/ 1259937 h 2464698"/>
                <a:gd name="connsiteX38" fmla="*/ 36576 w 3072384"/>
                <a:gd name="connsiteY38" fmla="*/ 1174593 h 2464698"/>
                <a:gd name="connsiteX39" fmla="*/ 121920 w 3072384"/>
                <a:gd name="connsiteY39" fmla="*/ 1101441 h 2464698"/>
                <a:gd name="connsiteX40" fmla="*/ 158496 w 3072384"/>
                <a:gd name="connsiteY40" fmla="*/ 1089249 h 2464698"/>
                <a:gd name="connsiteX41" fmla="*/ 121920 w 3072384"/>
                <a:gd name="connsiteY41" fmla="*/ 967329 h 2464698"/>
                <a:gd name="connsiteX42" fmla="*/ 97536 w 3072384"/>
                <a:gd name="connsiteY42" fmla="*/ 906369 h 2464698"/>
                <a:gd name="connsiteX43" fmla="*/ 109728 w 3072384"/>
                <a:gd name="connsiteY43" fmla="*/ 735681 h 2464698"/>
                <a:gd name="connsiteX44" fmla="*/ 170688 w 3072384"/>
                <a:gd name="connsiteY44" fmla="*/ 662529 h 2464698"/>
                <a:gd name="connsiteX45" fmla="*/ 231648 w 3072384"/>
                <a:gd name="connsiteY45" fmla="*/ 650337 h 2464698"/>
                <a:gd name="connsiteX46" fmla="*/ 365760 w 3072384"/>
                <a:gd name="connsiteY46" fmla="*/ 613761 h 2464698"/>
                <a:gd name="connsiteX47" fmla="*/ 402336 w 3072384"/>
                <a:gd name="connsiteY47" fmla="*/ 504033 h 2464698"/>
                <a:gd name="connsiteX48" fmla="*/ 414528 w 3072384"/>
                <a:gd name="connsiteY48" fmla="*/ 455265 h 2464698"/>
                <a:gd name="connsiteX49" fmla="*/ 463296 w 3072384"/>
                <a:gd name="connsiteY49" fmla="*/ 406497 h 2464698"/>
                <a:gd name="connsiteX50" fmla="*/ 512064 w 3072384"/>
                <a:gd name="connsiteY50" fmla="*/ 369921 h 2464698"/>
                <a:gd name="connsiteX51" fmla="*/ 670560 w 3072384"/>
                <a:gd name="connsiteY51" fmla="*/ 321153 h 2464698"/>
                <a:gd name="connsiteX52" fmla="*/ 707136 w 3072384"/>
                <a:gd name="connsiteY52" fmla="*/ 308961 h 2464698"/>
                <a:gd name="connsiteX53" fmla="*/ 755904 w 3072384"/>
                <a:gd name="connsiteY53" fmla="*/ 321153 h 2464698"/>
                <a:gd name="connsiteX54" fmla="*/ 829056 w 3072384"/>
                <a:gd name="connsiteY54" fmla="*/ 345537 h 2464698"/>
                <a:gd name="connsiteX55" fmla="*/ 987552 w 3072384"/>
                <a:gd name="connsiteY55" fmla="*/ 28545 h 2464698"/>
                <a:gd name="connsiteX56" fmla="*/ 1109472 w 3072384"/>
                <a:gd name="connsiteY56" fmla="*/ 4161 h 2464698"/>
                <a:gd name="connsiteX57" fmla="*/ 1438656 w 3072384"/>
                <a:gd name="connsiteY57" fmla="*/ 28545 h 2464698"/>
                <a:gd name="connsiteX58" fmla="*/ 1475232 w 3072384"/>
                <a:gd name="connsiteY58" fmla="*/ 52929 h 2464698"/>
                <a:gd name="connsiteX59" fmla="*/ 1511808 w 3072384"/>
                <a:gd name="connsiteY59" fmla="*/ 113889 h 2464698"/>
                <a:gd name="connsiteX60" fmla="*/ 1524000 w 3072384"/>
                <a:gd name="connsiteY60" fmla="*/ 150465 h 2464698"/>
                <a:gd name="connsiteX61" fmla="*/ 1536192 w 3072384"/>
                <a:gd name="connsiteY61" fmla="*/ 223617 h 2464698"/>
                <a:gd name="connsiteX62" fmla="*/ 1621536 w 3072384"/>
                <a:gd name="connsiteY62" fmla="*/ 187041 h 2464698"/>
                <a:gd name="connsiteX63" fmla="*/ 1694688 w 3072384"/>
                <a:gd name="connsiteY63" fmla="*/ 162657 h 2464698"/>
                <a:gd name="connsiteX64" fmla="*/ 1792224 w 3072384"/>
                <a:gd name="connsiteY64" fmla="*/ 113889 h 2464698"/>
                <a:gd name="connsiteX65" fmla="*/ 1840992 w 3072384"/>
                <a:gd name="connsiteY65" fmla="*/ 89505 h 2464698"/>
                <a:gd name="connsiteX66" fmla="*/ 2036064 w 3072384"/>
                <a:gd name="connsiteY66" fmla="*/ 126081 h 2464698"/>
                <a:gd name="connsiteX67" fmla="*/ 2206752 w 3072384"/>
                <a:gd name="connsiteY67" fmla="*/ 199233 h 2464698"/>
                <a:gd name="connsiteX68" fmla="*/ 2231136 w 3072384"/>
                <a:gd name="connsiteY68" fmla="*/ 235809 h 2464698"/>
                <a:gd name="connsiteX69" fmla="*/ 2304288 w 3072384"/>
                <a:gd name="connsiteY69" fmla="*/ 333345 h 2464698"/>
                <a:gd name="connsiteX70" fmla="*/ 2316480 w 3072384"/>
                <a:gd name="connsiteY70" fmla="*/ 418689 h 2464698"/>
                <a:gd name="connsiteX71" fmla="*/ 2474976 w 3072384"/>
                <a:gd name="connsiteY71" fmla="*/ 394305 h 2464698"/>
                <a:gd name="connsiteX72" fmla="*/ 2596896 w 3072384"/>
                <a:gd name="connsiteY72" fmla="*/ 455265 h 2464698"/>
                <a:gd name="connsiteX73" fmla="*/ 2682240 w 3072384"/>
                <a:gd name="connsiteY73" fmla="*/ 540609 h 2464698"/>
                <a:gd name="connsiteX74" fmla="*/ 2718816 w 3072384"/>
                <a:gd name="connsiteY74" fmla="*/ 625953 h 2464698"/>
                <a:gd name="connsiteX75" fmla="*/ 2706624 w 3072384"/>
                <a:gd name="connsiteY75" fmla="*/ 784449 h 2464698"/>
                <a:gd name="connsiteX76" fmla="*/ 2767584 w 3072384"/>
                <a:gd name="connsiteY76" fmla="*/ 796641 h 2464698"/>
                <a:gd name="connsiteX77" fmla="*/ 2804160 w 3072384"/>
                <a:gd name="connsiteY77" fmla="*/ 808833 h 2464698"/>
                <a:gd name="connsiteX78" fmla="*/ 2913888 w 3072384"/>
                <a:gd name="connsiteY78" fmla="*/ 833217 h 2464698"/>
                <a:gd name="connsiteX79" fmla="*/ 2938272 w 3072384"/>
                <a:gd name="connsiteY79" fmla="*/ 881985 h 2464698"/>
                <a:gd name="connsiteX80" fmla="*/ 2974848 w 3072384"/>
                <a:gd name="connsiteY80" fmla="*/ 1089249 h 2464698"/>
                <a:gd name="connsiteX81" fmla="*/ 3023616 w 3072384"/>
                <a:gd name="connsiteY81" fmla="*/ 1125825 h 2464698"/>
                <a:gd name="connsiteX82" fmla="*/ 3072384 w 3072384"/>
                <a:gd name="connsiteY82" fmla="*/ 1211169 h 2464698"/>
                <a:gd name="connsiteX83" fmla="*/ 3048000 w 3072384"/>
                <a:gd name="connsiteY83" fmla="*/ 1345281 h 2464698"/>
                <a:gd name="connsiteX84" fmla="*/ 3011424 w 3072384"/>
                <a:gd name="connsiteY84" fmla="*/ 1369665 h 2464698"/>
                <a:gd name="connsiteX85" fmla="*/ 2926080 w 3072384"/>
                <a:gd name="connsiteY85" fmla="*/ 1418433 h 2464698"/>
                <a:gd name="connsiteX86" fmla="*/ 2962656 w 3072384"/>
                <a:gd name="connsiteY86" fmla="*/ 1528161 h 2464698"/>
                <a:gd name="connsiteX87" fmla="*/ 2950464 w 3072384"/>
                <a:gd name="connsiteY87" fmla="*/ 1589121 h 2464698"/>
                <a:gd name="connsiteX88" fmla="*/ 2901696 w 3072384"/>
                <a:gd name="connsiteY88" fmla="*/ 1711041 h 2464698"/>
                <a:gd name="connsiteX89" fmla="*/ 2865120 w 3072384"/>
                <a:gd name="connsiteY89" fmla="*/ 1759809 h 2464698"/>
                <a:gd name="connsiteX90" fmla="*/ 2731008 w 3072384"/>
                <a:gd name="connsiteY90" fmla="*/ 1820769 h 2464698"/>
                <a:gd name="connsiteX91" fmla="*/ 2755392 w 3072384"/>
                <a:gd name="connsiteY91" fmla="*/ 1869537 h 2464698"/>
                <a:gd name="connsiteX92" fmla="*/ 2584704 w 3072384"/>
                <a:gd name="connsiteY92" fmla="*/ 2174337 h 2464698"/>
                <a:gd name="connsiteX93" fmla="*/ 2596896 w 3072384"/>
                <a:gd name="connsiteY93" fmla="*/ 2223105 h 2464698"/>
                <a:gd name="connsiteX94" fmla="*/ 2609088 w 3072384"/>
                <a:gd name="connsiteY94" fmla="*/ 2259681 h 2464698"/>
                <a:gd name="connsiteX95" fmla="*/ 2596896 w 3072384"/>
                <a:gd name="connsiteY95" fmla="*/ 2369409 h 2464698"/>
                <a:gd name="connsiteX96" fmla="*/ 2560320 w 3072384"/>
                <a:gd name="connsiteY96" fmla="*/ 2393793 h 2464698"/>
                <a:gd name="connsiteX97" fmla="*/ 2548128 w 3072384"/>
                <a:gd name="connsiteY97" fmla="*/ 2442561 h 246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72384" h="2464698">
                  <a:moveTo>
                    <a:pt x="2548128" y="2442561"/>
                  </a:moveTo>
                  <a:cubicBezTo>
                    <a:pt x="2527808" y="2450689"/>
                    <a:pt x="2482675" y="2464698"/>
                    <a:pt x="2438400" y="2442561"/>
                  </a:cubicBezTo>
                  <a:cubicBezTo>
                    <a:pt x="2412188" y="2429455"/>
                    <a:pt x="2365248" y="2393793"/>
                    <a:pt x="2365248" y="2393793"/>
                  </a:cubicBezTo>
                  <a:cubicBezTo>
                    <a:pt x="2357120" y="2381601"/>
                    <a:pt x="2341988" y="2371827"/>
                    <a:pt x="2340864" y="2357217"/>
                  </a:cubicBezTo>
                  <a:cubicBezTo>
                    <a:pt x="2332862" y="2253194"/>
                    <a:pt x="2338168" y="2257628"/>
                    <a:pt x="2377440" y="2198721"/>
                  </a:cubicBezTo>
                  <a:cubicBezTo>
                    <a:pt x="2365248" y="2178401"/>
                    <a:pt x="2359822" y="2151979"/>
                    <a:pt x="2340864" y="2137761"/>
                  </a:cubicBezTo>
                  <a:cubicBezTo>
                    <a:pt x="2324286" y="2125328"/>
                    <a:pt x="2299563" y="2132122"/>
                    <a:pt x="2279904" y="2125569"/>
                  </a:cubicBezTo>
                  <a:cubicBezTo>
                    <a:pt x="2260029" y="2118944"/>
                    <a:pt x="2212397" y="2091666"/>
                    <a:pt x="2194560" y="2076801"/>
                  </a:cubicBezTo>
                  <a:cubicBezTo>
                    <a:pt x="2181314" y="2065763"/>
                    <a:pt x="2170176" y="2052417"/>
                    <a:pt x="2157984" y="2040225"/>
                  </a:cubicBezTo>
                  <a:cubicBezTo>
                    <a:pt x="2121823" y="1931742"/>
                    <a:pt x="2157767" y="2050140"/>
                    <a:pt x="2133600" y="1796385"/>
                  </a:cubicBezTo>
                  <a:cubicBezTo>
                    <a:pt x="2125834" y="1714837"/>
                    <a:pt x="2123725" y="1777793"/>
                    <a:pt x="2097024" y="1711041"/>
                  </a:cubicBezTo>
                  <a:cubicBezTo>
                    <a:pt x="2069814" y="1643016"/>
                    <a:pt x="2047040" y="1573282"/>
                    <a:pt x="2023872" y="1503777"/>
                  </a:cubicBezTo>
                  <a:cubicBezTo>
                    <a:pt x="2018573" y="1487881"/>
                    <a:pt x="2014435" y="1471537"/>
                    <a:pt x="2011680" y="1455009"/>
                  </a:cubicBezTo>
                  <a:cubicBezTo>
                    <a:pt x="2006293" y="1422690"/>
                    <a:pt x="2019604" y="1383336"/>
                    <a:pt x="1999488" y="1357473"/>
                  </a:cubicBezTo>
                  <a:cubicBezTo>
                    <a:pt x="1984311" y="1337960"/>
                    <a:pt x="1950658" y="1349703"/>
                    <a:pt x="1926336" y="1345281"/>
                  </a:cubicBezTo>
                  <a:cubicBezTo>
                    <a:pt x="1905948" y="1341574"/>
                    <a:pt x="1885696" y="1337153"/>
                    <a:pt x="1865376" y="1333089"/>
                  </a:cubicBezTo>
                  <a:cubicBezTo>
                    <a:pt x="1740697" y="1249970"/>
                    <a:pt x="1946796" y="1383741"/>
                    <a:pt x="1767840" y="1284321"/>
                  </a:cubicBezTo>
                  <a:cubicBezTo>
                    <a:pt x="1750077" y="1274453"/>
                    <a:pt x="1735607" y="1259556"/>
                    <a:pt x="1719072" y="1247745"/>
                  </a:cubicBezTo>
                  <a:cubicBezTo>
                    <a:pt x="1707148" y="1239228"/>
                    <a:pt x="1694688" y="1231489"/>
                    <a:pt x="1682496" y="1223361"/>
                  </a:cubicBezTo>
                  <a:cubicBezTo>
                    <a:pt x="1674368" y="1203041"/>
                    <a:pt x="1665033" y="1183163"/>
                    <a:pt x="1658112" y="1162401"/>
                  </a:cubicBezTo>
                  <a:cubicBezTo>
                    <a:pt x="1645596" y="1124854"/>
                    <a:pt x="1643391" y="1091325"/>
                    <a:pt x="1633728" y="1052673"/>
                  </a:cubicBezTo>
                  <a:cubicBezTo>
                    <a:pt x="1630611" y="1040205"/>
                    <a:pt x="1633031" y="1021844"/>
                    <a:pt x="1621536" y="1016097"/>
                  </a:cubicBezTo>
                  <a:cubicBezTo>
                    <a:pt x="1595833" y="1003246"/>
                    <a:pt x="1564640" y="1007969"/>
                    <a:pt x="1536192" y="1003905"/>
                  </a:cubicBezTo>
                  <a:cubicBezTo>
                    <a:pt x="1487424" y="1007969"/>
                    <a:pt x="1437875" y="1006500"/>
                    <a:pt x="1389888" y="1016097"/>
                  </a:cubicBezTo>
                  <a:cubicBezTo>
                    <a:pt x="1375520" y="1018971"/>
                    <a:pt x="1364569" y="1031100"/>
                    <a:pt x="1353312" y="1040481"/>
                  </a:cubicBezTo>
                  <a:cubicBezTo>
                    <a:pt x="1310044" y="1076538"/>
                    <a:pt x="1290204" y="1114202"/>
                    <a:pt x="1255776" y="1162401"/>
                  </a:cubicBezTo>
                  <a:cubicBezTo>
                    <a:pt x="1198880" y="1158337"/>
                    <a:pt x="1141498" y="1158670"/>
                    <a:pt x="1085088" y="1150209"/>
                  </a:cubicBezTo>
                  <a:cubicBezTo>
                    <a:pt x="1059669" y="1146396"/>
                    <a:pt x="1011936" y="1125825"/>
                    <a:pt x="1011936" y="1125825"/>
                  </a:cubicBezTo>
                  <a:cubicBezTo>
                    <a:pt x="1028192" y="1211169"/>
                    <a:pt x="1054041" y="1295235"/>
                    <a:pt x="1060704" y="1381857"/>
                  </a:cubicBezTo>
                  <a:cubicBezTo>
                    <a:pt x="1065069" y="1438600"/>
                    <a:pt x="1026415" y="1450546"/>
                    <a:pt x="987552" y="1467201"/>
                  </a:cubicBezTo>
                  <a:cubicBezTo>
                    <a:pt x="954748" y="1481260"/>
                    <a:pt x="925796" y="1484429"/>
                    <a:pt x="890016" y="1491585"/>
                  </a:cubicBezTo>
                  <a:cubicBezTo>
                    <a:pt x="829056" y="1479393"/>
                    <a:pt x="765759" y="1475700"/>
                    <a:pt x="707136" y="1455009"/>
                  </a:cubicBezTo>
                  <a:cubicBezTo>
                    <a:pt x="693318" y="1450132"/>
                    <a:pt x="693113" y="1428794"/>
                    <a:pt x="682752" y="1418433"/>
                  </a:cubicBezTo>
                  <a:cubicBezTo>
                    <a:pt x="672391" y="1408072"/>
                    <a:pt x="658368" y="1402177"/>
                    <a:pt x="646176" y="1394049"/>
                  </a:cubicBezTo>
                  <a:cubicBezTo>
                    <a:pt x="601448" y="1430644"/>
                    <a:pt x="517397" y="1510220"/>
                    <a:pt x="451104" y="1540353"/>
                  </a:cubicBezTo>
                  <a:cubicBezTo>
                    <a:pt x="427705" y="1550989"/>
                    <a:pt x="377952" y="1564737"/>
                    <a:pt x="377952" y="1564737"/>
                  </a:cubicBezTo>
                  <a:cubicBezTo>
                    <a:pt x="353196" y="1561986"/>
                    <a:pt x="225948" y="1555606"/>
                    <a:pt x="195072" y="1528161"/>
                  </a:cubicBezTo>
                  <a:cubicBezTo>
                    <a:pt x="67602" y="1414854"/>
                    <a:pt x="61670" y="1383277"/>
                    <a:pt x="0" y="1259937"/>
                  </a:cubicBezTo>
                  <a:cubicBezTo>
                    <a:pt x="12192" y="1231489"/>
                    <a:pt x="19959" y="1200705"/>
                    <a:pt x="36576" y="1174593"/>
                  </a:cubicBezTo>
                  <a:cubicBezTo>
                    <a:pt x="50575" y="1152595"/>
                    <a:pt x="94981" y="1114911"/>
                    <a:pt x="121920" y="1101441"/>
                  </a:cubicBezTo>
                  <a:cubicBezTo>
                    <a:pt x="133415" y="1095694"/>
                    <a:pt x="146304" y="1093313"/>
                    <a:pt x="158496" y="1089249"/>
                  </a:cubicBezTo>
                  <a:cubicBezTo>
                    <a:pt x="150424" y="1060998"/>
                    <a:pt x="134849" y="1001806"/>
                    <a:pt x="121920" y="967329"/>
                  </a:cubicBezTo>
                  <a:cubicBezTo>
                    <a:pt x="114236" y="946837"/>
                    <a:pt x="105664" y="926689"/>
                    <a:pt x="97536" y="906369"/>
                  </a:cubicBezTo>
                  <a:cubicBezTo>
                    <a:pt x="101600" y="849473"/>
                    <a:pt x="100351" y="791946"/>
                    <a:pt x="109728" y="735681"/>
                  </a:cubicBezTo>
                  <a:cubicBezTo>
                    <a:pt x="115340" y="702007"/>
                    <a:pt x="139407" y="674259"/>
                    <a:pt x="170688" y="662529"/>
                  </a:cubicBezTo>
                  <a:cubicBezTo>
                    <a:pt x="190091" y="655253"/>
                    <a:pt x="211656" y="655789"/>
                    <a:pt x="231648" y="650337"/>
                  </a:cubicBezTo>
                  <a:cubicBezTo>
                    <a:pt x="401802" y="603931"/>
                    <a:pt x="217241" y="643465"/>
                    <a:pt x="365760" y="613761"/>
                  </a:cubicBezTo>
                  <a:cubicBezTo>
                    <a:pt x="392479" y="480167"/>
                    <a:pt x="359070" y="619409"/>
                    <a:pt x="402336" y="504033"/>
                  </a:cubicBezTo>
                  <a:cubicBezTo>
                    <a:pt x="408220" y="488344"/>
                    <a:pt x="405647" y="469474"/>
                    <a:pt x="414528" y="455265"/>
                  </a:cubicBezTo>
                  <a:cubicBezTo>
                    <a:pt x="426712" y="435770"/>
                    <a:pt x="445995" y="421636"/>
                    <a:pt x="463296" y="406497"/>
                  </a:cubicBezTo>
                  <a:cubicBezTo>
                    <a:pt x="478588" y="393116"/>
                    <a:pt x="494301" y="379789"/>
                    <a:pt x="512064" y="369921"/>
                  </a:cubicBezTo>
                  <a:cubicBezTo>
                    <a:pt x="568772" y="338417"/>
                    <a:pt x="605950" y="342690"/>
                    <a:pt x="670560" y="321153"/>
                  </a:cubicBezTo>
                  <a:lnTo>
                    <a:pt x="707136" y="308961"/>
                  </a:lnTo>
                  <a:cubicBezTo>
                    <a:pt x="723392" y="313025"/>
                    <a:pt x="741355" y="312840"/>
                    <a:pt x="755904" y="321153"/>
                  </a:cubicBezTo>
                  <a:cubicBezTo>
                    <a:pt x="823197" y="359606"/>
                    <a:pt x="760001" y="368555"/>
                    <a:pt x="829056" y="345537"/>
                  </a:cubicBezTo>
                  <a:cubicBezTo>
                    <a:pt x="866084" y="234453"/>
                    <a:pt x="897841" y="113771"/>
                    <a:pt x="987552" y="28545"/>
                  </a:cubicBezTo>
                  <a:cubicBezTo>
                    <a:pt x="1017599" y="0"/>
                    <a:pt x="1068832" y="12289"/>
                    <a:pt x="1109472" y="4161"/>
                  </a:cubicBezTo>
                  <a:cubicBezTo>
                    <a:pt x="1219200" y="12289"/>
                    <a:pt x="1329593" y="14003"/>
                    <a:pt x="1438656" y="28545"/>
                  </a:cubicBezTo>
                  <a:cubicBezTo>
                    <a:pt x="1453180" y="30482"/>
                    <a:pt x="1465696" y="41804"/>
                    <a:pt x="1475232" y="52929"/>
                  </a:cubicBezTo>
                  <a:cubicBezTo>
                    <a:pt x="1490654" y="70921"/>
                    <a:pt x="1501210" y="92694"/>
                    <a:pt x="1511808" y="113889"/>
                  </a:cubicBezTo>
                  <a:cubicBezTo>
                    <a:pt x="1517555" y="125384"/>
                    <a:pt x="1521212" y="137920"/>
                    <a:pt x="1524000" y="150465"/>
                  </a:cubicBezTo>
                  <a:cubicBezTo>
                    <a:pt x="1529363" y="174597"/>
                    <a:pt x="1532128" y="199233"/>
                    <a:pt x="1536192" y="223617"/>
                  </a:cubicBezTo>
                  <a:cubicBezTo>
                    <a:pt x="1653928" y="184372"/>
                    <a:pt x="1470879" y="247304"/>
                    <a:pt x="1621536" y="187041"/>
                  </a:cubicBezTo>
                  <a:cubicBezTo>
                    <a:pt x="1645401" y="177495"/>
                    <a:pt x="1671699" y="174152"/>
                    <a:pt x="1694688" y="162657"/>
                  </a:cubicBezTo>
                  <a:lnTo>
                    <a:pt x="1792224" y="113889"/>
                  </a:lnTo>
                  <a:lnTo>
                    <a:pt x="1840992" y="89505"/>
                  </a:lnTo>
                  <a:cubicBezTo>
                    <a:pt x="1906016" y="101697"/>
                    <a:pt x="1972182" y="108882"/>
                    <a:pt x="2036064" y="126081"/>
                  </a:cubicBezTo>
                  <a:cubicBezTo>
                    <a:pt x="2096208" y="142274"/>
                    <a:pt x="2151492" y="171603"/>
                    <a:pt x="2206752" y="199233"/>
                  </a:cubicBezTo>
                  <a:cubicBezTo>
                    <a:pt x="2214880" y="211425"/>
                    <a:pt x="2222344" y="224087"/>
                    <a:pt x="2231136" y="235809"/>
                  </a:cubicBezTo>
                  <a:cubicBezTo>
                    <a:pt x="2318018" y="351652"/>
                    <a:pt x="2249162" y="250656"/>
                    <a:pt x="2304288" y="333345"/>
                  </a:cubicBezTo>
                  <a:cubicBezTo>
                    <a:pt x="2308352" y="361793"/>
                    <a:pt x="2291252" y="404928"/>
                    <a:pt x="2316480" y="418689"/>
                  </a:cubicBezTo>
                  <a:cubicBezTo>
                    <a:pt x="2352247" y="438198"/>
                    <a:pt x="2430786" y="409035"/>
                    <a:pt x="2474976" y="394305"/>
                  </a:cubicBezTo>
                  <a:cubicBezTo>
                    <a:pt x="2539530" y="420127"/>
                    <a:pt x="2537101" y="415402"/>
                    <a:pt x="2596896" y="455265"/>
                  </a:cubicBezTo>
                  <a:cubicBezTo>
                    <a:pt x="2636375" y="481584"/>
                    <a:pt x="2659017" y="498034"/>
                    <a:pt x="2682240" y="540609"/>
                  </a:cubicBezTo>
                  <a:cubicBezTo>
                    <a:pt x="2697061" y="567780"/>
                    <a:pt x="2706624" y="597505"/>
                    <a:pt x="2718816" y="625953"/>
                  </a:cubicBezTo>
                  <a:cubicBezTo>
                    <a:pt x="2714752" y="678785"/>
                    <a:pt x="2692067" y="733500"/>
                    <a:pt x="2706624" y="784449"/>
                  </a:cubicBezTo>
                  <a:cubicBezTo>
                    <a:pt x="2712317" y="804374"/>
                    <a:pt x="2747480" y="791615"/>
                    <a:pt x="2767584" y="796641"/>
                  </a:cubicBezTo>
                  <a:cubicBezTo>
                    <a:pt x="2780052" y="799758"/>
                    <a:pt x="2791615" y="806045"/>
                    <a:pt x="2804160" y="808833"/>
                  </a:cubicBezTo>
                  <a:cubicBezTo>
                    <a:pt x="2932903" y="837443"/>
                    <a:pt x="2831550" y="805771"/>
                    <a:pt x="2913888" y="833217"/>
                  </a:cubicBezTo>
                  <a:cubicBezTo>
                    <a:pt x="2922016" y="849473"/>
                    <a:pt x="2937364" y="863833"/>
                    <a:pt x="2938272" y="881985"/>
                  </a:cubicBezTo>
                  <a:cubicBezTo>
                    <a:pt x="2949163" y="1099813"/>
                    <a:pt x="2856669" y="1059704"/>
                    <a:pt x="2974848" y="1089249"/>
                  </a:cubicBezTo>
                  <a:cubicBezTo>
                    <a:pt x="2991104" y="1101441"/>
                    <a:pt x="3009248" y="1111457"/>
                    <a:pt x="3023616" y="1125825"/>
                  </a:cubicBezTo>
                  <a:cubicBezTo>
                    <a:pt x="3040849" y="1143058"/>
                    <a:pt x="3062822" y="1192044"/>
                    <a:pt x="3072384" y="1211169"/>
                  </a:cubicBezTo>
                  <a:cubicBezTo>
                    <a:pt x="3064256" y="1255873"/>
                    <a:pt x="3064311" y="1302873"/>
                    <a:pt x="3048000" y="1345281"/>
                  </a:cubicBezTo>
                  <a:cubicBezTo>
                    <a:pt x="3042740" y="1358957"/>
                    <a:pt x="3023348" y="1361148"/>
                    <a:pt x="3011424" y="1369665"/>
                  </a:cubicBezTo>
                  <a:cubicBezTo>
                    <a:pt x="2946839" y="1415797"/>
                    <a:pt x="2985434" y="1398648"/>
                    <a:pt x="2926080" y="1418433"/>
                  </a:cubicBezTo>
                  <a:cubicBezTo>
                    <a:pt x="2945912" y="1458097"/>
                    <a:pt x="2962656" y="1480892"/>
                    <a:pt x="2962656" y="1528161"/>
                  </a:cubicBezTo>
                  <a:cubicBezTo>
                    <a:pt x="2962656" y="1548883"/>
                    <a:pt x="2955490" y="1569017"/>
                    <a:pt x="2950464" y="1589121"/>
                  </a:cubicBezTo>
                  <a:cubicBezTo>
                    <a:pt x="2930686" y="1668233"/>
                    <a:pt x="2938217" y="1659912"/>
                    <a:pt x="2901696" y="1711041"/>
                  </a:cubicBezTo>
                  <a:cubicBezTo>
                    <a:pt x="2889885" y="1727576"/>
                    <a:pt x="2881554" y="1747857"/>
                    <a:pt x="2865120" y="1759809"/>
                  </a:cubicBezTo>
                  <a:cubicBezTo>
                    <a:pt x="2818992" y="1793357"/>
                    <a:pt x="2779829" y="1804495"/>
                    <a:pt x="2731008" y="1820769"/>
                  </a:cubicBezTo>
                  <a:cubicBezTo>
                    <a:pt x="2739136" y="1837025"/>
                    <a:pt x="2755392" y="1851362"/>
                    <a:pt x="2755392" y="1869537"/>
                  </a:cubicBezTo>
                  <a:cubicBezTo>
                    <a:pt x="2755392" y="2114190"/>
                    <a:pt x="2762574" y="2055757"/>
                    <a:pt x="2584704" y="2174337"/>
                  </a:cubicBezTo>
                  <a:cubicBezTo>
                    <a:pt x="2588768" y="2190593"/>
                    <a:pt x="2592293" y="2206993"/>
                    <a:pt x="2596896" y="2223105"/>
                  </a:cubicBezTo>
                  <a:cubicBezTo>
                    <a:pt x="2600427" y="2235462"/>
                    <a:pt x="2609088" y="2246830"/>
                    <a:pt x="2609088" y="2259681"/>
                  </a:cubicBezTo>
                  <a:cubicBezTo>
                    <a:pt x="2609088" y="2296482"/>
                    <a:pt x="2609473" y="2334824"/>
                    <a:pt x="2596896" y="2369409"/>
                  </a:cubicBezTo>
                  <a:cubicBezTo>
                    <a:pt x="2591888" y="2383180"/>
                    <a:pt x="2572512" y="2385665"/>
                    <a:pt x="2560320" y="2393793"/>
                  </a:cubicBezTo>
                  <a:cubicBezTo>
                    <a:pt x="2532748" y="2435151"/>
                    <a:pt x="2568448" y="2434433"/>
                    <a:pt x="2548128" y="2442561"/>
                  </a:cubicBezTo>
                  <a:close/>
                </a:path>
              </a:pathLst>
            </a:custGeom>
            <a:gradFill flip="none" rotWithShape="1">
              <a:gsLst>
                <a:gs pos="0">
                  <a:schemeClr val="bg1">
                    <a:lumMod val="65000"/>
                    <a:shade val="30000"/>
                    <a:satMod val="115000"/>
                    <a:alpha val="29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rot="212910">
              <a:off x="2043113" y="2947988"/>
              <a:ext cx="4776787" cy="3694112"/>
            </a:xfrm>
            <a:custGeom>
              <a:avLst/>
              <a:gdLst>
                <a:gd name="connsiteX0" fmla="*/ 34544 w 4777232"/>
                <a:gd name="connsiteY0" fmla="*/ 3486912 h 3694176"/>
                <a:gd name="connsiteX1" fmla="*/ 241808 w 4777232"/>
                <a:gd name="connsiteY1" fmla="*/ 3352800 h 3694176"/>
                <a:gd name="connsiteX2" fmla="*/ 400304 w 4777232"/>
                <a:gd name="connsiteY2" fmla="*/ 3218688 h 3694176"/>
                <a:gd name="connsiteX3" fmla="*/ 449072 w 4777232"/>
                <a:gd name="connsiteY3" fmla="*/ 3182112 h 3694176"/>
                <a:gd name="connsiteX4" fmla="*/ 570992 w 4777232"/>
                <a:gd name="connsiteY4" fmla="*/ 3096768 h 3694176"/>
                <a:gd name="connsiteX5" fmla="*/ 668528 w 4777232"/>
                <a:gd name="connsiteY5" fmla="*/ 2999232 h 3694176"/>
                <a:gd name="connsiteX6" fmla="*/ 705104 w 4777232"/>
                <a:gd name="connsiteY6" fmla="*/ 2950464 h 3694176"/>
                <a:gd name="connsiteX7" fmla="*/ 839216 w 4777232"/>
                <a:gd name="connsiteY7" fmla="*/ 2840736 h 3694176"/>
                <a:gd name="connsiteX8" fmla="*/ 961136 w 4777232"/>
                <a:gd name="connsiteY8" fmla="*/ 2731008 h 3694176"/>
                <a:gd name="connsiteX9" fmla="*/ 997712 w 4777232"/>
                <a:gd name="connsiteY9" fmla="*/ 2670048 h 3694176"/>
                <a:gd name="connsiteX10" fmla="*/ 1144016 w 4777232"/>
                <a:gd name="connsiteY10" fmla="*/ 2487168 h 3694176"/>
                <a:gd name="connsiteX11" fmla="*/ 1192784 w 4777232"/>
                <a:gd name="connsiteY11" fmla="*/ 2401824 h 3694176"/>
                <a:gd name="connsiteX12" fmla="*/ 1229360 w 4777232"/>
                <a:gd name="connsiteY12" fmla="*/ 2328672 h 3694176"/>
                <a:gd name="connsiteX13" fmla="*/ 1290320 w 4777232"/>
                <a:gd name="connsiteY13" fmla="*/ 2243328 h 3694176"/>
                <a:gd name="connsiteX14" fmla="*/ 1314704 w 4777232"/>
                <a:gd name="connsiteY14" fmla="*/ 2182368 h 3694176"/>
                <a:gd name="connsiteX15" fmla="*/ 1424432 w 4777232"/>
                <a:gd name="connsiteY15" fmla="*/ 2060448 h 3694176"/>
                <a:gd name="connsiteX16" fmla="*/ 1448816 w 4777232"/>
                <a:gd name="connsiteY16" fmla="*/ 2023872 h 3694176"/>
                <a:gd name="connsiteX17" fmla="*/ 1485392 w 4777232"/>
                <a:gd name="connsiteY17" fmla="*/ 1975104 h 3694176"/>
                <a:gd name="connsiteX18" fmla="*/ 1558544 w 4777232"/>
                <a:gd name="connsiteY18" fmla="*/ 1840992 h 3694176"/>
                <a:gd name="connsiteX19" fmla="*/ 1582928 w 4777232"/>
                <a:gd name="connsiteY19" fmla="*/ 1755648 h 3694176"/>
                <a:gd name="connsiteX20" fmla="*/ 1619504 w 4777232"/>
                <a:gd name="connsiteY20" fmla="*/ 1694688 h 3694176"/>
                <a:gd name="connsiteX21" fmla="*/ 1668272 w 4777232"/>
                <a:gd name="connsiteY21" fmla="*/ 1572768 h 3694176"/>
                <a:gd name="connsiteX22" fmla="*/ 1680464 w 4777232"/>
                <a:gd name="connsiteY22" fmla="*/ 1511808 h 3694176"/>
                <a:gd name="connsiteX23" fmla="*/ 1704848 w 4777232"/>
                <a:gd name="connsiteY23" fmla="*/ 1475232 h 3694176"/>
                <a:gd name="connsiteX24" fmla="*/ 1717040 w 4777232"/>
                <a:gd name="connsiteY24" fmla="*/ 1426464 h 3694176"/>
                <a:gd name="connsiteX25" fmla="*/ 1741424 w 4777232"/>
                <a:gd name="connsiteY25" fmla="*/ 1377696 h 3694176"/>
                <a:gd name="connsiteX26" fmla="*/ 1765808 w 4777232"/>
                <a:gd name="connsiteY26" fmla="*/ 1280160 h 3694176"/>
                <a:gd name="connsiteX27" fmla="*/ 1778000 w 4777232"/>
                <a:gd name="connsiteY27" fmla="*/ 1231392 h 3694176"/>
                <a:gd name="connsiteX28" fmla="*/ 1802384 w 4777232"/>
                <a:gd name="connsiteY28" fmla="*/ 1170432 h 3694176"/>
                <a:gd name="connsiteX29" fmla="*/ 1826768 w 4777232"/>
                <a:gd name="connsiteY29" fmla="*/ 1121664 h 3694176"/>
                <a:gd name="connsiteX30" fmla="*/ 1838960 w 4777232"/>
                <a:gd name="connsiteY30" fmla="*/ 1072896 h 3694176"/>
                <a:gd name="connsiteX31" fmla="*/ 1912112 w 4777232"/>
                <a:gd name="connsiteY31" fmla="*/ 963168 h 3694176"/>
                <a:gd name="connsiteX32" fmla="*/ 1936496 w 4777232"/>
                <a:gd name="connsiteY32" fmla="*/ 890016 h 3694176"/>
                <a:gd name="connsiteX33" fmla="*/ 1948688 w 4777232"/>
                <a:gd name="connsiteY33" fmla="*/ 829056 h 3694176"/>
                <a:gd name="connsiteX34" fmla="*/ 1973072 w 4777232"/>
                <a:gd name="connsiteY34" fmla="*/ 792480 h 3694176"/>
                <a:gd name="connsiteX35" fmla="*/ 2009648 w 4777232"/>
                <a:gd name="connsiteY35" fmla="*/ 658368 h 3694176"/>
                <a:gd name="connsiteX36" fmla="*/ 2070608 w 4777232"/>
                <a:gd name="connsiteY36" fmla="*/ 536448 h 3694176"/>
                <a:gd name="connsiteX37" fmla="*/ 2082800 w 4777232"/>
                <a:gd name="connsiteY37" fmla="*/ 487680 h 3694176"/>
                <a:gd name="connsiteX38" fmla="*/ 2143760 w 4777232"/>
                <a:gd name="connsiteY38" fmla="*/ 390144 h 3694176"/>
                <a:gd name="connsiteX39" fmla="*/ 2180336 w 4777232"/>
                <a:gd name="connsiteY39" fmla="*/ 329184 h 3694176"/>
                <a:gd name="connsiteX40" fmla="*/ 2204720 w 4777232"/>
                <a:gd name="connsiteY40" fmla="*/ 292608 h 3694176"/>
                <a:gd name="connsiteX41" fmla="*/ 2216912 w 4777232"/>
                <a:gd name="connsiteY41" fmla="*/ 256032 h 3694176"/>
                <a:gd name="connsiteX42" fmla="*/ 2290064 w 4777232"/>
                <a:gd name="connsiteY42" fmla="*/ 182880 h 3694176"/>
                <a:gd name="connsiteX43" fmla="*/ 2351024 w 4777232"/>
                <a:gd name="connsiteY43" fmla="*/ 121920 h 3694176"/>
                <a:gd name="connsiteX44" fmla="*/ 2387600 w 4777232"/>
                <a:gd name="connsiteY44" fmla="*/ 97536 h 3694176"/>
                <a:gd name="connsiteX45" fmla="*/ 2509520 w 4777232"/>
                <a:gd name="connsiteY45" fmla="*/ 48768 h 3694176"/>
                <a:gd name="connsiteX46" fmla="*/ 2570480 w 4777232"/>
                <a:gd name="connsiteY46" fmla="*/ 36576 h 3694176"/>
                <a:gd name="connsiteX47" fmla="*/ 2680208 w 4777232"/>
                <a:gd name="connsiteY47" fmla="*/ 0 h 3694176"/>
                <a:gd name="connsiteX48" fmla="*/ 3216656 w 4777232"/>
                <a:gd name="connsiteY48" fmla="*/ 12192 h 3694176"/>
                <a:gd name="connsiteX49" fmla="*/ 3375152 w 4777232"/>
                <a:gd name="connsiteY49" fmla="*/ 36576 h 3694176"/>
                <a:gd name="connsiteX50" fmla="*/ 3497072 w 4777232"/>
                <a:gd name="connsiteY50" fmla="*/ 85344 h 3694176"/>
                <a:gd name="connsiteX51" fmla="*/ 3704336 w 4777232"/>
                <a:gd name="connsiteY51" fmla="*/ 182880 h 3694176"/>
                <a:gd name="connsiteX52" fmla="*/ 3838448 w 4777232"/>
                <a:gd name="connsiteY52" fmla="*/ 280416 h 3694176"/>
                <a:gd name="connsiteX53" fmla="*/ 4033520 w 4777232"/>
                <a:gd name="connsiteY53" fmla="*/ 414528 h 3694176"/>
                <a:gd name="connsiteX54" fmla="*/ 4106672 w 4777232"/>
                <a:gd name="connsiteY54" fmla="*/ 463296 h 3694176"/>
                <a:gd name="connsiteX55" fmla="*/ 4277360 w 4777232"/>
                <a:gd name="connsiteY55" fmla="*/ 597408 h 3694176"/>
                <a:gd name="connsiteX56" fmla="*/ 4338320 w 4777232"/>
                <a:gd name="connsiteY56" fmla="*/ 633984 h 3694176"/>
                <a:gd name="connsiteX57" fmla="*/ 4521200 w 4777232"/>
                <a:gd name="connsiteY57" fmla="*/ 755904 h 3694176"/>
                <a:gd name="connsiteX58" fmla="*/ 4606544 w 4777232"/>
                <a:gd name="connsiteY58" fmla="*/ 792480 h 3694176"/>
                <a:gd name="connsiteX59" fmla="*/ 4655312 w 4777232"/>
                <a:gd name="connsiteY59" fmla="*/ 829056 h 3694176"/>
                <a:gd name="connsiteX60" fmla="*/ 4777232 w 4777232"/>
                <a:gd name="connsiteY60" fmla="*/ 865632 h 3694176"/>
                <a:gd name="connsiteX61" fmla="*/ 4691888 w 4777232"/>
                <a:gd name="connsiteY61" fmla="*/ 914400 h 3694176"/>
                <a:gd name="connsiteX62" fmla="*/ 4594352 w 4777232"/>
                <a:gd name="connsiteY62" fmla="*/ 938784 h 3694176"/>
                <a:gd name="connsiteX63" fmla="*/ 4557776 w 4777232"/>
                <a:gd name="connsiteY63" fmla="*/ 963168 h 3694176"/>
                <a:gd name="connsiteX64" fmla="*/ 4496816 w 4777232"/>
                <a:gd name="connsiteY64" fmla="*/ 975360 h 3694176"/>
                <a:gd name="connsiteX65" fmla="*/ 4411472 w 4777232"/>
                <a:gd name="connsiteY65" fmla="*/ 999744 h 3694176"/>
                <a:gd name="connsiteX66" fmla="*/ 4460240 w 4777232"/>
                <a:gd name="connsiteY66" fmla="*/ 1085088 h 3694176"/>
                <a:gd name="connsiteX67" fmla="*/ 4484624 w 4777232"/>
                <a:gd name="connsiteY67" fmla="*/ 1121664 h 3694176"/>
                <a:gd name="connsiteX68" fmla="*/ 4521200 w 4777232"/>
                <a:gd name="connsiteY68" fmla="*/ 1133856 h 3694176"/>
                <a:gd name="connsiteX69" fmla="*/ 4387088 w 4777232"/>
                <a:gd name="connsiteY69" fmla="*/ 1146048 h 3694176"/>
                <a:gd name="connsiteX70" fmla="*/ 4167632 w 4777232"/>
                <a:gd name="connsiteY70" fmla="*/ 1194816 h 3694176"/>
                <a:gd name="connsiteX71" fmla="*/ 4082288 w 4777232"/>
                <a:gd name="connsiteY71" fmla="*/ 1207008 h 3694176"/>
                <a:gd name="connsiteX72" fmla="*/ 4045712 w 4777232"/>
                <a:gd name="connsiteY72" fmla="*/ 1219200 h 3694176"/>
                <a:gd name="connsiteX73" fmla="*/ 4070096 w 4777232"/>
                <a:gd name="connsiteY73" fmla="*/ 1316736 h 3694176"/>
                <a:gd name="connsiteX74" fmla="*/ 4179824 w 4777232"/>
                <a:gd name="connsiteY74" fmla="*/ 1377696 h 3694176"/>
                <a:gd name="connsiteX75" fmla="*/ 4228592 w 4777232"/>
                <a:gd name="connsiteY75" fmla="*/ 1414272 h 3694176"/>
                <a:gd name="connsiteX76" fmla="*/ 4326128 w 4777232"/>
                <a:gd name="connsiteY76" fmla="*/ 1463040 h 3694176"/>
                <a:gd name="connsiteX77" fmla="*/ 4155440 w 4777232"/>
                <a:gd name="connsiteY77" fmla="*/ 1499616 h 3694176"/>
                <a:gd name="connsiteX78" fmla="*/ 3692144 w 4777232"/>
                <a:gd name="connsiteY78" fmla="*/ 1524000 h 3694176"/>
                <a:gd name="connsiteX79" fmla="*/ 3704336 w 4777232"/>
                <a:gd name="connsiteY79" fmla="*/ 1621536 h 3694176"/>
                <a:gd name="connsiteX80" fmla="*/ 3765296 w 4777232"/>
                <a:gd name="connsiteY80" fmla="*/ 1670304 h 3694176"/>
                <a:gd name="connsiteX81" fmla="*/ 3935984 w 4777232"/>
                <a:gd name="connsiteY81" fmla="*/ 1767840 h 3694176"/>
                <a:gd name="connsiteX82" fmla="*/ 4082288 w 4777232"/>
                <a:gd name="connsiteY82" fmla="*/ 1780032 h 3694176"/>
                <a:gd name="connsiteX83" fmla="*/ 3692144 w 4777232"/>
                <a:gd name="connsiteY83" fmla="*/ 1767840 h 3694176"/>
                <a:gd name="connsiteX84" fmla="*/ 3606800 w 4777232"/>
                <a:gd name="connsiteY84" fmla="*/ 1755648 h 3694176"/>
                <a:gd name="connsiteX85" fmla="*/ 3545840 w 4777232"/>
                <a:gd name="connsiteY85" fmla="*/ 1743456 h 3694176"/>
                <a:gd name="connsiteX86" fmla="*/ 3460496 w 4777232"/>
                <a:gd name="connsiteY86" fmla="*/ 1731264 h 3694176"/>
                <a:gd name="connsiteX87" fmla="*/ 3375152 w 4777232"/>
                <a:gd name="connsiteY87" fmla="*/ 1706880 h 3694176"/>
                <a:gd name="connsiteX88" fmla="*/ 3289808 w 4777232"/>
                <a:gd name="connsiteY88" fmla="*/ 1694688 h 3694176"/>
                <a:gd name="connsiteX89" fmla="*/ 3253232 w 4777232"/>
                <a:gd name="connsiteY89" fmla="*/ 1743456 h 3694176"/>
                <a:gd name="connsiteX90" fmla="*/ 3265424 w 4777232"/>
                <a:gd name="connsiteY90" fmla="*/ 1816608 h 3694176"/>
                <a:gd name="connsiteX91" fmla="*/ 3070352 w 4777232"/>
                <a:gd name="connsiteY91" fmla="*/ 1731264 h 3694176"/>
                <a:gd name="connsiteX92" fmla="*/ 2960624 w 4777232"/>
                <a:gd name="connsiteY92" fmla="*/ 1658112 h 3694176"/>
                <a:gd name="connsiteX93" fmla="*/ 2692400 w 4777232"/>
                <a:gd name="connsiteY93" fmla="*/ 1670304 h 3694176"/>
                <a:gd name="connsiteX94" fmla="*/ 2680208 w 4777232"/>
                <a:gd name="connsiteY94" fmla="*/ 1804416 h 3694176"/>
                <a:gd name="connsiteX95" fmla="*/ 2655824 w 4777232"/>
                <a:gd name="connsiteY95" fmla="*/ 1962912 h 3694176"/>
                <a:gd name="connsiteX96" fmla="*/ 2607056 w 4777232"/>
                <a:gd name="connsiteY96" fmla="*/ 2011680 h 3694176"/>
                <a:gd name="connsiteX97" fmla="*/ 2521712 w 4777232"/>
                <a:gd name="connsiteY97" fmla="*/ 2060448 h 3694176"/>
                <a:gd name="connsiteX98" fmla="*/ 2436368 w 4777232"/>
                <a:gd name="connsiteY98" fmla="*/ 2121408 h 3694176"/>
                <a:gd name="connsiteX99" fmla="*/ 2387600 w 4777232"/>
                <a:gd name="connsiteY99" fmla="*/ 2145792 h 3694176"/>
                <a:gd name="connsiteX100" fmla="*/ 2436368 w 4777232"/>
                <a:gd name="connsiteY100" fmla="*/ 2170176 h 3694176"/>
                <a:gd name="connsiteX101" fmla="*/ 2460752 w 4777232"/>
                <a:gd name="connsiteY101" fmla="*/ 2231136 h 3694176"/>
                <a:gd name="connsiteX102" fmla="*/ 2326640 w 4777232"/>
                <a:gd name="connsiteY102" fmla="*/ 2377440 h 3694176"/>
                <a:gd name="connsiteX103" fmla="*/ 2241296 w 4777232"/>
                <a:gd name="connsiteY103" fmla="*/ 2462784 h 3694176"/>
                <a:gd name="connsiteX104" fmla="*/ 2180336 w 4777232"/>
                <a:gd name="connsiteY104" fmla="*/ 2499360 h 3694176"/>
                <a:gd name="connsiteX105" fmla="*/ 2021840 w 4777232"/>
                <a:gd name="connsiteY105" fmla="*/ 2596896 h 3694176"/>
                <a:gd name="connsiteX106" fmla="*/ 1936496 w 4777232"/>
                <a:gd name="connsiteY106" fmla="*/ 2621280 h 3694176"/>
                <a:gd name="connsiteX107" fmla="*/ 2192528 w 4777232"/>
                <a:gd name="connsiteY107" fmla="*/ 2718816 h 3694176"/>
                <a:gd name="connsiteX108" fmla="*/ 2168144 w 4777232"/>
                <a:gd name="connsiteY108" fmla="*/ 2804160 h 3694176"/>
                <a:gd name="connsiteX109" fmla="*/ 2034032 w 4777232"/>
                <a:gd name="connsiteY109" fmla="*/ 2901696 h 3694176"/>
                <a:gd name="connsiteX110" fmla="*/ 1875536 w 4777232"/>
                <a:gd name="connsiteY110" fmla="*/ 2962656 h 3694176"/>
                <a:gd name="connsiteX111" fmla="*/ 1729232 w 4777232"/>
                <a:gd name="connsiteY111" fmla="*/ 3048000 h 3694176"/>
                <a:gd name="connsiteX112" fmla="*/ 1582928 w 4777232"/>
                <a:gd name="connsiteY112" fmla="*/ 3108960 h 3694176"/>
                <a:gd name="connsiteX113" fmla="*/ 1461008 w 4777232"/>
                <a:gd name="connsiteY113" fmla="*/ 3145536 h 3694176"/>
                <a:gd name="connsiteX114" fmla="*/ 1375664 w 4777232"/>
                <a:gd name="connsiteY114" fmla="*/ 3182112 h 3694176"/>
                <a:gd name="connsiteX115" fmla="*/ 1534160 w 4777232"/>
                <a:gd name="connsiteY115" fmla="*/ 3255264 h 3694176"/>
                <a:gd name="connsiteX116" fmla="*/ 1558544 w 4777232"/>
                <a:gd name="connsiteY116" fmla="*/ 3291840 h 3694176"/>
                <a:gd name="connsiteX117" fmla="*/ 1546352 w 4777232"/>
                <a:gd name="connsiteY117" fmla="*/ 3377184 h 3694176"/>
                <a:gd name="connsiteX118" fmla="*/ 1473200 w 4777232"/>
                <a:gd name="connsiteY118" fmla="*/ 3425952 h 3694176"/>
                <a:gd name="connsiteX119" fmla="*/ 1400048 w 4777232"/>
                <a:gd name="connsiteY119" fmla="*/ 3474720 h 3694176"/>
                <a:gd name="connsiteX120" fmla="*/ 1351280 w 4777232"/>
                <a:gd name="connsiteY120" fmla="*/ 3486912 h 3694176"/>
                <a:gd name="connsiteX121" fmla="*/ 1241552 w 4777232"/>
                <a:gd name="connsiteY121" fmla="*/ 3511296 h 3694176"/>
                <a:gd name="connsiteX122" fmla="*/ 1034288 w 4777232"/>
                <a:gd name="connsiteY122" fmla="*/ 3584448 h 3694176"/>
                <a:gd name="connsiteX123" fmla="*/ 948944 w 4777232"/>
                <a:gd name="connsiteY123" fmla="*/ 3621024 h 3694176"/>
                <a:gd name="connsiteX124" fmla="*/ 668528 w 4777232"/>
                <a:gd name="connsiteY124" fmla="*/ 3681984 h 3694176"/>
                <a:gd name="connsiteX125" fmla="*/ 595376 w 4777232"/>
                <a:gd name="connsiteY125" fmla="*/ 3694176 h 3694176"/>
                <a:gd name="connsiteX126" fmla="*/ 583184 w 4777232"/>
                <a:gd name="connsiteY126" fmla="*/ 3547872 h 3694176"/>
                <a:gd name="connsiteX127" fmla="*/ 485648 w 4777232"/>
                <a:gd name="connsiteY127" fmla="*/ 3560064 h 3694176"/>
                <a:gd name="connsiteX128" fmla="*/ 290576 w 4777232"/>
                <a:gd name="connsiteY128" fmla="*/ 3621024 h 3694176"/>
                <a:gd name="connsiteX129" fmla="*/ 205232 w 4777232"/>
                <a:gd name="connsiteY129" fmla="*/ 3633216 h 3694176"/>
                <a:gd name="connsiteX130" fmla="*/ 168656 w 4777232"/>
                <a:gd name="connsiteY130" fmla="*/ 3645408 h 3694176"/>
                <a:gd name="connsiteX131" fmla="*/ 156464 w 4777232"/>
                <a:gd name="connsiteY131" fmla="*/ 3608832 h 3694176"/>
                <a:gd name="connsiteX132" fmla="*/ 83312 w 4777232"/>
                <a:gd name="connsiteY132" fmla="*/ 3560064 h 3694176"/>
                <a:gd name="connsiteX133" fmla="*/ 34544 w 4777232"/>
                <a:gd name="connsiteY133" fmla="*/ 3535680 h 3694176"/>
                <a:gd name="connsiteX134" fmla="*/ 34544 w 4777232"/>
                <a:gd name="connsiteY134" fmla="*/ 3486912 h 36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777232" h="3694176">
                  <a:moveTo>
                    <a:pt x="34544" y="3486912"/>
                  </a:moveTo>
                  <a:cubicBezTo>
                    <a:pt x="69088" y="3456432"/>
                    <a:pt x="171002" y="3409445"/>
                    <a:pt x="241808" y="3352800"/>
                  </a:cubicBezTo>
                  <a:cubicBezTo>
                    <a:pt x="295850" y="3309566"/>
                    <a:pt x="344938" y="3260212"/>
                    <a:pt x="400304" y="3218688"/>
                  </a:cubicBezTo>
                  <a:cubicBezTo>
                    <a:pt x="416560" y="3206496"/>
                    <a:pt x="432165" y="3193384"/>
                    <a:pt x="449072" y="3182112"/>
                  </a:cubicBezTo>
                  <a:cubicBezTo>
                    <a:pt x="519263" y="3135318"/>
                    <a:pt x="505895" y="3156858"/>
                    <a:pt x="570992" y="3096768"/>
                  </a:cubicBezTo>
                  <a:cubicBezTo>
                    <a:pt x="604777" y="3065581"/>
                    <a:pt x="640941" y="3036015"/>
                    <a:pt x="668528" y="2999232"/>
                  </a:cubicBezTo>
                  <a:cubicBezTo>
                    <a:pt x="680720" y="2982976"/>
                    <a:pt x="690214" y="2964291"/>
                    <a:pt x="705104" y="2950464"/>
                  </a:cubicBezTo>
                  <a:cubicBezTo>
                    <a:pt x="747430" y="2911161"/>
                    <a:pt x="794387" y="2877159"/>
                    <a:pt x="839216" y="2840736"/>
                  </a:cubicBezTo>
                  <a:cubicBezTo>
                    <a:pt x="883933" y="2804403"/>
                    <a:pt x="924493" y="2776812"/>
                    <a:pt x="961136" y="2731008"/>
                  </a:cubicBezTo>
                  <a:cubicBezTo>
                    <a:pt x="975939" y="2712504"/>
                    <a:pt x="983774" y="2689213"/>
                    <a:pt x="997712" y="2670048"/>
                  </a:cubicBezTo>
                  <a:cubicBezTo>
                    <a:pt x="1041720" y="2609537"/>
                    <a:pt x="1107237" y="2551531"/>
                    <a:pt x="1144016" y="2487168"/>
                  </a:cubicBezTo>
                  <a:cubicBezTo>
                    <a:pt x="1160272" y="2458720"/>
                    <a:pt x="1177250" y="2430673"/>
                    <a:pt x="1192784" y="2401824"/>
                  </a:cubicBezTo>
                  <a:cubicBezTo>
                    <a:pt x="1205709" y="2377820"/>
                    <a:pt x="1215072" y="2351890"/>
                    <a:pt x="1229360" y="2328672"/>
                  </a:cubicBezTo>
                  <a:cubicBezTo>
                    <a:pt x="1247682" y="2298898"/>
                    <a:pt x="1272705" y="2273526"/>
                    <a:pt x="1290320" y="2243328"/>
                  </a:cubicBezTo>
                  <a:cubicBezTo>
                    <a:pt x="1301347" y="2224424"/>
                    <a:pt x="1304076" y="2201499"/>
                    <a:pt x="1314704" y="2182368"/>
                  </a:cubicBezTo>
                  <a:cubicBezTo>
                    <a:pt x="1368842" y="2084919"/>
                    <a:pt x="1342220" y="2183766"/>
                    <a:pt x="1424432" y="2060448"/>
                  </a:cubicBezTo>
                  <a:cubicBezTo>
                    <a:pt x="1432560" y="2048256"/>
                    <a:pt x="1440299" y="2035796"/>
                    <a:pt x="1448816" y="2023872"/>
                  </a:cubicBezTo>
                  <a:cubicBezTo>
                    <a:pt x="1460627" y="2007337"/>
                    <a:pt x="1475524" y="1992867"/>
                    <a:pt x="1485392" y="1975104"/>
                  </a:cubicBezTo>
                  <a:cubicBezTo>
                    <a:pt x="1602952" y="1763496"/>
                    <a:pt x="1387442" y="2097645"/>
                    <a:pt x="1558544" y="1840992"/>
                  </a:cubicBezTo>
                  <a:cubicBezTo>
                    <a:pt x="1566672" y="1812544"/>
                    <a:pt x="1571549" y="1782958"/>
                    <a:pt x="1582928" y="1755648"/>
                  </a:cubicBezTo>
                  <a:cubicBezTo>
                    <a:pt x="1592042" y="1733774"/>
                    <a:pt x="1610703" y="1716690"/>
                    <a:pt x="1619504" y="1694688"/>
                  </a:cubicBezTo>
                  <a:cubicBezTo>
                    <a:pt x="1686861" y="1526294"/>
                    <a:pt x="1563265" y="1747780"/>
                    <a:pt x="1668272" y="1572768"/>
                  </a:cubicBezTo>
                  <a:cubicBezTo>
                    <a:pt x="1672336" y="1552448"/>
                    <a:pt x="1673188" y="1531211"/>
                    <a:pt x="1680464" y="1511808"/>
                  </a:cubicBezTo>
                  <a:cubicBezTo>
                    <a:pt x="1685609" y="1498088"/>
                    <a:pt x="1699076" y="1488700"/>
                    <a:pt x="1704848" y="1475232"/>
                  </a:cubicBezTo>
                  <a:cubicBezTo>
                    <a:pt x="1711449" y="1459831"/>
                    <a:pt x="1711156" y="1442153"/>
                    <a:pt x="1717040" y="1426464"/>
                  </a:cubicBezTo>
                  <a:cubicBezTo>
                    <a:pt x="1723422" y="1409446"/>
                    <a:pt x="1735677" y="1394938"/>
                    <a:pt x="1741424" y="1377696"/>
                  </a:cubicBezTo>
                  <a:cubicBezTo>
                    <a:pt x="1752022" y="1345903"/>
                    <a:pt x="1757680" y="1312672"/>
                    <a:pt x="1765808" y="1280160"/>
                  </a:cubicBezTo>
                  <a:cubicBezTo>
                    <a:pt x="1769872" y="1263904"/>
                    <a:pt x="1771777" y="1246950"/>
                    <a:pt x="1778000" y="1231392"/>
                  </a:cubicBezTo>
                  <a:cubicBezTo>
                    <a:pt x="1786128" y="1211072"/>
                    <a:pt x="1793496" y="1190431"/>
                    <a:pt x="1802384" y="1170432"/>
                  </a:cubicBezTo>
                  <a:cubicBezTo>
                    <a:pt x="1809765" y="1153824"/>
                    <a:pt x="1820386" y="1138682"/>
                    <a:pt x="1826768" y="1121664"/>
                  </a:cubicBezTo>
                  <a:cubicBezTo>
                    <a:pt x="1832652" y="1105975"/>
                    <a:pt x="1831016" y="1087649"/>
                    <a:pt x="1838960" y="1072896"/>
                  </a:cubicBezTo>
                  <a:cubicBezTo>
                    <a:pt x="1859801" y="1034191"/>
                    <a:pt x="1898211" y="1004871"/>
                    <a:pt x="1912112" y="963168"/>
                  </a:cubicBezTo>
                  <a:cubicBezTo>
                    <a:pt x="1920240" y="938784"/>
                    <a:pt x="1931455" y="915220"/>
                    <a:pt x="1936496" y="890016"/>
                  </a:cubicBezTo>
                  <a:cubicBezTo>
                    <a:pt x="1940560" y="869696"/>
                    <a:pt x="1941412" y="848459"/>
                    <a:pt x="1948688" y="829056"/>
                  </a:cubicBezTo>
                  <a:cubicBezTo>
                    <a:pt x="1953833" y="815336"/>
                    <a:pt x="1964944" y="804672"/>
                    <a:pt x="1973072" y="792480"/>
                  </a:cubicBezTo>
                  <a:cubicBezTo>
                    <a:pt x="1981991" y="747886"/>
                    <a:pt x="1989023" y="699617"/>
                    <a:pt x="2009648" y="658368"/>
                  </a:cubicBezTo>
                  <a:cubicBezTo>
                    <a:pt x="2029968" y="617728"/>
                    <a:pt x="2059588" y="580528"/>
                    <a:pt x="2070608" y="536448"/>
                  </a:cubicBezTo>
                  <a:cubicBezTo>
                    <a:pt x="2074672" y="520192"/>
                    <a:pt x="2075995" y="502992"/>
                    <a:pt x="2082800" y="487680"/>
                  </a:cubicBezTo>
                  <a:cubicBezTo>
                    <a:pt x="2096662" y="456491"/>
                    <a:pt x="2124938" y="420259"/>
                    <a:pt x="2143760" y="390144"/>
                  </a:cubicBezTo>
                  <a:cubicBezTo>
                    <a:pt x="2156319" y="370049"/>
                    <a:pt x="2167777" y="349279"/>
                    <a:pt x="2180336" y="329184"/>
                  </a:cubicBezTo>
                  <a:cubicBezTo>
                    <a:pt x="2188102" y="316758"/>
                    <a:pt x="2198167" y="305714"/>
                    <a:pt x="2204720" y="292608"/>
                  </a:cubicBezTo>
                  <a:cubicBezTo>
                    <a:pt x="2210467" y="281113"/>
                    <a:pt x="2209022" y="266176"/>
                    <a:pt x="2216912" y="256032"/>
                  </a:cubicBezTo>
                  <a:cubicBezTo>
                    <a:pt x="2238083" y="228812"/>
                    <a:pt x="2265680" y="207264"/>
                    <a:pt x="2290064" y="182880"/>
                  </a:cubicBezTo>
                  <a:cubicBezTo>
                    <a:pt x="2310384" y="162560"/>
                    <a:pt x="2327114" y="137860"/>
                    <a:pt x="2351024" y="121920"/>
                  </a:cubicBezTo>
                  <a:cubicBezTo>
                    <a:pt x="2363216" y="113792"/>
                    <a:pt x="2374494" y="104089"/>
                    <a:pt x="2387600" y="97536"/>
                  </a:cubicBezTo>
                  <a:cubicBezTo>
                    <a:pt x="2404064" y="89304"/>
                    <a:pt x="2477087" y="56876"/>
                    <a:pt x="2509520" y="48768"/>
                  </a:cubicBezTo>
                  <a:cubicBezTo>
                    <a:pt x="2529624" y="43742"/>
                    <a:pt x="2550555" y="42269"/>
                    <a:pt x="2570480" y="36576"/>
                  </a:cubicBezTo>
                  <a:cubicBezTo>
                    <a:pt x="2607551" y="25984"/>
                    <a:pt x="2680208" y="0"/>
                    <a:pt x="2680208" y="0"/>
                  </a:cubicBezTo>
                  <a:lnTo>
                    <a:pt x="3216656" y="12192"/>
                  </a:lnTo>
                  <a:cubicBezTo>
                    <a:pt x="3237171" y="12997"/>
                    <a:pt x="3350474" y="32463"/>
                    <a:pt x="3375152" y="36576"/>
                  </a:cubicBezTo>
                  <a:cubicBezTo>
                    <a:pt x="3489522" y="93761"/>
                    <a:pt x="3346415" y="25081"/>
                    <a:pt x="3497072" y="85344"/>
                  </a:cubicBezTo>
                  <a:cubicBezTo>
                    <a:pt x="3541781" y="103228"/>
                    <a:pt x="3660212" y="157667"/>
                    <a:pt x="3704336" y="182880"/>
                  </a:cubicBezTo>
                  <a:cubicBezTo>
                    <a:pt x="3792592" y="233312"/>
                    <a:pt x="3760418" y="224681"/>
                    <a:pt x="3838448" y="280416"/>
                  </a:cubicBezTo>
                  <a:cubicBezTo>
                    <a:pt x="3902659" y="326281"/>
                    <a:pt x="3968324" y="370076"/>
                    <a:pt x="4033520" y="414528"/>
                  </a:cubicBezTo>
                  <a:cubicBezTo>
                    <a:pt x="4057733" y="431037"/>
                    <a:pt x="4084159" y="444535"/>
                    <a:pt x="4106672" y="463296"/>
                  </a:cubicBezTo>
                  <a:cubicBezTo>
                    <a:pt x="4149324" y="498839"/>
                    <a:pt x="4233457" y="571066"/>
                    <a:pt x="4277360" y="597408"/>
                  </a:cubicBezTo>
                  <a:cubicBezTo>
                    <a:pt x="4297680" y="609600"/>
                    <a:pt x="4318451" y="621069"/>
                    <a:pt x="4338320" y="633984"/>
                  </a:cubicBezTo>
                  <a:cubicBezTo>
                    <a:pt x="4399748" y="673912"/>
                    <a:pt x="4453859" y="727044"/>
                    <a:pt x="4521200" y="755904"/>
                  </a:cubicBezTo>
                  <a:cubicBezTo>
                    <a:pt x="4549648" y="768096"/>
                    <a:pt x="4579373" y="777659"/>
                    <a:pt x="4606544" y="792480"/>
                  </a:cubicBezTo>
                  <a:cubicBezTo>
                    <a:pt x="4624383" y="802210"/>
                    <a:pt x="4637137" y="819969"/>
                    <a:pt x="4655312" y="829056"/>
                  </a:cubicBezTo>
                  <a:cubicBezTo>
                    <a:pt x="4684995" y="843897"/>
                    <a:pt x="4742230" y="856882"/>
                    <a:pt x="4777232" y="865632"/>
                  </a:cubicBezTo>
                  <a:cubicBezTo>
                    <a:pt x="4748784" y="881888"/>
                    <a:pt x="4722310" y="902231"/>
                    <a:pt x="4691888" y="914400"/>
                  </a:cubicBezTo>
                  <a:cubicBezTo>
                    <a:pt x="4660772" y="926846"/>
                    <a:pt x="4594352" y="938784"/>
                    <a:pt x="4594352" y="938784"/>
                  </a:cubicBezTo>
                  <a:cubicBezTo>
                    <a:pt x="4582160" y="946912"/>
                    <a:pt x="4571496" y="958023"/>
                    <a:pt x="4557776" y="963168"/>
                  </a:cubicBezTo>
                  <a:cubicBezTo>
                    <a:pt x="4538373" y="970444"/>
                    <a:pt x="4516920" y="970334"/>
                    <a:pt x="4496816" y="975360"/>
                  </a:cubicBezTo>
                  <a:cubicBezTo>
                    <a:pt x="4468113" y="982536"/>
                    <a:pt x="4439920" y="991616"/>
                    <a:pt x="4411472" y="999744"/>
                  </a:cubicBezTo>
                  <a:cubicBezTo>
                    <a:pt x="4427728" y="1028192"/>
                    <a:pt x="4443383" y="1056992"/>
                    <a:pt x="4460240" y="1085088"/>
                  </a:cubicBezTo>
                  <a:cubicBezTo>
                    <a:pt x="4467779" y="1097653"/>
                    <a:pt x="4473182" y="1112510"/>
                    <a:pt x="4484624" y="1121664"/>
                  </a:cubicBezTo>
                  <a:cubicBezTo>
                    <a:pt x="4494659" y="1129692"/>
                    <a:pt x="4509008" y="1129792"/>
                    <a:pt x="4521200" y="1133856"/>
                  </a:cubicBezTo>
                  <a:cubicBezTo>
                    <a:pt x="4476496" y="1137920"/>
                    <a:pt x="4431324" y="1138421"/>
                    <a:pt x="4387088" y="1146048"/>
                  </a:cubicBezTo>
                  <a:cubicBezTo>
                    <a:pt x="4313241" y="1158780"/>
                    <a:pt x="4241113" y="1180120"/>
                    <a:pt x="4167632" y="1194816"/>
                  </a:cubicBezTo>
                  <a:cubicBezTo>
                    <a:pt x="4139453" y="1200452"/>
                    <a:pt x="4110736" y="1202944"/>
                    <a:pt x="4082288" y="1207008"/>
                  </a:cubicBezTo>
                  <a:cubicBezTo>
                    <a:pt x="4070096" y="1211072"/>
                    <a:pt x="4054799" y="1210113"/>
                    <a:pt x="4045712" y="1219200"/>
                  </a:cubicBezTo>
                  <a:cubicBezTo>
                    <a:pt x="4013378" y="1251534"/>
                    <a:pt x="4050230" y="1294031"/>
                    <a:pt x="4070096" y="1316736"/>
                  </a:cubicBezTo>
                  <a:cubicBezTo>
                    <a:pt x="4111670" y="1364249"/>
                    <a:pt x="4126603" y="1348129"/>
                    <a:pt x="4179824" y="1377696"/>
                  </a:cubicBezTo>
                  <a:cubicBezTo>
                    <a:pt x="4197587" y="1387564"/>
                    <a:pt x="4210829" y="1404404"/>
                    <a:pt x="4228592" y="1414272"/>
                  </a:cubicBezTo>
                  <a:cubicBezTo>
                    <a:pt x="4407548" y="1513692"/>
                    <a:pt x="4201449" y="1379921"/>
                    <a:pt x="4326128" y="1463040"/>
                  </a:cubicBezTo>
                  <a:cubicBezTo>
                    <a:pt x="4269232" y="1475232"/>
                    <a:pt x="4213082" y="1491665"/>
                    <a:pt x="4155440" y="1499616"/>
                  </a:cubicBezTo>
                  <a:cubicBezTo>
                    <a:pt x="4087624" y="1508970"/>
                    <a:pt x="3714431" y="1523031"/>
                    <a:pt x="3692144" y="1524000"/>
                  </a:cubicBezTo>
                  <a:cubicBezTo>
                    <a:pt x="3696208" y="1556512"/>
                    <a:pt x="3689683" y="1592230"/>
                    <a:pt x="3704336" y="1621536"/>
                  </a:cubicBezTo>
                  <a:cubicBezTo>
                    <a:pt x="3715974" y="1644811"/>
                    <a:pt x="3743901" y="1655492"/>
                    <a:pt x="3765296" y="1670304"/>
                  </a:cubicBezTo>
                  <a:cubicBezTo>
                    <a:pt x="3779387" y="1680059"/>
                    <a:pt x="3904314" y="1760802"/>
                    <a:pt x="3935984" y="1767840"/>
                  </a:cubicBezTo>
                  <a:cubicBezTo>
                    <a:pt x="3983756" y="1778456"/>
                    <a:pt x="4131225" y="1780032"/>
                    <a:pt x="4082288" y="1780032"/>
                  </a:cubicBezTo>
                  <a:cubicBezTo>
                    <a:pt x="3952177" y="1780032"/>
                    <a:pt x="3822192" y="1771904"/>
                    <a:pt x="3692144" y="1767840"/>
                  </a:cubicBezTo>
                  <a:cubicBezTo>
                    <a:pt x="3663696" y="1763776"/>
                    <a:pt x="3635146" y="1760372"/>
                    <a:pt x="3606800" y="1755648"/>
                  </a:cubicBezTo>
                  <a:cubicBezTo>
                    <a:pt x="3586360" y="1752241"/>
                    <a:pt x="3566280" y="1746863"/>
                    <a:pt x="3545840" y="1743456"/>
                  </a:cubicBezTo>
                  <a:cubicBezTo>
                    <a:pt x="3517494" y="1738732"/>
                    <a:pt x="3488944" y="1735328"/>
                    <a:pt x="3460496" y="1731264"/>
                  </a:cubicBezTo>
                  <a:cubicBezTo>
                    <a:pt x="3429158" y="1720818"/>
                    <a:pt x="3408832" y="1713004"/>
                    <a:pt x="3375152" y="1706880"/>
                  </a:cubicBezTo>
                  <a:cubicBezTo>
                    <a:pt x="3346879" y="1701739"/>
                    <a:pt x="3318256" y="1698752"/>
                    <a:pt x="3289808" y="1694688"/>
                  </a:cubicBezTo>
                  <a:cubicBezTo>
                    <a:pt x="3277616" y="1710944"/>
                    <a:pt x="3257217" y="1723531"/>
                    <a:pt x="3253232" y="1743456"/>
                  </a:cubicBezTo>
                  <a:cubicBezTo>
                    <a:pt x="3248384" y="1767696"/>
                    <a:pt x="3288146" y="1806870"/>
                    <a:pt x="3265424" y="1816608"/>
                  </a:cubicBezTo>
                  <a:lnTo>
                    <a:pt x="3070352" y="1731264"/>
                  </a:lnTo>
                  <a:cubicBezTo>
                    <a:pt x="3032462" y="1708976"/>
                    <a:pt x="2960624" y="1658112"/>
                    <a:pt x="2960624" y="1658112"/>
                  </a:cubicBezTo>
                  <a:cubicBezTo>
                    <a:pt x="2871216" y="1662176"/>
                    <a:pt x="2771750" y="1628904"/>
                    <a:pt x="2692400" y="1670304"/>
                  </a:cubicBezTo>
                  <a:cubicBezTo>
                    <a:pt x="2652603" y="1691068"/>
                    <a:pt x="2685776" y="1759874"/>
                    <a:pt x="2680208" y="1804416"/>
                  </a:cubicBezTo>
                  <a:cubicBezTo>
                    <a:pt x="2673578" y="1857457"/>
                    <a:pt x="2673614" y="1912506"/>
                    <a:pt x="2655824" y="1962912"/>
                  </a:cubicBezTo>
                  <a:cubicBezTo>
                    <a:pt x="2648173" y="1984591"/>
                    <a:pt x="2624357" y="1996541"/>
                    <a:pt x="2607056" y="2011680"/>
                  </a:cubicBezTo>
                  <a:cubicBezTo>
                    <a:pt x="2561634" y="2051425"/>
                    <a:pt x="2568947" y="2044703"/>
                    <a:pt x="2521712" y="2060448"/>
                  </a:cubicBezTo>
                  <a:cubicBezTo>
                    <a:pt x="2500778" y="2076149"/>
                    <a:pt x="2461327" y="2107146"/>
                    <a:pt x="2436368" y="2121408"/>
                  </a:cubicBezTo>
                  <a:cubicBezTo>
                    <a:pt x="2420588" y="2130425"/>
                    <a:pt x="2403856" y="2137664"/>
                    <a:pt x="2387600" y="2145792"/>
                  </a:cubicBezTo>
                  <a:cubicBezTo>
                    <a:pt x="2403856" y="2153920"/>
                    <a:pt x="2424540" y="2156377"/>
                    <a:pt x="2436368" y="2170176"/>
                  </a:cubicBezTo>
                  <a:cubicBezTo>
                    <a:pt x="2450611" y="2186793"/>
                    <a:pt x="2464667" y="2209604"/>
                    <a:pt x="2460752" y="2231136"/>
                  </a:cubicBezTo>
                  <a:cubicBezTo>
                    <a:pt x="2450743" y="2286185"/>
                    <a:pt x="2358108" y="2348220"/>
                    <a:pt x="2326640" y="2377440"/>
                  </a:cubicBezTo>
                  <a:cubicBezTo>
                    <a:pt x="2297159" y="2404816"/>
                    <a:pt x="2272203" y="2437028"/>
                    <a:pt x="2241296" y="2462784"/>
                  </a:cubicBezTo>
                  <a:cubicBezTo>
                    <a:pt x="2223091" y="2477954"/>
                    <a:pt x="2200053" y="2486215"/>
                    <a:pt x="2180336" y="2499360"/>
                  </a:cubicBezTo>
                  <a:cubicBezTo>
                    <a:pt x="2100085" y="2552861"/>
                    <a:pt x="2145234" y="2542911"/>
                    <a:pt x="2021840" y="2596896"/>
                  </a:cubicBezTo>
                  <a:cubicBezTo>
                    <a:pt x="1994734" y="2608755"/>
                    <a:pt x="1964944" y="2613152"/>
                    <a:pt x="1936496" y="2621280"/>
                  </a:cubicBezTo>
                  <a:cubicBezTo>
                    <a:pt x="1937739" y="2621732"/>
                    <a:pt x="2186556" y="2710605"/>
                    <a:pt x="2192528" y="2718816"/>
                  </a:cubicBezTo>
                  <a:cubicBezTo>
                    <a:pt x="2209930" y="2742744"/>
                    <a:pt x="2187521" y="2781802"/>
                    <a:pt x="2168144" y="2804160"/>
                  </a:cubicBezTo>
                  <a:cubicBezTo>
                    <a:pt x="2131942" y="2845932"/>
                    <a:pt x="2081198" y="2872872"/>
                    <a:pt x="2034032" y="2901696"/>
                  </a:cubicBezTo>
                  <a:cubicBezTo>
                    <a:pt x="1918918" y="2972043"/>
                    <a:pt x="1983153" y="2908847"/>
                    <a:pt x="1875536" y="2962656"/>
                  </a:cubicBezTo>
                  <a:cubicBezTo>
                    <a:pt x="1825038" y="2987905"/>
                    <a:pt x="1779730" y="3022751"/>
                    <a:pt x="1729232" y="3048000"/>
                  </a:cubicBezTo>
                  <a:cubicBezTo>
                    <a:pt x="1681978" y="3071627"/>
                    <a:pt x="1632396" y="3090409"/>
                    <a:pt x="1582928" y="3108960"/>
                  </a:cubicBezTo>
                  <a:cubicBezTo>
                    <a:pt x="1512924" y="3135211"/>
                    <a:pt x="1544381" y="3103849"/>
                    <a:pt x="1461008" y="3145536"/>
                  </a:cubicBezTo>
                  <a:cubicBezTo>
                    <a:pt x="1400745" y="3175667"/>
                    <a:pt x="1429482" y="3164173"/>
                    <a:pt x="1375664" y="3182112"/>
                  </a:cubicBezTo>
                  <a:cubicBezTo>
                    <a:pt x="1397028" y="3191268"/>
                    <a:pt x="1511752" y="3238458"/>
                    <a:pt x="1534160" y="3255264"/>
                  </a:cubicBezTo>
                  <a:cubicBezTo>
                    <a:pt x="1545882" y="3264056"/>
                    <a:pt x="1550416" y="3279648"/>
                    <a:pt x="1558544" y="3291840"/>
                  </a:cubicBezTo>
                  <a:cubicBezTo>
                    <a:pt x="1554480" y="3320288"/>
                    <a:pt x="1557025" y="3350503"/>
                    <a:pt x="1546352" y="3377184"/>
                  </a:cubicBezTo>
                  <a:cubicBezTo>
                    <a:pt x="1527798" y="3423568"/>
                    <a:pt x="1505927" y="3407770"/>
                    <a:pt x="1473200" y="3425952"/>
                  </a:cubicBezTo>
                  <a:cubicBezTo>
                    <a:pt x="1447582" y="3440184"/>
                    <a:pt x="1426260" y="3461614"/>
                    <a:pt x="1400048" y="3474720"/>
                  </a:cubicBezTo>
                  <a:cubicBezTo>
                    <a:pt x="1385061" y="3482214"/>
                    <a:pt x="1367637" y="3483277"/>
                    <a:pt x="1351280" y="3486912"/>
                  </a:cubicBezTo>
                  <a:cubicBezTo>
                    <a:pt x="1313805" y="3495240"/>
                    <a:pt x="1278147" y="3499860"/>
                    <a:pt x="1241552" y="3511296"/>
                  </a:cubicBezTo>
                  <a:cubicBezTo>
                    <a:pt x="1186860" y="3528387"/>
                    <a:pt x="1095136" y="3557405"/>
                    <a:pt x="1034288" y="3584448"/>
                  </a:cubicBezTo>
                  <a:cubicBezTo>
                    <a:pt x="989426" y="3604387"/>
                    <a:pt x="991872" y="3610292"/>
                    <a:pt x="948944" y="3621024"/>
                  </a:cubicBezTo>
                  <a:cubicBezTo>
                    <a:pt x="857070" y="3643992"/>
                    <a:pt x="761823" y="3664491"/>
                    <a:pt x="668528" y="3681984"/>
                  </a:cubicBezTo>
                  <a:cubicBezTo>
                    <a:pt x="644231" y="3686540"/>
                    <a:pt x="619760" y="3690112"/>
                    <a:pt x="595376" y="3694176"/>
                  </a:cubicBezTo>
                  <a:cubicBezTo>
                    <a:pt x="591312" y="3645408"/>
                    <a:pt x="614173" y="3585747"/>
                    <a:pt x="583184" y="3547872"/>
                  </a:cubicBezTo>
                  <a:cubicBezTo>
                    <a:pt x="562436" y="3522513"/>
                    <a:pt x="517777" y="3553638"/>
                    <a:pt x="485648" y="3560064"/>
                  </a:cubicBezTo>
                  <a:cubicBezTo>
                    <a:pt x="396848" y="3577824"/>
                    <a:pt x="384567" y="3597526"/>
                    <a:pt x="290576" y="3621024"/>
                  </a:cubicBezTo>
                  <a:cubicBezTo>
                    <a:pt x="262697" y="3627994"/>
                    <a:pt x="233680" y="3629152"/>
                    <a:pt x="205232" y="3633216"/>
                  </a:cubicBezTo>
                  <a:cubicBezTo>
                    <a:pt x="193040" y="3637280"/>
                    <a:pt x="180151" y="3651155"/>
                    <a:pt x="168656" y="3645408"/>
                  </a:cubicBezTo>
                  <a:cubicBezTo>
                    <a:pt x="157161" y="3639661"/>
                    <a:pt x="165551" y="3617919"/>
                    <a:pt x="156464" y="3608832"/>
                  </a:cubicBezTo>
                  <a:cubicBezTo>
                    <a:pt x="135742" y="3588110"/>
                    <a:pt x="109524" y="3573170"/>
                    <a:pt x="83312" y="3560064"/>
                  </a:cubicBezTo>
                  <a:cubicBezTo>
                    <a:pt x="67056" y="3551936"/>
                    <a:pt x="45898" y="3549872"/>
                    <a:pt x="34544" y="3535680"/>
                  </a:cubicBezTo>
                  <a:cubicBezTo>
                    <a:pt x="26928" y="3526160"/>
                    <a:pt x="0" y="3517392"/>
                    <a:pt x="34544" y="3486912"/>
                  </a:cubicBezTo>
                  <a:close/>
                </a:path>
              </a:pathLst>
            </a:custGeom>
            <a:gradFill flip="none" rotWithShape="1">
              <a:gsLst>
                <a:gs pos="0">
                  <a:schemeClr val="bg1">
                    <a:lumMod val="85000"/>
                    <a:shade val="30000"/>
                    <a:satMod val="115000"/>
                    <a:alpha val="37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Oval 14"/>
          <p:cNvSpPr/>
          <p:nvPr/>
        </p:nvSpPr>
        <p:spPr>
          <a:xfrm>
            <a:off x="3275856" y="3068960"/>
            <a:ext cx="648072"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57200" y="3611169"/>
            <a:ext cx="1082348" cy="369332"/>
          </a:xfrm>
          <a:prstGeom prst="rect">
            <a:avLst/>
          </a:prstGeom>
          <a:noFill/>
        </p:spPr>
        <p:txBody>
          <a:bodyPr wrap="none" rtlCol="0">
            <a:spAutoFit/>
          </a:bodyPr>
          <a:lstStyle/>
          <a:p>
            <a:r>
              <a:rPr lang="en-GB" dirty="0"/>
              <a:t>Sting Jet</a:t>
            </a:r>
          </a:p>
        </p:txBody>
      </p:sp>
      <p:cxnSp>
        <p:nvCxnSpPr>
          <p:cNvPr id="18" name="Straight Arrow Connector 17"/>
          <p:cNvCxnSpPr/>
          <p:nvPr/>
        </p:nvCxnSpPr>
        <p:spPr>
          <a:xfrm flipV="1">
            <a:off x="1539548" y="3355201"/>
            <a:ext cx="1736308" cy="3693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1457" y="972079"/>
            <a:ext cx="3082451" cy="5632311"/>
          </a:xfrm>
          <a:prstGeom prst="rect">
            <a:avLst/>
          </a:prstGeom>
          <a:noFill/>
        </p:spPr>
        <p:txBody>
          <a:bodyPr wrap="square" rtlCol="0">
            <a:spAutoFit/>
          </a:bodyPr>
          <a:lstStyle/>
          <a:p>
            <a:pPr marL="285750" indent="-285750">
              <a:buFont typeface="Arial" panose="020B0604020202020204" pitchFamily="34" charset="0"/>
              <a:buChar char="•"/>
            </a:pPr>
            <a:r>
              <a:rPr lang="en-GB" sz="2000" dirty="0"/>
              <a:t>Strongest surface winds associated with a depression</a:t>
            </a:r>
          </a:p>
          <a:p>
            <a:pPr marL="285750" indent="-285750">
              <a:buFont typeface="Arial" panose="020B0604020202020204" pitchFamily="34" charset="0"/>
              <a:buChar char="•"/>
            </a:pPr>
            <a:r>
              <a:rPr lang="en-GB" sz="2000" dirty="0"/>
              <a:t>First identified retrospectively in 1987 storm</a:t>
            </a:r>
          </a:p>
          <a:p>
            <a:pPr marL="285750" indent="-285750">
              <a:buFont typeface="Arial" panose="020B0604020202020204" pitchFamily="34" charset="0"/>
              <a:buChar char="•"/>
            </a:pPr>
            <a:r>
              <a:rPr lang="en-GB" sz="2000" dirty="0"/>
              <a:t>A jet of fast moving air descends from high in the atmosphere, accelerating as it moves down. </a:t>
            </a:r>
          </a:p>
          <a:p>
            <a:pPr marL="285750" indent="-285750">
              <a:buFont typeface="Arial" panose="020B0604020202020204" pitchFamily="34" charset="0"/>
              <a:buChar char="•"/>
            </a:pPr>
            <a:r>
              <a:rPr lang="en-GB" sz="2000" dirty="0"/>
              <a:t>The yellow circle shows the spot on the Earth’s surface where the jet hits the ground </a:t>
            </a:r>
          </a:p>
          <a:p>
            <a:pPr marL="285750" indent="-285750">
              <a:buFont typeface="Arial" panose="020B0604020202020204" pitchFamily="34" charset="0"/>
              <a:buChar char="•"/>
            </a:pPr>
            <a:r>
              <a:rPr lang="en-GB" sz="2000" dirty="0"/>
              <a:t>This is where maximum damage can be expected.</a:t>
            </a:r>
          </a:p>
        </p:txBody>
      </p:sp>
    </p:spTree>
    <p:extLst>
      <p:ext uri="{BB962C8B-B14F-4D97-AF65-F5344CB8AC3E}">
        <p14:creationId xmlns:p14="http://schemas.microsoft.com/office/powerpoint/2010/main" val="169523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68904"/>
            <a:ext cx="4556944" cy="5705475"/>
          </a:xfrm>
          <a:prstGeom prst="rect">
            <a:avLst/>
          </a:prstGeom>
        </p:spPr>
      </p:pic>
      <p:sp>
        <p:nvSpPr>
          <p:cNvPr id="5" name="TextBox 4"/>
          <p:cNvSpPr txBox="1"/>
          <p:nvPr/>
        </p:nvSpPr>
        <p:spPr>
          <a:xfrm>
            <a:off x="5004048" y="188640"/>
            <a:ext cx="4139952" cy="5909310"/>
          </a:xfrm>
          <a:prstGeom prst="rect">
            <a:avLst/>
          </a:prstGeom>
          <a:noFill/>
        </p:spPr>
        <p:txBody>
          <a:bodyPr wrap="square" rtlCol="0">
            <a:spAutoFit/>
          </a:bodyPr>
          <a:lstStyle/>
          <a:p>
            <a:r>
              <a:rPr lang="en-GB" dirty="0"/>
              <a:t>Conditions for Tropical Cyclone Formations</a:t>
            </a:r>
          </a:p>
          <a:p>
            <a:endParaRPr lang="en-GB" dirty="0"/>
          </a:p>
          <a:p>
            <a:r>
              <a:rPr lang="en-GB" dirty="0"/>
              <a:t>1) Warm ocean waters (of at least 26.5°C) throughout a sufficient depth.</a:t>
            </a:r>
          </a:p>
          <a:p>
            <a:endParaRPr lang="en-GB" dirty="0"/>
          </a:p>
          <a:p>
            <a:r>
              <a:rPr lang="en-GB" dirty="0"/>
              <a:t>2) An atmosphere which cools fast with height.</a:t>
            </a:r>
          </a:p>
          <a:p>
            <a:endParaRPr lang="en-GB" dirty="0"/>
          </a:p>
          <a:p>
            <a:r>
              <a:rPr lang="en-GB" dirty="0"/>
              <a:t>3) Relatively moist layers near the mid-troposphere.</a:t>
            </a:r>
          </a:p>
          <a:p>
            <a:endParaRPr lang="en-GB" dirty="0"/>
          </a:p>
          <a:p>
            <a:r>
              <a:rPr lang="en-GB" dirty="0"/>
              <a:t>4) A minimum distance of at least 500 km from the equator.</a:t>
            </a:r>
          </a:p>
          <a:p>
            <a:endParaRPr lang="en-GB" dirty="0"/>
          </a:p>
          <a:p>
            <a:r>
              <a:rPr lang="en-GB" dirty="0"/>
              <a:t>5) A pre-existing near-surface disturbance.</a:t>
            </a:r>
          </a:p>
          <a:p>
            <a:endParaRPr lang="en-GB" dirty="0"/>
          </a:p>
          <a:p>
            <a:r>
              <a:rPr lang="en-GB" dirty="0"/>
              <a:t>6) Low values of vertical wind shear between the surface and the upper troposphere. </a:t>
            </a:r>
          </a:p>
        </p:txBody>
      </p:sp>
    </p:spTree>
    <p:extLst>
      <p:ext uri="{BB962C8B-B14F-4D97-AF65-F5344CB8AC3E}">
        <p14:creationId xmlns:p14="http://schemas.microsoft.com/office/powerpoint/2010/main" val="3923080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668453"/>
            <a:ext cx="7600273" cy="5386189"/>
          </a:xfrm>
          <a:prstGeom prst="rect">
            <a:avLst/>
          </a:prstGeom>
        </p:spPr>
      </p:pic>
    </p:spTree>
    <p:extLst>
      <p:ext uri="{BB962C8B-B14F-4D97-AF65-F5344CB8AC3E}">
        <p14:creationId xmlns:p14="http://schemas.microsoft.com/office/powerpoint/2010/main" val="1963660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p:nvPr>
        </p:nvSpPr>
        <p:spPr>
          <a:xfrm>
            <a:off x="323850" y="332656"/>
            <a:ext cx="8640638" cy="1152128"/>
          </a:xfrm>
        </p:spPr>
        <p:txBody>
          <a:bodyPr/>
          <a:lstStyle/>
          <a:p>
            <a:r>
              <a:rPr lang="en-GB" dirty="0"/>
              <a:t>Climate Change and Tropical Cyclones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2181" y="1700808"/>
            <a:ext cx="5903976" cy="4623816"/>
          </a:xfrm>
          <a:prstGeom prst="rect">
            <a:avLst/>
          </a:prstGeom>
        </p:spPr>
      </p:pic>
      <p:sp>
        <p:nvSpPr>
          <p:cNvPr id="4" name="TextBox 3"/>
          <p:cNvSpPr txBox="1"/>
          <p:nvPr/>
        </p:nvSpPr>
        <p:spPr>
          <a:xfrm>
            <a:off x="340943" y="6324624"/>
            <a:ext cx="8866594" cy="369332"/>
          </a:xfrm>
          <a:prstGeom prst="rect">
            <a:avLst/>
          </a:prstGeom>
          <a:noFill/>
        </p:spPr>
        <p:txBody>
          <a:bodyPr wrap="none" rtlCol="0">
            <a:spAutoFit/>
          </a:bodyPr>
          <a:lstStyle/>
          <a:p>
            <a:r>
              <a:rPr lang="en-GB" dirty="0"/>
              <a:t>Source: IPCC Climate Change 2013, WG1 Physical Science Basis, FAQ 2.2 Figure  2</a:t>
            </a:r>
          </a:p>
        </p:txBody>
      </p:sp>
    </p:spTree>
    <p:extLst>
      <p:ext uri="{BB962C8B-B14F-4D97-AF65-F5344CB8AC3E}">
        <p14:creationId xmlns:p14="http://schemas.microsoft.com/office/powerpoint/2010/main" val="284265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0227" y="254735"/>
            <a:ext cx="4283545" cy="584775"/>
          </a:xfrm>
          <a:prstGeom prst="rect">
            <a:avLst/>
          </a:prstGeom>
          <a:noFill/>
        </p:spPr>
        <p:txBody>
          <a:bodyPr wrap="none" rtlCol="0">
            <a:spAutoFit/>
          </a:bodyPr>
          <a:lstStyle/>
          <a:p>
            <a:r>
              <a:rPr lang="en-GB" sz="3200" dirty="0"/>
              <a:t>The Naming of Storms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1484784"/>
            <a:ext cx="5680310" cy="509163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7904" y="4012346"/>
            <a:ext cx="3925896" cy="2214131"/>
          </a:xfrm>
          <a:prstGeom prst="rect">
            <a:avLst/>
          </a:prstGeom>
        </p:spPr>
      </p:pic>
    </p:spTree>
    <p:extLst>
      <p:ext uri="{BB962C8B-B14F-4D97-AF65-F5344CB8AC3E}">
        <p14:creationId xmlns:p14="http://schemas.microsoft.com/office/powerpoint/2010/main" val="363595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764704"/>
            <a:ext cx="4775582" cy="3384376"/>
          </a:xfrm>
          <a:prstGeom prst="rect">
            <a:avLst/>
          </a:prstGeom>
        </p:spPr>
      </p:pic>
      <p:sp>
        <p:nvSpPr>
          <p:cNvPr id="3" name="TextBox 2"/>
          <p:cNvSpPr txBox="1"/>
          <p:nvPr/>
        </p:nvSpPr>
        <p:spPr>
          <a:xfrm>
            <a:off x="22126" y="188640"/>
            <a:ext cx="3877215" cy="461665"/>
          </a:xfrm>
          <a:prstGeom prst="rect">
            <a:avLst/>
          </a:prstGeom>
          <a:noFill/>
        </p:spPr>
        <p:txBody>
          <a:bodyPr wrap="none" rtlCol="0">
            <a:spAutoFit/>
          </a:bodyPr>
          <a:lstStyle/>
          <a:p>
            <a:r>
              <a:rPr lang="en-GB" sz="2400" dirty="0"/>
              <a:t>The Preceding Weekend…</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7074" y="3356992"/>
            <a:ext cx="4234013" cy="2905695"/>
          </a:xfrm>
          <a:prstGeom prst="rect">
            <a:avLst/>
          </a:prstGeom>
        </p:spPr>
      </p:pic>
    </p:spTree>
    <p:extLst>
      <p:ext uri="{BB962C8B-B14F-4D97-AF65-F5344CB8AC3E}">
        <p14:creationId xmlns:p14="http://schemas.microsoft.com/office/powerpoint/2010/main" val="210173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946" y="404664"/>
            <a:ext cx="4525917" cy="314136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5233" y="3068960"/>
            <a:ext cx="3750939" cy="3039736"/>
          </a:xfrm>
          <a:prstGeom prst="rect">
            <a:avLst/>
          </a:prstGeom>
        </p:spPr>
      </p:pic>
      <p:sp>
        <p:nvSpPr>
          <p:cNvPr id="6" name="TextBox 5"/>
          <p:cNvSpPr txBox="1"/>
          <p:nvPr/>
        </p:nvSpPr>
        <p:spPr>
          <a:xfrm>
            <a:off x="6962513" y="936303"/>
            <a:ext cx="2066591" cy="461665"/>
          </a:xfrm>
          <a:prstGeom prst="rect">
            <a:avLst/>
          </a:prstGeom>
          <a:noFill/>
        </p:spPr>
        <p:txBody>
          <a:bodyPr wrap="none" rtlCol="0">
            <a:spAutoFit/>
          </a:bodyPr>
          <a:lstStyle/>
          <a:p>
            <a:r>
              <a:rPr lang="en-GB" sz="2400" dirty="0"/>
              <a:t>Early October</a:t>
            </a:r>
          </a:p>
        </p:txBody>
      </p:sp>
    </p:spTree>
    <p:extLst>
      <p:ext uri="{BB962C8B-B14F-4D97-AF65-F5344CB8AC3E}">
        <p14:creationId xmlns:p14="http://schemas.microsoft.com/office/powerpoint/2010/main" val="315610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pic>
        <p:nvPicPr>
          <p:cNvPr id="4" name="Picture 2" descr="part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480" y="1412776"/>
            <a:ext cx="7233933" cy="371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93610" y="404664"/>
            <a:ext cx="4137671" cy="523220"/>
          </a:xfrm>
          <a:prstGeom prst="rect">
            <a:avLst/>
          </a:prstGeom>
          <a:noFill/>
        </p:spPr>
        <p:txBody>
          <a:bodyPr wrap="none" rtlCol="0">
            <a:spAutoFit/>
          </a:bodyPr>
          <a:lstStyle/>
          <a:p>
            <a:r>
              <a:rPr lang="en-GB" sz="2800" dirty="0"/>
              <a:t>In the UK, it was warm…</a:t>
            </a:r>
          </a:p>
        </p:txBody>
      </p:sp>
    </p:spTree>
    <p:extLst>
      <p:ext uri="{BB962C8B-B14F-4D97-AF65-F5344CB8AC3E}">
        <p14:creationId xmlns:p14="http://schemas.microsoft.com/office/powerpoint/2010/main" val="223780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43433"/>
            <a:ext cx="5523978"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sp>
        <p:nvSpPr>
          <p:cNvPr id="4" name="TextBox 3"/>
          <p:cNvSpPr txBox="1"/>
          <p:nvPr/>
        </p:nvSpPr>
        <p:spPr>
          <a:xfrm>
            <a:off x="6156176" y="1628800"/>
            <a:ext cx="2987824" cy="1200329"/>
          </a:xfrm>
          <a:prstGeom prst="rect">
            <a:avLst/>
          </a:prstGeom>
          <a:noFill/>
        </p:spPr>
        <p:txBody>
          <a:bodyPr wrap="square" rtlCol="0">
            <a:spAutoFit/>
          </a:bodyPr>
          <a:lstStyle/>
          <a:p>
            <a:r>
              <a:rPr lang="en-GB" sz="2400" dirty="0"/>
              <a:t>‘Smell of smoke’ caused several flights to land</a:t>
            </a:r>
          </a:p>
        </p:txBody>
      </p:sp>
      <p:sp>
        <p:nvSpPr>
          <p:cNvPr id="5" name="TextBox 4"/>
          <p:cNvSpPr txBox="1"/>
          <p:nvPr/>
        </p:nvSpPr>
        <p:spPr>
          <a:xfrm>
            <a:off x="5733747" y="5157192"/>
            <a:ext cx="3410253" cy="923330"/>
          </a:xfrm>
          <a:prstGeom prst="rect">
            <a:avLst/>
          </a:prstGeom>
          <a:noFill/>
        </p:spPr>
        <p:txBody>
          <a:bodyPr wrap="square" rtlCol="0">
            <a:spAutoFit/>
          </a:bodyPr>
          <a:lstStyle/>
          <a:p>
            <a:r>
              <a:rPr lang="en-GB" dirty="0"/>
              <a:t>Source: NOAA Air Resources Laboratory </a:t>
            </a:r>
            <a:r>
              <a:rPr lang="en-GB" dirty="0">
                <a:hlinkClick r:id="rId5"/>
              </a:rPr>
              <a:t>https://www.arl.noaa.gov/</a:t>
            </a:r>
            <a:r>
              <a:rPr lang="en-GB" dirty="0"/>
              <a:t> </a:t>
            </a:r>
          </a:p>
        </p:txBody>
      </p:sp>
    </p:spTree>
    <p:extLst>
      <p:ext uri="{BB962C8B-B14F-4D97-AF65-F5344CB8AC3E}">
        <p14:creationId xmlns:p14="http://schemas.microsoft.com/office/powerpoint/2010/main" val="379794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544" y="1137959"/>
            <a:ext cx="7704856" cy="4995315"/>
          </a:xfrm>
          <a:prstGeom prst="rect">
            <a:avLst/>
          </a:prstGeom>
        </p:spPr>
      </p:pic>
      <p:sp>
        <p:nvSpPr>
          <p:cNvPr id="5" name="TextBox 4"/>
          <p:cNvSpPr txBox="1"/>
          <p:nvPr/>
        </p:nvSpPr>
        <p:spPr>
          <a:xfrm>
            <a:off x="179512" y="332656"/>
            <a:ext cx="1454244" cy="369332"/>
          </a:xfrm>
          <a:prstGeom prst="rect">
            <a:avLst/>
          </a:prstGeom>
          <a:noFill/>
        </p:spPr>
        <p:txBody>
          <a:bodyPr wrap="none" rtlCol="0">
            <a:spAutoFit/>
          </a:bodyPr>
          <a:lstStyle/>
          <a:p>
            <a:r>
              <a:rPr lang="en-GB" dirty="0"/>
              <a:t>17</a:t>
            </a:r>
            <a:r>
              <a:rPr lang="en-GB" baseline="30000" dirty="0"/>
              <a:t>th</a:t>
            </a:r>
            <a:r>
              <a:rPr lang="en-GB" dirty="0"/>
              <a:t> October</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5809" y="5700284"/>
            <a:ext cx="1148191" cy="1148191"/>
          </a:xfrm>
          <a:prstGeom prst="rect">
            <a:avLst/>
          </a:prstGeom>
        </p:spPr>
      </p:pic>
    </p:spTree>
    <p:extLst>
      <p:ext uri="{BB962C8B-B14F-4D97-AF65-F5344CB8AC3E}">
        <p14:creationId xmlns:p14="http://schemas.microsoft.com/office/powerpoint/2010/main" val="2168442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5492</TotalTime>
  <Words>2285</Words>
  <Application>Microsoft Office PowerPoint</Application>
  <PresentationFormat>On-screen Show (4:3)</PresentationFormat>
  <Paragraphs>167</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Sting Jets</vt:lpstr>
      <vt:lpstr>PowerPoint Presentation</vt:lpstr>
      <vt:lpstr>Climate Change and Tropical Cyclones</vt:lpstr>
    </vt:vector>
  </TitlesOfParts>
  <Company>NCAS-Climate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systems</dc:title>
  <dc:creator>NCAS-Climate</dc:creator>
  <cp:lastModifiedBy>Ellen Thompson</cp:lastModifiedBy>
  <cp:revision>475</cp:revision>
  <cp:lastPrinted>2013-10-01T11:11:42Z</cp:lastPrinted>
  <dcterms:created xsi:type="dcterms:W3CDTF">2009-07-06T09:31:27Z</dcterms:created>
  <dcterms:modified xsi:type="dcterms:W3CDTF">2020-12-07T20:35:36Z</dcterms:modified>
</cp:coreProperties>
</file>