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80" r:id="rId3"/>
    <p:sldId id="281" r:id="rId4"/>
    <p:sldId id="259" r:id="rId5"/>
    <p:sldId id="260" r:id="rId6"/>
    <p:sldId id="274" r:id="rId7"/>
    <p:sldId id="273" r:id="rId8"/>
    <p:sldId id="275" r:id="rId9"/>
    <p:sldId id="287" r:id="rId10"/>
    <p:sldId id="277" r:id="rId11"/>
    <p:sldId id="278" r:id="rId12"/>
    <p:sldId id="282" r:id="rId13"/>
    <p:sldId id="283" r:id="rId14"/>
    <p:sldId id="284" r:id="rId15"/>
    <p:sldId id="285" r:id="rId16"/>
    <p:sldId id="286" r:id="rId1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5247" tIns="47623" rIns="95247" bIns="47623"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5247" tIns="47623" rIns="95247" bIns="47623" rtlCol="0"/>
          <a:lstStyle>
            <a:lvl1pPr algn="r">
              <a:defRPr sz="1200"/>
            </a:lvl1pPr>
          </a:lstStyle>
          <a:p>
            <a:fld id="{3878985A-7008-4DD9-B654-3ED8F8AC60C8}" type="datetimeFigureOut">
              <a:rPr lang="en-GB" smtClean="0"/>
              <a:pPr/>
              <a:t>05/12/2020</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5247" tIns="47623" rIns="95247" bIns="47623" rtlCol="0" anchor="ctr"/>
          <a:lstStyle/>
          <a:p>
            <a:endParaRPr lang="en-GB"/>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5247" tIns="47623" rIns="95247" bIns="476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45659" cy="493633"/>
          </a:xfrm>
          <a:prstGeom prst="rect">
            <a:avLst/>
          </a:prstGeom>
        </p:spPr>
        <p:txBody>
          <a:bodyPr vert="horz" lIns="95247" tIns="47623" rIns="95247" bIns="4762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5247" tIns="47623" rIns="95247" bIns="47623" rtlCol="0" anchor="b"/>
          <a:lstStyle>
            <a:lvl1pPr algn="r">
              <a:defRPr sz="1200"/>
            </a:lvl1pPr>
          </a:lstStyle>
          <a:p>
            <a:fld id="{B48D102E-7308-4D49-8259-F3DE2BBE1A2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50C311-3578-4242-B074-52CB52F2F684}"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A170FF-66FB-4440-AD72-67FFE70E3013}"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68404F-0AF7-478A-9452-BDF99F858CA6}"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3C8D89-3D7F-4D75-948F-5B6EF462A157}"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526F40-AB51-4D4D-9FF2-2DA9CC660694}"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1BB6DF-2E17-4CD2-9BEC-A12AB87F6862}"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0C07B2-BC21-4D80-A44B-634A37F8F67B}" type="datetime1">
              <a:rPr lang="en-GB" smtClean="0"/>
              <a:pPr/>
              <a:t>05/12/2020</a:t>
            </a:fld>
            <a:endParaRPr lang="en-GB"/>
          </a:p>
        </p:txBody>
      </p:sp>
      <p:sp>
        <p:nvSpPr>
          <p:cNvPr id="8" name="Footer Placeholder 7"/>
          <p:cNvSpPr>
            <a:spLocks noGrp="1"/>
          </p:cNvSpPr>
          <p:nvPr>
            <p:ph type="ftr" sz="quarter" idx="11"/>
          </p:nvPr>
        </p:nvSpPr>
        <p:spPr/>
        <p:txBody>
          <a:bodyPr/>
          <a:lstStyle/>
          <a:p>
            <a:r>
              <a:rPr lang="en-GB"/>
              <a:t>Name_______________                             Date________________</a:t>
            </a:r>
          </a:p>
        </p:txBody>
      </p:sp>
      <p:sp>
        <p:nvSpPr>
          <p:cNvPr id="9" name="Slide Number Placeholder 8"/>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5BA4FF-20AB-406A-A76B-2886C03FAB21}" type="datetime1">
              <a:rPr lang="en-GB" smtClean="0"/>
              <a:pPr/>
              <a:t>05/12/2020</a:t>
            </a:fld>
            <a:endParaRPr lang="en-GB"/>
          </a:p>
        </p:txBody>
      </p:sp>
      <p:sp>
        <p:nvSpPr>
          <p:cNvPr id="4" name="Footer Placeholder 3"/>
          <p:cNvSpPr>
            <a:spLocks noGrp="1"/>
          </p:cNvSpPr>
          <p:nvPr>
            <p:ph type="ftr" sz="quarter" idx="11"/>
          </p:nvPr>
        </p:nvSpPr>
        <p:spPr/>
        <p:txBody>
          <a:bodyPr/>
          <a:lstStyle/>
          <a:p>
            <a:r>
              <a:rPr lang="en-GB"/>
              <a:t>Name_______________                             Date________________</a:t>
            </a:r>
          </a:p>
        </p:txBody>
      </p:sp>
      <p:sp>
        <p:nvSpPr>
          <p:cNvPr id="5" name="Slide Number Placeholder 4"/>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F76D0-255E-485C-BE8A-C977E3F7739A}" type="datetime1">
              <a:rPr lang="en-GB" smtClean="0"/>
              <a:pPr/>
              <a:t>05/12/2020</a:t>
            </a:fld>
            <a:endParaRPr lang="en-GB"/>
          </a:p>
        </p:txBody>
      </p:sp>
      <p:sp>
        <p:nvSpPr>
          <p:cNvPr id="3" name="Footer Placeholder 2"/>
          <p:cNvSpPr>
            <a:spLocks noGrp="1"/>
          </p:cNvSpPr>
          <p:nvPr>
            <p:ph type="ftr" sz="quarter" idx="11"/>
          </p:nvPr>
        </p:nvSpPr>
        <p:spPr/>
        <p:txBody>
          <a:bodyPr/>
          <a:lstStyle/>
          <a:p>
            <a:r>
              <a:rPr lang="en-GB"/>
              <a:t>Name_______________                             Date________________</a:t>
            </a:r>
          </a:p>
        </p:txBody>
      </p:sp>
      <p:sp>
        <p:nvSpPr>
          <p:cNvPr id="4" name="Slide Number Placeholder 3"/>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273B94-79CD-48B1-8B46-261BD25FC0C1}"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E44BC-7AC1-49EA-B48B-F2A45D093966}"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5C9D-4674-4ECE-BD40-10D0017D4A63}" type="datetime1">
              <a:rPr lang="en-GB" smtClean="0"/>
              <a:pPr/>
              <a:t>05/12/2020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Name_______________                             Date________________</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51B75-1640-4B4A-BAA6-E79A76BD433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251520" y="188640"/>
            <a:ext cx="8568952" cy="6463308"/>
          </a:xfrm>
          <a:prstGeom prst="rect">
            <a:avLst/>
          </a:prstGeom>
          <a:noFill/>
          <a:ln w="47625" cmpd="sng">
            <a:solidFill>
              <a:schemeClr val="accent2"/>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algn="ctr"/>
            <a:r>
              <a:rPr lang="en-GB" dirty="0"/>
              <a:t>Build a Rain Gauge........</a:t>
            </a:r>
          </a:p>
        </p:txBody>
      </p:sp>
      <p:sp>
        <p:nvSpPr>
          <p:cNvPr id="2" name="Title 1"/>
          <p:cNvSpPr>
            <a:spLocks noGrp="1"/>
          </p:cNvSpPr>
          <p:nvPr>
            <p:ph type="ctrTitle"/>
          </p:nvPr>
        </p:nvSpPr>
        <p:spPr>
          <a:xfrm>
            <a:off x="1259632" y="260648"/>
            <a:ext cx="6768752" cy="432047"/>
          </a:xfrm>
          <a:solidFill>
            <a:schemeClr val="bg1"/>
          </a:solidFill>
          <a:ln w="41275" cmpd="sng">
            <a:solidFill>
              <a:schemeClr val="accent2">
                <a:alpha val="93000"/>
              </a:schemeClr>
            </a:solidFill>
          </a:ln>
        </p:spPr>
        <p:txBody>
          <a:bodyPr>
            <a:normAutofit fontScale="90000"/>
          </a:bodyPr>
          <a:lstStyle/>
          <a:p>
            <a:r>
              <a:rPr lang="en-GB" sz="2800" dirty="0"/>
              <a:t>Design and Technology – Rain Gauge Project </a:t>
            </a:r>
          </a:p>
        </p:txBody>
      </p:sp>
      <p:sp>
        <p:nvSpPr>
          <p:cNvPr id="3" name="Subtitle 2"/>
          <p:cNvSpPr>
            <a:spLocks noGrp="1"/>
          </p:cNvSpPr>
          <p:nvPr>
            <p:ph type="subTitle" idx="1"/>
          </p:nvPr>
        </p:nvSpPr>
        <p:spPr>
          <a:xfrm>
            <a:off x="467544" y="5733256"/>
            <a:ext cx="3744416" cy="432048"/>
          </a:xfrm>
        </p:spPr>
        <p:txBody>
          <a:bodyPr>
            <a:normAutofit fontScale="85000" lnSpcReduction="20000"/>
          </a:bodyPr>
          <a:lstStyle/>
          <a:p>
            <a:r>
              <a:rPr lang="en-GB" dirty="0"/>
              <a:t>Name___________</a:t>
            </a:r>
          </a:p>
        </p:txBody>
      </p:sp>
      <p:pic>
        <p:nvPicPr>
          <p:cNvPr id="20" name="Picture 19"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21" name="Picture 20"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24" name="Subtitle 2"/>
          <p:cNvSpPr txBox="1">
            <a:spLocks/>
          </p:cNvSpPr>
          <p:nvPr/>
        </p:nvSpPr>
        <p:spPr>
          <a:xfrm>
            <a:off x="4716016" y="5805264"/>
            <a:ext cx="3744416" cy="432048"/>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a:ln>
                  <a:noFill/>
                </a:ln>
                <a:solidFill>
                  <a:schemeClr val="tx1">
                    <a:tint val="75000"/>
                  </a:schemeClr>
                </a:solidFill>
                <a:effectLst/>
                <a:uLnTx/>
                <a:uFillTx/>
                <a:latin typeface="+mn-lt"/>
                <a:ea typeface="+mn-ea"/>
                <a:cs typeface="+mn-cs"/>
              </a:rPr>
              <a:t>Date ___________</a:t>
            </a:r>
          </a:p>
        </p:txBody>
      </p:sp>
      <p:pic>
        <p:nvPicPr>
          <p:cNvPr id="1026" name="Picture 2" descr="C:\Program Files (x86)\Microsoft Office\MEDIA\CAGCAT10\j0293828.wmf"/>
          <p:cNvPicPr>
            <a:picLocks noChangeAspect="1" noChangeArrowheads="1"/>
          </p:cNvPicPr>
          <p:nvPr/>
        </p:nvPicPr>
        <p:blipFill>
          <a:blip r:embed="rId3" cstate="print"/>
          <a:srcRect/>
          <a:stretch>
            <a:fillRect/>
          </a:stretch>
        </p:blipFill>
        <p:spPr bwMode="auto">
          <a:xfrm>
            <a:off x="1937519" y="764704"/>
            <a:ext cx="4722713" cy="497195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8" name="Rounded Rectangle 7"/>
          <p:cNvSpPr/>
          <p:nvPr/>
        </p:nvSpPr>
        <p:spPr>
          <a:xfrm>
            <a:off x="971600" y="980728"/>
            <a:ext cx="7848872"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Draw out your chosen idea in Orthographic (Full Technical Drawing) to scale and label the materials. The objective of this lesson is for you to practice this skill and to be able to draw to an accuracy of 1 mm or less.</a:t>
            </a:r>
            <a:endParaRPr lang="en-GB" sz="1200" dirty="0">
              <a:solidFill>
                <a:schemeClr val="tx1"/>
              </a:solidFill>
            </a:endParaRPr>
          </a:p>
        </p:txBody>
      </p:sp>
      <p:sp>
        <p:nvSpPr>
          <p:cNvPr id="9" name="Rectangle 8"/>
          <p:cNvSpPr/>
          <p:nvPr/>
        </p:nvSpPr>
        <p:spPr>
          <a:xfrm rot="16200000">
            <a:off x="-2584983" y="3457407"/>
            <a:ext cx="6093297"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ORTHOGRAPHIC DRAWING</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 name="Footer Placeholder 21"/>
          <p:cNvSpPr>
            <a:spLocks noGrp="1"/>
          </p:cNvSpPr>
          <p:nvPr>
            <p:ph type="ftr" sz="quarter" idx="11"/>
          </p:nvPr>
        </p:nvSpPr>
        <p:spPr/>
        <p:txBody>
          <a:bodyPr/>
          <a:lstStyle/>
          <a:p>
            <a:r>
              <a:rPr lang="en-GB"/>
              <a:t>Name_______________                             Date________________</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8" name="Rounded Rectangle 7"/>
          <p:cNvSpPr/>
          <p:nvPr/>
        </p:nvSpPr>
        <p:spPr>
          <a:xfrm>
            <a:off x="827584" y="908720"/>
            <a:ext cx="5688632"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Write step by step construction notes, that will help you build the screen. Include diagrams if necessary.</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27584" y="1556792"/>
            <a:ext cx="7704856" cy="5112568"/>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a:t>Construction Notes:</a:t>
            </a:r>
            <a:endParaRPr lang="en-GB" sz="2000" u="sng" dirty="0"/>
          </a:p>
          <a:p>
            <a:pPr>
              <a:buNone/>
            </a:pPr>
            <a:endParaRPr lang="en-GB" sz="2000" dirty="0"/>
          </a:p>
        </p:txBody>
      </p:sp>
      <p:sp>
        <p:nvSpPr>
          <p:cNvPr id="12" name="Footer Placeholder 11"/>
          <p:cNvSpPr>
            <a:spLocks noGrp="1"/>
          </p:cNvSpPr>
          <p:nvPr>
            <p:ph type="ftr" sz="quarter" idx="11"/>
          </p:nvPr>
        </p:nvSpPr>
        <p:spPr>
          <a:xfrm>
            <a:off x="6444208" y="980728"/>
            <a:ext cx="2304256" cy="385018"/>
          </a:xfrm>
        </p:spPr>
        <p:txBody>
          <a:bodyPr/>
          <a:lstStyle/>
          <a:p>
            <a:r>
              <a:rPr lang="en-GB" dirty="0"/>
              <a:t>Name_______________                             Date________________</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8" name="Rounded Rectangle 7"/>
          <p:cNvSpPr/>
          <p:nvPr/>
        </p:nvSpPr>
        <p:spPr>
          <a:xfrm>
            <a:off x="827584" y="908720"/>
            <a:ext cx="5688632"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Build your screen, write down any issues, design </a:t>
            </a:r>
            <a:r>
              <a:rPr lang="en-US" sz="1200" dirty="0" err="1">
                <a:solidFill>
                  <a:schemeClr val="tx1"/>
                </a:solidFill>
              </a:rPr>
              <a:t>tweeks</a:t>
            </a:r>
            <a:r>
              <a:rPr lang="en-US" sz="1200" dirty="0">
                <a:solidFill>
                  <a:schemeClr val="tx1"/>
                </a:solidFill>
              </a:rPr>
              <a:t>, additional construction diagrams or instruction that would have helped in the construction </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27584" y="1556792"/>
            <a:ext cx="7704856" cy="5112568"/>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a:t>Issue during build / design </a:t>
            </a:r>
            <a:r>
              <a:rPr lang="en-GB" sz="2000" b="1" u="sng" dirty="0" err="1"/>
              <a:t>tweeks</a:t>
            </a:r>
            <a:r>
              <a:rPr lang="en-GB" sz="2000" b="1" u="sng" dirty="0"/>
              <a:t>.</a:t>
            </a:r>
            <a:endParaRPr lang="en-GB" sz="2000" u="sng" dirty="0"/>
          </a:p>
          <a:p>
            <a:pPr>
              <a:buNone/>
            </a:pPr>
            <a:endParaRPr lang="en-GB" sz="2000" dirty="0"/>
          </a:p>
        </p:txBody>
      </p:sp>
      <p:sp>
        <p:nvSpPr>
          <p:cNvPr id="12" name="Footer Placeholder 11"/>
          <p:cNvSpPr>
            <a:spLocks noGrp="1"/>
          </p:cNvSpPr>
          <p:nvPr>
            <p:ph type="ftr" sz="quarter" idx="11"/>
          </p:nvPr>
        </p:nvSpPr>
        <p:spPr>
          <a:xfrm>
            <a:off x="6444208" y="980728"/>
            <a:ext cx="2304256" cy="385018"/>
          </a:xfrm>
        </p:spPr>
        <p:txBody>
          <a:bodyPr/>
          <a:lstStyle/>
          <a:p>
            <a:r>
              <a:rPr lang="en-GB" dirty="0"/>
              <a:t>Name_______________                             Date________________</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Name_______________                             Date________________</a:t>
            </a:r>
          </a:p>
        </p:txBody>
      </p:sp>
      <p:sp>
        <p:nvSpPr>
          <p:cNvPr id="10" name="Rounded Rectangle 9"/>
          <p:cNvSpPr/>
          <p:nvPr/>
        </p:nvSpPr>
        <p:spPr>
          <a:xfrm>
            <a:off x="971600" y="980728"/>
            <a:ext cx="7560840"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Think how you are going to make sure your design is  working correctly? How are you going to test it? Which of your requirements of the design are you going to test. Describe a testing / calibration procedure to  prove your design.</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p>
        </p:txBody>
      </p:sp>
      <p:sp>
        <p:nvSpPr>
          <p:cNvPr id="12" name="Content Placeholder 2"/>
          <p:cNvSpPr txBox="1">
            <a:spLocks/>
          </p:cNvSpPr>
          <p:nvPr/>
        </p:nvSpPr>
        <p:spPr>
          <a:xfrm>
            <a:off x="971600" y="1772816"/>
            <a:ext cx="7776864" cy="453650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Testing</a:t>
            </a:r>
            <a:r>
              <a:rPr kumimoji="0" lang="en-GB" sz="2000" b="1" i="0" u="sng" strike="noStrike" kern="1200" cap="none" spc="0" normalizeH="0" noProof="0" dirty="0">
                <a:ln>
                  <a:noFill/>
                </a:ln>
                <a:solidFill>
                  <a:schemeClr val="dk1"/>
                </a:solidFill>
                <a:effectLst/>
                <a:uLnTx/>
                <a:uFillTx/>
                <a:latin typeface="+mn-lt"/>
                <a:ea typeface="+mn-ea"/>
                <a:cs typeface="+mn-cs"/>
              </a:rPr>
              <a:t> Your Design</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dirty="0">
                <a:ln>
                  <a:noFill/>
                </a:ln>
                <a:solidFill>
                  <a:schemeClr val="tx1"/>
                </a:solidFill>
                <a:effectLst/>
                <a:uLnTx/>
                <a:uFillTx/>
                <a:latin typeface="+mj-lt"/>
                <a:ea typeface="+mj-ea"/>
                <a:cs typeface="+mj-cs"/>
              </a:rPr>
              <a:t>Design and Technology – Rain </a:t>
            </a:r>
            <a:r>
              <a:rPr lang="en-GB" sz="2200" noProof="0" dirty="0">
                <a:latin typeface="+mj-lt"/>
                <a:ea typeface="+mj-ea"/>
                <a:cs typeface="+mj-cs"/>
              </a:rPr>
              <a:t>Gauge </a:t>
            </a:r>
            <a:r>
              <a:rPr kumimoji="0" lang="en-GB" sz="2200" b="0" i="0" u="none" strike="noStrike" kern="1200" cap="none" spc="0" normalizeH="0" baseline="0" noProof="0" dirty="0">
                <a:ln>
                  <a:noFill/>
                </a:ln>
                <a:solidFill>
                  <a:schemeClr val="tx1"/>
                </a:solidFill>
                <a:effectLst/>
                <a:uLnTx/>
                <a:uFillTx/>
                <a:latin typeface="+mj-lt"/>
                <a:ea typeface="+mj-ea"/>
                <a:cs typeface="+mj-cs"/>
              </a:rPr>
              <a:t>Project </a:t>
            </a:r>
          </a:p>
        </p:txBody>
      </p:sp>
      <p:pic>
        <p:nvPicPr>
          <p:cNvPr id="9" name="Picture 8" descr="huntly-aberdeenshire.png"/>
          <p:cNvPicPr>
            <a:picLocks noChangeAspect="1"/>
          </p:cNvPicPr>
          <p:nvPr/>
        </p:nvPicPr>
        <p:blipFill>
          <a:blip r:embed="rId2" cstate="print"/>
          <a:stretch>
            <a:fillRect/>
          </a:stretch>
        </p:blipFill>
        <p:spPr>
          <a:xfrm>
            <a:off x="179512" y="188640"/>
            <a:ext cx="792088" cy="792088"/>
          </a:xfrm>
          <a:prstGeom prst="rect">
            <a:avLst/>
          </a:prstGeom>
        </p:spPr>
      </p:pic>
      <p:pic>
        <p:nvPicPr>
          <p:cNvPr id="13" name="Picture 12" descr="huntly-aberdeenshire.png"/>
          <p:cNvPicPr>
            <a:picLocks noChangeAspect="1"/>
          </p:cNvPicPr>
          <p:nvPr/>
        </p:nvPicPr>
        <p:blipFill>
          <a:blip r:embed="rId2" cstate="print"/>
          <a:stretch>
            <a:fillRect/>
          </a:stretch>
        </p:blipFill>
        <p:spPr>
          <a:xfrm>
            <a:off x="8028384" y="116632"/>
            <a:ext cx="792088" cy="79208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Name_______________                             Date________________</a:t>
            </a:r>
          </a:p>
        </p:txBody>
      </p:sp>
      <p:sp>
        <p:nvSpPr>
          <p:cNvPr id="10" name="Rounded Rectangle 9"/>
          <p:cNvSpPr/>
          <p:nvPr/>
        </p:nvSpPr>
        <p:spPr>
          <a:xfrm>
            <a:off x="971600" y="764704"/>
            <a:ext cx="7632848" cy="5760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Test your design and write up your results and  any conclusions you can draw from them.</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p>
        </p:txBody>
      </p:sp>
      <p:sp>
        <p:nvSpPr>
          <p:cNvPr id="12" name="Content Placeholder 2"/>
          <p:cNvSpPr txBox="1">
            <a:spLocks/>
          </p:cNvSpPr>
          <p:nvPr/>
        </p:nvSpPr>
        <p:spPr>
          <a:xfrm>
            <a:off x="827584" y="1412776"/>
            <a:ext cx="7992888" cy="48965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Test Results:</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dirty="0">
                <a:ln>
                  <a:noFill/>
                </a:ln>
                <a:solidFill>
                  <a:schemeClr val="tx1"/>
                </a:solidFill>
                <a:effectLst/>
                <a:uLnTx/>
                <a:uFillTx/>
                <a:latin typeface="+mj-lt"/>
                <a:ea typeface="+mj-ea"/>
                <a:cs typeface="+mj-cs"/>
              </a:rPr>
              <a:t>Design and Technology – Rain Gauge Project </a:t>
            </a:r>
          </a:p>
        </p:txBody>
      </p:sp>
      <p:pic>
        <p:nvPicPr>
          <p:cNvPr id="13" name="Picture 12" descr="huntly-aberdeenshire.png"/>
          <p:cNvPicPr>
            <a:picLocks noChangeAspect="1"/>
          </p:cNvPicPr>
          <p:nvPr/>
        </p:nvPicPr>
        <p:blipFill>
          <a:blip r:embed="rId2" cstate="print"/>
          <a:stretch>
            <a:fillRect/>
          </a:stretch>
        </p:blipFill>
        <p:spPr>
          <a:xfrm>
            <a:off x="251520" y="116632"/>
            <a:ext cx="792088" cy="792088"/>
          </a:xfrm>
          <a:prstGeom prst="rect">
            <a:avLst/>
          </a:prstGeom>
        </p:spPr>
      </p:pic>
      <p:pic>
        <p:nvPicPr>
          <p:cNvPr id="14" name="Picture 13" descr="huntly-aberdeenshire.png"/>
          <p:cNvPicPr>
            <a:picLocks noChangeAspect="1"/>
          </p:cNvPicPr>
          <p:nvPr/>
        </p:nvPicPr>
        <p:blipFill>
          <a:blip r:embed="rId2" cstate="print"/>
          <a:stretch>
            <a:fillRect/>
          </a:stretch>
        </p:blipFill>
        <p:spPr>
          <a:xfrm>
            <a:off x="8172400" y="0"/>
            <a:ext cx="792088" cy="79208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EVALUATION</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Footer Placeholder 11"/>
          <p:cNvSpPr>
            <a:spLocks noGrp="1"/>
          </p:cNvSpPr>
          <p:nvPr>
            <p:ph type="ftr" sz="quarter" idx="11"/>
          </p:nvPr>
        </p:nvSpPr>
        <p:spPr>
          <a:xfrm>
            <a:off x="107504" y="6381328"/>
            <a:ext cx="3031976" cy="385018"/>
          </a:xfrm>
        </p:spPr>
        <p:txBody>
          <a:bodyPr/>
          <a:lstStyle/>
          <a:p>
            <a:r>
              <a:rPr lang="en-GB" dirty="0"/>
              <a:t>Name_______________                             Date________________</a:t>
            </a:r>
          </a:p>
        </p:txBody>
      </p:sp>
      <p:graphicFrame>
        <p:nvGraphicFramePr>
          <p:cNvPr id="14" name="Content Placeholder 13"/>
          <p:cNvGraphicFramePr>
            <a:graphicFrameLocks noGrp="1"/>
          </p:cNvGraphicFramePr>
          <p:nvPr>
            <p:ph idx="1"/>
          </p:nvPr>
        </p:nvGraphicFramePr>
        <p:xfrm>
          <a:off x="899592" y="836712"/>
          <a:ext cx="5328592" cy="5552084"/>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tblGrid>
              <a:tr h="571653">
                <a:tc>
                  <a:txBody>
                    <a:bodyPr/>
                    <a:lstStyle/>
                    <a:p>
                      <a:r>
                        <a:rPr lang="en-GB" sz="1600" dirty="0"/>
                        <a:t>Evaluation question</a:t>
                      </a:r>
                    </a:p>
                  </a:txBody>
                  <a:tcPr/>
                </a:tc>
                <a:tc>
                  <a:txBody>
                    <a:bodyPr/>
                    <a:lstStyle/>
                    <a:p>
                      <a:r>
                        <a:rPr lang="en-GB" sz="1600" dirty="0"/>
                        <a:t>Further Explanation</a:t>
                      </a:r>
                      <a:r>
                        <a:rPr lang="en-GB" sz="1600" baseline="0" dirty="0"/>
                        <a:t> and detail. </a:t>
                      </a:r>
                      <a:endParaRPr lang="en-GB" sz="1600" dirty="0"/>
                    </a:p>
                  </a:txBody>
                  <a:tcPr/>
                </a:tc>
                <a:extLst>
                  <a:ext uri="{0D108BD9-81ED-4DB2-BD59-A6C34878D82A}">
                    <a16:rowId xmlns:a16="http://schemas.microsoft.com/office/drawing/2014/main" val="10000"/>
                  </a:ext>
                </a:extLst>
              </a:tr>
              <a:tr h="1243241">
                <a:tc>
                  <a:txBody>
                    <a:bodyPr/>
                    <a:lstStyle/>
                    <a:p>
                      <a:r>
                        <a:rPr lang="en-GB" sz="1400" dirty="0"/>
                        <a:t>What went</a:t>
                      </a:r>
                      <a:r>
                        <a:rPr lang="en-GB" sz="1400" baseline="0" dirty="0"/>
                        <a:t> well with the design and build</a:t>
                      </a:r>
                      <a:endParaRPr lang="en-GB" sz="1400" dirty="0"/>
                    </a:p>
                  </a:txBody>
                  <a:tcPr/>
                </a:tc>
                <a:tc>
                  <a:txBody>
                    <a:bodyPr/>
                    <a:lstStyle/>
                    <a:p>
                      <a:endParaRPr lang="en-GB" sz="1400" dirty="0"/>
                    </a:p>
                  </a:txBody>
                  <a:tcPr/>
                </a:tc>
                <a:extLst>
                  <a:ext uri="{0D108BD9-81ED-4DB2-BD59-A6C34878D82A}">
                    <a16:rowId xmlns:a16="http://schemas.microsoft.com/office/drawing/2014/main" val="10001"/>
                  </a:ext>
                </a:extLst>
              </a:tr>
              <a:tr h="1243241">
                <a:tc>
                  <a:txBody>
                    <a:bodyPr/>
                    <a:lstStyle/>
                    <a:p>
                      <a:r>
                        <a:rPr lang="en-GB" sz="1400" dirty="0"/>
                        <a:t>What didn't</a:t>
                      </a:r>
                      <a:r>
                        <a:rPr lang="en-GB" sz="1400" baseline="0" dirty="0"/>
                        <a:t> go well with the design and build</a:t>
                      </a:r>
                      <a:endParaRPr lang="en-GB" sz="1400" dirty="0"/>
                    </a:p>
                  </a:txBody>
                  <a:tcPr/>
                </a:tc>
                <a:tc>
                  <a:txBody>
                    <a:bodyPr/>
                    <a:lstStyle/>
                    <a:p>
                      <a:endParaRPr lang="en-GB" sz="1400" dirty="0"/>
                    </a:p>
                  </a:txBody>
                  <a:tcPr/>
                </a:tc>
                <a:extLst>
                  <a:ext uri="{0D108BD9-81ED-4DB2-BD59-A6C34878D82A}">
                    <a16:rowId xmlns:a16="http://schemas.microsoft.com/office/drawing/2014/main" val="10002"/>
                  </a:ext>
                </a:extLst>
              </a:tr>
              <a:tr h="1243241">
                <a:tc>
                  <a:txBody>
                    <a:bodyPr/>
                    <a:lstStyle/>
                    <a:p>
                      <a:r>
                        <a:rPr lang="en-GB" sz="1400" dirty="0"/>
                        <a:t>If you could design</a:t>
                      </a:r>
                      <a:r>
                        <a:rPr lang="en-GB" sz="1400" baseline="0" dirty="0"/>
                        <a:t> it</a:t>
                      </a:r>
                      <a:r>
                        <a:rPr lang="en-GB" sz="1400" dirty="0"/>
                        <a:t> again,</a:t>
                      </a:r>
                      <a:r>
                        <a:rPr lang="en-GB" sz="1400" baseline="0" dirty="0"/>
                        <a:t> how would you do it differently?</a:t>
                      </a:r>
                      <a:endParaRPr lang="en-GB" sz="1400" dirty="0"/>
                    </a:p>
                  </a:txBody>
                  <a:tcPr/>
                </a:tc>
                <a:tc>
                  <a:txBody>
                    <a:bodyPr/>
                    <a:lstStyle/>
                    <a:p>
                      <a:endParaRPr lang="en-GB" sz="1400" dirty="0"/>
                    </a:p>
                  </a:txBody>
                  <a:tcPr/>
                </a:tc>
                <a:extLst>
                  <a:ext uri="{0D108BD9-81ED-4DB2-BD59-A6C34878D82A}">
                    <a16:rowId xmlns:a16="http://schemas.microsoft.com/office/drawing/2014/main" val="10003"/>
                  </a:ext>
                </a:extLst>
              </a:tr>
              <a:tr h="1243241">
                <a:tc>
                  <a:txBody>
                    <a:bodyPr/>
                    <a:lstStyle/>
                    <a:p>
                      <a:r>
                        <a:rPr lang="en-GB" sz="1400" dirty="0"/>
                        <a:t>What did the test of the rain gauge show? </a:t>
                      </a:r>
                    </a:p>
                  </a:txBody>
                  <a:tcPr/>
                </a:tc>
                <a:tc>
                  <a:txBody>
                    <a:bodyPr/>
                    <a:lstStyle/>
                    <a:p>
                      <a:endParaRPr lang="en-GB" sz="1400" dirty="0"/>
                    </a:p>
                  </a:txBody>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nvGraphicFramePr>
        <p:xfrm>
          <a:off x="6300192" y="836712"/>
          <a:ext cx="2520280" cy="4519899"/>
        </p:xfrm>
        <a:graphic>
          <a:graphicData uri="http://schemas.openxmlformats.org/drawingml/2006/table">
            <a:tbl>
              <a:tblPr/>
              <a:tblGrid>
                <a:gridCol w="1392595">
                  <a:extLst>
                    <a:ext uri="{9D8B030D-6E8A-4147-A177-3AD203B41FA5}">
                      <a16:colId xmlns:a16="http://schemas.microsoft.com/office/drawing/2014/main" val="20000"/>
                    </a:ext>
                  </a:extLst>
                </a:gridCol>
                <a:gridCol w="252757">
                  <a:extLst>
                    <a:ext uri="{9D8B030D-6E8A-4147-A177-3AD203B41FA5}">
                      <a16:colId xmlns:a16="http://schemas.microsoft.com/office/drawing/2014/main" val="20001"/>
                    </a:ext>
                  </a:extLst>
                </a:gridCol>
                <a:gridCol w="437464">
                  <a:extLst>
                    <a:ext uri="{9D8B030D-6E8A-4147-A177-3AD203B41FA5}">
                      <a16:colId xmlns:a16="http://schemas.microsoft.com/office/drawing/2014/main" val="20002"/>
                    </a:ext>
                  </a:extLst>
                </a:gridCol>
                <a:gridCol w="437464">
                  <a:extLst>
                    <a:ext uri="{9D8B030D-6E8A-4147-A177-3AD203B41FA5}">
                      <a16:colId xmlns:a16="http://schemas.microsoft.com/office/drawing/2014/main" val="20003"/>
                    </a:ext>
                  </a:extLst>
                </a:gridCol>
              </a:tblGrid>
              <a:tr h="159671">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689">
                <a:tc rowSpan="2">
                  <a:txBody>
                    <a:bodyPr/>
                    <a:lstStyle/>
                    <a:p>
                      <a:pPr algn="ctr" fontAlgn="ctr"/>
                      <a:r>
                        <a:rPr lang="en-GB" sz="700" b="0" i="0" u="none" strike="noStrike" dirty="0">
                          <a:solidFill>
                            <a:srgbClr val="000000"/>
                          </a:solidFill>
                          <a:latin typeface="Calibri"/>
                        </a:rPr>
                        <a:t>Tick the box only if you have satisfied that need. </a:t>
                      </a:r>
                      <a:r>
                        <a:rPr lang="en-GB" sz="700" b="0" i="0" u="none" strike="noStrike" dirty="0">
                          <a:solidFill>
                            <a:srgbClr val="000000"/>
                          </a:solidFill>
                          <a:latin typeface="+mn-lt"/>
                        </a:rPr>
                        <a:t>The overall level achieved must have all of the boxes above it in that column ticked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343">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036">
                <a:tc>
                  <a:txBody>
                    <a:bodyPr/>
                    <a:lstStyle/>
                    <a:p>
                      <a:pPr algn="l" fontAlgn="ctr"/>
                      <a:r>
                        <a:rPr lang="en-GB" sz="700" b="1" i="0" u="none" strike="noStrike" dirty="0">
                          <a:solidFill>
                            <a:srgbClr val="000000"/>
                          </a:solidFill>
                          <a:latin typeface="Calibri"/>
                        </a:rPr>
                        <a:t>What is needed: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95909">
                <a:tc>
                  <a:txBody>
                    <a:bodyPr/>
                    <a:lstStyle/>
                    <a:p>
                      <a:pPr algn="l" fontAlgn="ctr"/>
                      <a:r>
                        <a:rPr lang="en-GB" sz="700" b="0" i="0" u="none" strike="noStrike" dirty="0">
                          <a:solidFill>
                            <a:srgbClr val="000000"/>
                          </a:solidFill>
                          <a:latin typeface="Calibri"/>
                        </a:rPr>
                        <a:t>You can write about what</a:t>
                      </a:r>
                      <a:r>
                        <a:rPr lang="en-GB" sz="700" b="0" i="0" u="none" strike="noStrike" baseline="0" dirty="0">
                          <a:solidFill>
                            <a:srgbClr val="000000"/>
                          </a:solidFill>
                          <a:latin typeface="Calibri"/>
                        </a:rPr>
                        <a:t> went well, what didn't go well and what needs improving.</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0040">
                <a:tc>
                  <a:txBody>
                    <a:bodyPr/>
                    <a:lstStyle/>
                    <a:p>
                      <a:pPr algn="l" fontAlgn="ctr"/>
                      <a:r>
                        <a:rPr lang="en-GB" sz="700" b="0" i="0" u="none" strike="noStrike" dirty="0">
                          <a:solidFill>
                            <a:srgbClr val="000000"/>
                          </a:solidFill>
                          <a:latin typeface="Calibri"/>
                        </a:rPr>
                        <a:t>Have you listed some of the steps in making the rain</a:t>
                      </a:r>
                      <a:r>
                        <a:rPr lang="en-GB" sz="700" b="0" i="0" u="none" strike="noStrike" baseline="0" dirty="0">
                          <a:solidFill>
                            <a:srgbClr val="000000"/>
                          </a:solidFill>
                          <a:latin typeface="Calibri"/>
                        </a:rPr>
                        <a:t> gauge that gave good quality results?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5368">
                <a:tc>
                  <a:txBody>
                    <a:bodyPr/>
                    <a:lstStyle/>
                    <a:p>
                      <a:pPr algn="l" fontAlgn="ctr"/>
                      <a:r>
                        <a:rPr lang="en-GB" sz="700" b="0" i="0" u="none" strike="noStrike" dirty="0">
                          <a:solidFill>
                            <a:srgbClr val="000000"/>
                          </a:solidFill>
                          <a:latin typeface="Calibri"/>
                        </a:rPr>
                        <a:t>Have you listed the features of the product</a:t>
                      </a:r>
                      <a:r>
                        <a:rPr lang="en-GB" sz="700" b="0" i="0" u="none" strike="noStrike" baseline="0" dirty="0">
                          <a:solidFill>
                            <a:srgbClr val="000000"/>
                          </a:solidFill>
                          <a:latin typeface="Calibri"/>
                        </a:rPr>
                        <a:t> that are successful? </a:t>
                      </a:r>
                      <a:r>
                        <a:rPr lang="en-GB" sz="700" b="0" i="1" u="none" strike="noStrike" baseline="0" dirty="0">
                          <a:solidFill>
                            <a:srgbClr val="000000"/>
                          </a:solidFill>
                          <a:latin typeface="Calibri"/>
                        </a:rPr>
                        <a:t>Note: look back at your specification and include points from your specification, e.g. what the product looks like as well as how it is used.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2232">
                <a:tc>
                  <a:txBody>
                    <a:bodyPr/>
                    <a:lstStyle/>
                    <a:p>
                      <a:pPr algn="l" fontAlgn="ctr"/>
                      <a:r>
                        <a:rPr lang="en-GB" sz="700" b="0" i="0" u="none" strike="noStrike" dirty="0">
                          <a:solidFill>
                            <a:srgbClr val="000000"/>
                          </a:solidFill>
                          <a:latin typeface="Calibri"/>
                        </a:rPr>
                        <a:t>Have you listed at</a:t>
                      </a:r>
                      <a:r>
                        <a:rPr lang="en-GB" sz="700" b="0" i="0" u="none" strike="noStrike" baseline="0" dirty="0">
                          <a:solidFill>
                            <a:srgbClr val="000000"/>
                          </a:solidFill>
                          <a:latin typeface="Calibri"/>
                        </a:rPr>
                        <a:t> least four improvements that could be made to the making process or the final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7744">
                <a:tc>
                  <a:txBody>
                    <a:bodyPr/>
                    <a:lstStyle/>
                    <a:p>
                      <a:pPr algn="l" fontAlgn="ctr"/>
                      <a:r>
                        <a:rPr lang="en-GB" sz="700" b="0" i="0" u="none" strike="noStrike" dirty="0">
                          <a:solidFill>
                            <a:srgbClr val="000000"/>
                          </a:solidFill>
                          <a:latin typeface="Calibri"/>
                        </a:rPr>
                        <a:t>Did you test the product in use?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7689">
                <a:tc>
                  <a:txBody>
                    <a:bodyPr/>
                    <a:lstStyle/>
                    <a:p>
                      <a:pPr algn="l" fontAlgn="ctr"/>
                      <a:r>
                        <a:rPr lang="en-GB" sz="700" b="0" i="0" u="none" strike="noStrike" dirty="0">
                          <a:solidFill>
                            <a:srgbClr val="000000"/>
                          </a:solidFill>
                          <a:latin typeface="Calibri"/>
                        </a:rPr>
                        <a:t>Have you explained</a:t>
                      </a:r>
                      <a:r>
                        <a:rPr lang="en-GB" sz="700" b="0" i="0" u="none" strike="noStrike" baseline="0" dirty="0">
                          <a:solidFill>
                            <a:srgbClr val="000000"/>
                          </a:solidFill>
                          <a:latin typeface="Calibri"/>
                        </a:rPr>
                        <a:t> how well you used the information from your research?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7689">
                <a:tc>
                  <a:txBody>
                    <a:bodyPr/>
                    <a:lstStyle/>
                    <a:p>
                      <a:pPr algn="l" fontAlgn="ctr"/>
                      <a:r>
                        <a:rPr lang="en-GB" sz="700" b="0" i="0" u="none" strike="noStrike" dirty="0">
                          <a:solidFill>
                            <a:srgbClr val="000000"/>
                          </a:solidFill>
                          <a:latin typeface="Calibri"/>
                        </a:rPr>
                        <a:t>Have you explained how you tested the rain gauge in use?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0567">
                <a:tc>
                  <a:txBody>
                    <a:bodyPr/>
                    <a:lstStyle/>
                    <a:p>
                      <a:pPr algn="l" fontAlgn="ctr"/>
                      <a:r>
                        <a:rPr lang="en-GB" sz="700" b="0" i="0" u="none" strike="noStrike" dirty="0">
                          <a:solidFill>
                            <a:srgbClr val="000000"/>
                          </a:solidFill>
                          <a:latin typeface="Calibri"/>
                        </a:rPr>
                        <a:t>Have you listed at least two improvements</a:t>
                      </a:r>
                      <a:r>
                        <a:rPr lang="en-GB" sz="700" b="0" i="0" u="none" strike="noStrike" baseline="0" dirty="0">
                          <a:solidFill>
                            <a:srgbClr val="000000"/>
                          </a:solidFill>
                          <a:latin typeface="Calibri"/>
                        </a:rPr>
                        <a:t> that could be made in the product from testing?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6775">
                <a:tc>
                  <a:txBody>
                    <a:bodyPr/>
                    <a:lstStyle/>
                    <a:p>
                      <a:pPr algn="l" fontAlgn="ctr"/>
                      <a:r>
                        <a:rPr lang="en-GB" sz="700" b="0" i="0" u="none" strike="noStrike" dirty="0">
                          <a:solidFill>
                            <a:srgbClr val="000000"/>
                          </a:solidFill>
                          <a:latin typeface="Calibri"/>
                        </a:rPr>
                        <a:t>Have you identified</a:t>
                      </a:r>
                      <a:r>
                        <a:rPr lang="en-GB" sz="700" b="0" i="0" u="none" strike="noStrike" baseline="0" dirty="0">
                          <a:solidFill>
                            <a:srgbClr val="000000"/>
                          </a:solidFill>
                          <a:latin typeface="Calibri"/>
                        </a:rPr>
                        <a:t> what extra information at the research phase would have helped you to design a better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8845">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884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3" name="Left Arrow 12"/>
          <p:cNvSpPr/>
          <p:nvPr/>
        </p:nvSpPr>
        <p:spPr>
          <a:xfrm>
            <a:off x="8820472" y="249289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 Arrow 14"/>
          <p:cNvSpPr/>
          <p:nvPr/>
        </p:nvSpPr>
        <p:spPr>
          <a:xfrm>
            <a:off x="8820472" y="342900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820472" y="422108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820472" y="501317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842314" y="2204864"/>
            <a:ext cx="301686" cy="369332"/>
          </a:xfrm>
          <a:prstGeom prst="rect">
            <a:avLst/>
          </a:prstGeom>
          <a:noFill/>
        </p:spPr>
        <p:txBody>
          <a:bodyPr wrap="none" rtlCol="0">
            <a:spAutoFit/>
          </a:bodyPr>
          <a:lstStyle/>
          <a:p>
            <a:r>
              <a:rPr lang="en-GB" dirty="0"/>
              <a:t>1</a:t>
            </a:r>
          </a:p>
        </p:txBody>
      </p:sp>
      <p:sp>
        <p:nvSpPr>
          <p:cNvPr id="19" name="TextBox 18"/>
          <p:cNvSpPr txBox="1"/>
          <p:nvPr/>
        </p:nvSpPr>
        <p:spPr>
          <a:xfrm>
            <a:off x="8842314" y="3429000"/>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21088"/>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842314" y="5013176"/>
            <a:ext cx="301686" cy="369332"/>
          </a:xfrm>
          <a:prstGeom prst="rect">
            <a:avLst/>
          </a:prstGeom>
          <a:noFill/>
        </p:spPr>
        <p:txBody>
          <a:bodyPr wrap="none" rtlCol="0">
            <a:spAutoFit/>
          </a:bodyPr>
          <a:lstStyle/>
          <a:p>
            <a:r>
              <a:rPr lang="en-GB" dirty="0"/>
              <a:t>4</a:t>
            </a:r>
          </a:p>
        </p:txBody>
      </p:sp>
      <p:sp>
        <p:nvSpPr>
          <p:cNvPr id="23" name="Content Placeholder 2"/>
          <p:cNvSpPr txBox="1">
            <a:spLocks/>
          </p:cNvSpPr>
          <p:nvPr/>
        </p:nvSpPr>
        <p:spPr>
          <a:xfrm>
            <a:off x="6300192" y="5445224"/>
            <a:ext cx="2736304"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a:t>Your evaluation would be </a:t>
            </a:r>
            <a:r>
              <a:rPr lang="en-GB" sz="1000" b="1" dirty="0"/>
              <a:t>Even Better If </a:t>
            </a:r>
            <a:r>
              <a:rPr lang="en-GB" sz="1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4"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dirty="0">
                <a:ln>
                  <a:noFill/>
                </a:ln>
                <a:solidFill>
                  <a:schemeClr val="tx1"/>
                </a:solidFill>
                <a:effectLst/>
                <a:uLnTx/>
                <a:uFillTx/>
                <a:latin typeface="+mj-lt"/>
                <a:ea typeface="+mj-ea"/>
                <a:cs typeface="+mj-cs"/>
              </a:rPr>
              <a:t>Design and Technology – Rain Gauge Project </a:t>
            </a:r>
          </a:p>
        </p:txBody>
      </p:sp>
      <p:pic>
        <p:nvPicPr>
          <p:cNvPr id="22" name="Picture 21" descr="huntly-aberdeenshire.png"/>
          <p:cNvPicPr>
            <a:picLocks noChangeAspect="1"/>
          </p:cNvPicPr>
          <p:nvPr/>
        </p:nvPicPr>
        <p:blipFill>
          <a:blip r:embed="rId2" cstate="print"/>
          <a:stretch>
            <a:fillRect/>
          </a:stretch>
        </p:blipFill>
        <p:spPr>
          <a:xfrm>
            <a:off x="251520" y="116632"/>
            <a:ext cx="792088" cy="792088"/>
          </a:xfrm>
          <a:prstGeom prst="rect">
            <a:avLst/>
          </a:prstGeom>
        </p:spPr>
      </p:pic>
      <p:pic>
        <p:nvPicPr>
          <p:cNvPr id="27" name="Picture 26" descr="huntly-aberdeenshire.png"/>
          <p:cNvPicPr>
            <a:picLocks noChangeAspect="1"/>
          </p:cNvPicPr>
          <p:nvPr/>
        </p:nvPicPr>
        <p:blipFill>
          <a:blip r:embed="rId2" cstate="print"/>
          <a:stretch>
            <a:fillRect/>
          </a:stretch>
        </p:blipFill>
        <p:spPr>
          <a:xfrm>
            <a:off x="8100392" y="116632"/>
            <a:ext cx="792088" cy="79208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1"/>
          </p:nvPr>
        </p:nvSpPr>
        <p:spPr>
          <a:xfrm>
            <a:off x="107504" y="6381328"/>
            <a:ext cx="3031976" cy="385018"/>
          </a:xfrm>
        </p:spPr>
        <p:txBody>
          <a:bodyPr/>
          <a:lstStyle/>
          <a:p>
            <a:r>
              <a:rPr lang="en-GB" dirty="0"/>
              <a:t>Name_______________                             Date________________</a:t>
            </a:r>
          </a:p>
        </p:txBody>
      </p:sp>
      <p:graphicFrame>
        <p:nvGraphicFramePr>
          <p:cNvPr id="14" name="Content Placeholder 13"/>
          <p:cNvGraphicFramePr>
            <a:graphicFrameLocks noGrp="1"/>
          </p:cNvGraphicFramePr>
          <p:nvPr>
            <p:ph idx="1"/>
          </p:nvPr>
        </p:nvGraphicFramePr>
        <p:xfrm>
          <a:off x="107504" y="3573016"/>
          <a:ext cx="5472608" cy="2791936"/>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tblGrid>
              <a:tr h="249655">
                <a:tc>
                  <a:txBody>
                    <a:bodyPr/>
                    <a:lstStyle/>
                    <a:p>
                      <a:r>
                        <a:rPr lang="en-GB" sz="1000" dirty="0"/>
                        <a:t>End of Project Checklist</a:t>
                      </a:r>
                    </a:p>
                  </a:txBody>
                  <a:tcPr/>
                </a:tc>
                <a:tc>
                  <a:txBody>
                    <a:bodyPr/>
                    <a:lstStyle/>
                    <a:p>
                      <a:r>
                        <a:rPr lang="en-GB" sz="1000" dirty="0"/>
                        <a:t>Checked by</a:t>
                      </a:r>
                    </a:p>
                  </a:txBody>
                  <a:tcPr/>
                </a:tc>
                <a:tc>
                  <a:txBody>
                    <a:bodyPr/>
                    <a:lstStyle/>
                    <a:p>
                      <a:endParaRPr lang="en-GB" sz="1000" dirty="0"/>
                    </a:p>
                  </a:txBody>
                  <a:tcPr/>
                </a:tc>
                <a:extLst>
                  <a:ext uri="{0D108BD9-81ED-4DB2-BD59-A6C34878D82A}">
                    <a16:rowId xmlns:a16="http://schemas.microsoft.com/office/drawing/2014/main" val="10000"/>
                  </a:ext>
                </a:extLst>
              </a:tr>
              <a:tr h="227260">
                <a:tc>
                  <a:txBody>
                    <a:bodyPr/>
                    <a:lstStyle/>
                    <a:p>
                      <a:r>
                        <a:rPr lang="en-GB" sz="1000" dirty="0"/>
                        <a:t>Situation,</a:t>
                      </a:r>
                      <a:r>
                        <a:rPr lang="en-GB" sz="1000" baseline="0" dirty="0"/>
                        <a:t> brief and analysis sheet completed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1"/>
                  </a:ext>
                </a:extLst>
              </a:tr>
              <a:tr h="227260">
                <a:tc>
                  <a:txBody>
                    <a:bodyPr/>
                    <a:lstStyle/>
                    <a:p>
                      <a:r>
                        <a:rPr lang="en-GB" sz="1000" dirty="0"/>
                        <a:t>Research into existing </a:t>
                      </a:r>
                      <a:r>
                        <a:rPr lang="en-GB" sz="1000" baseline="0" dirty="0"/>
                        <a:t> rain gauges</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2"/>
                  </a:ext>
                </a:extLst>
              </a:tr>
              <a:tr h="227260">
                <a:tc>
                  <a:txBody>
                    <a:bodyPr/>
                    <a:lstStyle/>
                    <a:p>
                      <a:r>
                        <a:rPr lang="en-GB" sz="1000" dirty="0"/>
                        <a:t>Research</a:t>
                      </a:r>
                      <a:r>
                        <a:rPr lang="en-GB" sz="1000" baseline="0" dirty="0"/>
                        <a:t> </a:t>
                      </a:r>
                      <a:r>
                        <a:rPr lang="en-GB" sz="1000" baseline="0" dirty="0" err="1"/>
                        <a:t>powerpoint</a:t>
                      </a:r>
                      <a:r>
                        <a:rPr lang="en-GB" sz="1000" baseline="0" dirty="0"/>
                        <a:t> presentation into components of rain gauges</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3"/>
                  </a:ext>
                </a:extLst>
              </a:tr>
              <a:tr h="227260">
                <a:tc>
                  <a:txBody>
                    <a:bodyPr/>
                    <a:lstStyle/>
                    <a:p>
                      <a:r>
                        <a:rPr lang="en-GB" sz="1000" dirty="0"/>
                        <a:t>Specification</a:t>
                      </a:r>
                      <a:r>
                        <a:rPr lang="en-GB" sz="1000" baseline="0" dirty="0"/>
                        <a:t> on all important points for rain gauges</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4"/>
                  </a:ext>
                </a:extLst>
              </a:tr>
              <a:tr h="227260">
                <a:tc>
                  <a:txBody>
                    <a:bodyPr/>
                    <a:lstStyle/>
                    <a:p>
                      <a:r>
                        <a:rPr lang="en-GB" sz="1000" dirty="0"/>
                        <a:t>At least 3 initial</a:t>
                      </a:r>
                      <a:r>
                        <a:rPr lang="en-GB" sz="1000" baseline="0" dirty="0"/>
                        <a:t> ideas drawn out and evaluated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5"/>
                  </a:ext>
                </a:extLst>
              </a:tr>
              <a:tr h="227260">
                <a:tc>
                  <a:txBody>
                    <a:bodyPr/>
                    <a:lstStyle/>
                    <a:p>
                      <a:r>
                        <a:rPr lang="en-GB" sz="1000" dirty="0"/>
                        <a:t>Chosen idea</a:t>
                      </a:r>
                      <a:r>
                        <a:rPr lang="en-GB" sz="1000" baseline="0" dirty="0"/>
                        <a:t> drawn out in perspective, clearly labelled and colour shaded</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6"/>
                  </a:ext>
                </a:extLst>
              </a:tr>
              <a:tr h="303529">
                <a:tc>
                  <a:txBody>
                    <a:bodyPr/>
                    <a:lstStyle/>
                    <a:p>
                      <a:r>
                        <a:rPr lang="en-GB" sz="1000" dirty="0"/>
                        <a:t>Orthographic drawing (full size)</a:t>
                      </a:r>
                      <a:r>
                        <a:rPr lang="en-GB" sz="1000" baseline="0" dirty="0"/>
                        <a:t> of chosen idea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7"/>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t>Production plan on how to make the</a:t>
                      </a:r>
                      <a:r>
                        <a:rPr lang="en-GB" sz="1000" baseline="0" dirty="0"/>
                        <a:t> rain gauge</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8"/>
                  </a:ext>
                </a:extLst>
              </a:tr>
              <a:tr h="0">
                <a:tc>
                  <a:txBody>
                    <a:bodyPr/>
                    <a:lstStyle/>
                    <a:p>
                      <a:r>
                        <a:rPr lang="en-GB" sz="1000" dirty="0"/>
                        <a:t>Testing carried</a:t>
                      </a:r>
                      <a:r>
                        <a:rPr lang="en-GB" sz="1000" baseline="0" dirty="0"/>
                        <a:t> out and documented.</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9"/>
                  </a:ext>
                </a:extLst>
              </a:tr>
              <a:tr h="227260">
                <a:tc>
                  <a:txBody>
                    <a:bodyPr/>
                    <a:lstStyle/>
                    <a:p>
                      <a:r>
                        <a:rPr lang="en-GB" sz="1000" dirty="0"/>
                        <a:t>End of Project Evaluation</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10"/>
                  </a:ext>
                </a:extLst>
              </a:tr>
            </a:tbl>
          </a:graphicData>
        </a:graphic>
      </p:graphicFrame>
      <p:graphicFrame>
        <p:nvGraphicFramePr>
          <p:cNvPr id="11" name="Table 10"/>
          <p:cNvGraphicFramePr>
            <a:graphicFrameLocks noGrp="1"/>
          </p:cNvGraphicFramePr>
          <p:nvPr/>
        </p:nvGraphicFramePr>
        <p:xfrm>
          <a:off x="6228184" y="836712"/>
          <a:ext cx="2520280" cy="4902503"/>
        </p:xfrm>
        <a:graphic>
          <a:graphicData uri="http://schemas.openxmlformats.org/drawingml/2006/table">
            <a:tbl>
              <a:tblPr/>
              <a:tblGrid>
                <a:gridCol w="1392595">
                  <a:extLst>
                    <a:ext uri="{9D8B030D-6E8A-4147-A177-3AD203B41FA5}">
                      <a16:colId xmlns:a16="http://schemas.microsoft.com/office/drawing/2014/main" val="20000"/>
                    </a:ext>
                  </a:extLst>
                </a:gridCol>
                <a:gridCol w="252757">
                  <a:extLst>
                    <a:ext uri="{9D8B030D-6E8A-4147-A177-3AD203B41FA5}">
                      <a16:colId xmlns:a16="http://schemas.microsoft.com/office/drawing/2014/main" val="20001"/>
                    </a:ext>
                  </a:extLst>
                </a:gridCol>
                <a:gridCol w="437464">
                  <a:extLst>
                    <a:ext uri="{9D8B030D-6E8A-4147-A177-3AD203B41FA5}">
                      <a16:colId xmlns:a16="http://schemas.microsoft.com/office/drawing/2014/main" val="20002"/>
                    </a:ext>
                  </a:extLst>
                </a:gridCol>
                <a:gridCol w="437464">
                  <a:extLst>
                    <a:ext uri="{9D8B030D-6E8A-4147-A177-3AD203B41FA5}">
                      <a16:colId xmlns:a16="http://schemas.microsoft.com/office/drawing/2014/main" val="20003"/>
                    </a:ext>
                  </a:extLst>
                </a:gridCol>
              </a:tblGrid>
              <a:tr h="180750">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4348">
                <a:tc rowSpan="2">
                  <a:txBody>
                    <a:bodyPr/>
                    <a:lstStyle/>
                    <a:p>
                      <a:pPr algn="ctr" fontAlgn="ctr"/>
                      <a:r>
                        <a:rPr lang="en-GB" sz="800" b="0" i="0" u="none" strike="noStrike" dirty="0">
                          <a:solidFill>
                            <a:srgbClr val="000000"/>
                          </a:solidFill>
                          <a:latin typeface="Calibri"/>
                        </a:rPr>
                        <a:t>Tick the box only if you have satisfied that need. </a:t>
                      </a:r>
                      <a:r>
                        <a:rPr lang="en-GB" sz="800" b="0" i="0" u="none" strike="noStrike" dirty="0">
                          <a:solidFill>
                            <a:srgbClr val="000000"/>
                          </a:solidFill>
                          <a:latin typeface="+mn-lt"/>
                        </a:rPr>
                        <a:t>The overall level achieved must have all of the boxes above it in that column ticked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8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05110">
                <a:tc vMerge="1">
                  <a:txBody>
                    <a:bodyPr/>
                    <a:lstStyle/>
                    <a:p>
                      <a:endParaRPr lang="en-GB"/>
                    </a:p>
                  </a:txBody>
                  <a:tcPr/>
                </a:tc>
                <a:tc rowSpan="2">
                  <a:txBody>
                    <a:bodyPr/>
                    <a:lstStyle/>
                    <a:p>
                      <a:pPr algn="ctr" fontAlgn="ctr"/>
                      <a:r>
                        <a:rPr lang="en-GB" sz="8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7196">
                <a:tc>
                  <a:txBody>
                    <a:bodyPr/>
                    <a:lstStyle/>
                    <a:p>
                      <a:pPr algn="l" fontAlgn="ctr"/>
                      <a:r>
                        <a:rPr lang="en-GB" sz="800" b="1" i="0" u="none" strike="noStrike" dirty="0">
                          <a:solidFill>
                            <a:srgbClr val="000000"/>
                          </a:solidFill>
                          <a:latin typeface="Calibri"/>
                        </a:rPr>
                        <a:t>What is needed: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48175">
                <a:tc>
                  <a:txBody>
                    <a:bodyPr/>
                    <a:lstStyle/>
                    <a:p>
                      <a:pPr algn="l" fontAlgn="ctr"/>
                      <a:r>
                        <a:rPr lang="en-GB" sz="800" b="0" i="0" u="none" strike="noStrike" dirty="0">
                          <a:solidFill>
                            <a:srgbClr val="000000"/>
                          </a:solidFill>
                          <a:latin typeface="Calibri"/>
                        </a:rPr>
                        <a:t>Have you described or sketched</a:t>
                      </a:r>
                      <a:r>
                        <a:rPr lang="en-GB" sz="800" b="0" i="0" u="none" strike="noStrike" baseline="0" dirty="0">
                          <a:solidFill>
                            <a:srgbClr val="000000"/>
                          </a:solidFill>
                          <a:latin typeface="Calibri"/>
                        </a:rPr>
                        <a:t> the design that you planned to make?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l" fontAlgn="ctr"/>
                      <a:r>
                        <a:rPr lang="en-GB" sz="800" b="0" i="0" u="none" strike="noStrike" dirty="0">
                          <a:solidFill>
                            <a:srgbClr val="000000"/>
                          </a:solidFill>
                          <a:latin typeface="Calibri"/>
                        </a:rPr>
                        <a:t>Have you described or sketched</a:t>
                      </a:r>
                      <a:r>
                        <a:rPr lang="en-GB" sz="800" b="0" i="0" u="none" strike="noStrike" baseline="0" dirty="0">
                          <a:solidFill>
                            <a:srgbClr val="000000"/>
                          </a:solidFill>
                          <a:latin typeface="Calibri"/>
                        </a:rPr>
                        <a:t> what you actually made?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6988">
                <a:tc>
                  <a:txBody>
                    <a:bodyPr/>
                    <a:lstStyle/>
                    <a:p>
                      <a:pPr algn="l" fontAlgn="ctr"/>
                      <a:r>
                        <a:rPr lang="en-GB" sz="800" b="0" i="0" u="none" strike="noStrike" dirty="0">
                          <a:solidFill>
                            <a:srgbClr val="000000"/>
                          </a:solidFill>
                          <a:latin typeface="Calibri"/>
                        </a:rPr>
                        <a:t>Have you explained</a:t>
                      </a:r>
                      <a:r>
                        <a:rPr lang="en-GB" sz="800" b="0" i="0" u="none" strike="noStrike" baseline="0" dirty="0">
                          <a:solidFill>
                            <a:srgbClr val="000000"/>
                          </a:solidFill>
                          <a:latin typeface="Calibri"/>
                        </a:rPr>
                        <a:t> any differences between the design and final product?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6734">
                <a:tc>
                  <a:txBody>
                    <a:bodyPr/>
                    <a:lstStyle/>
                    <a:p>
                      <a:pPr algn="l" fontAlgn="ctr"/>
                      <a:r>
                        <a:rPr lang="en-GB" sz="800" b="0" i="0" u="none" strike="noStrike" dirty="0">
                          <a:solidFill>
                            <a:srgbClr val="000000"/>
                          </a:solidFill>
                          <a:latin typeface="Calibri"/>
                        </a:rPr>
                        <a:t>Have you</a:t>
                      </a:r>
                      <a:r>
                        <a:rPr lang="en-GB" sz="800" b="0" i="0" u="none" strike="noStrike" baseline="0" dirty="0">
                          <a:solidFill>
                            <a:srgbClr val="000000"/>
                          </a:solidFill>
                          <a:latin typeface="Calibri"/>
                        </a:rPr>
                        <a:t> listed the steps of the making process that were easy to use or gave a good quality result?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42182">
                <a:tc>
                  <a:txBody>
                    <a:bodyPr/>
                    <a:lstStyle/>
                    <a:p>
                      <a:pPr algn="l" fontAlgn="ctr"/>
                      <a:r>
                        <a:rPr lang="en-GB" sz="800" b="0" i="0" u="none" strike="noStrike" dirty="0">
                          <a:solidFill>
                            <a:srgbClr val="000000"/>
                          </a:solidFill>
                          <a:latin typeface="Calibri"/>
                        </a:rPr>
                        <a:t>Have you</a:t>
                      </a:r>
                      <a:r>
                        <a:rPr lang="en-GB" sz="800" b="0" i="0" u="none" strike="noStrike" baseline="0" dirty="0">
                          <a:solidFill>
                            <a:srgbClr val="000000"/>
                          </a:solidFill>
                          <a:latin typeface="Calibri"/>
                        </a:rPr>
                        <a:t> listed the features of the product that are working well?</a:t>
                      </a:r>
                    </a:p>
                    <a:p>
                      <a:pPr algn="l" fontAlgn="ctr"/>
                      <a:r>
                        <a:rPr lang="en-GB" sz="800" b="0" i="1" u="none" strike="noStrike" baseline="0" dirty="0">
                          <a:solidFill>
                            <a:srgbClr val="000000"/>
                          </a:solidFill>
                          <a:latin typeface="Calibri"/>
                        </a:rPr>
                        <a:t>Note: This can include what the product looks like as well as how it is used.</a:t>
                      </a:r>
                      <a:endParaRPr lang="en-GB" sz="800" b="0" i="1"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6734">
                <a:tc>
                  <a:txBody>
                    <a:bodyPr/>
                    <a:lstStyle/>
                    <a:p>
                      <a:pPr algn="l" fontAlgn="ctr"/>
                      <a:r>
                        <a:rPr lang="en-GB" sz="800" b="0" i="0" u="none" strike="noStrike" dirty="0">
                          <a:solidFill>
                            <a:srgbClr val="000000"/>
                          </a:solidFill>
                          <a:latin typeface="Calibri"/>
                        </a:rPr>
                        <a:t>Have you listed</a:t>
                      </a:r>
                      <a:r>
                        <a:rPr lang="en-GB" sz="800" b="0" i="0" u="none" strike="noStrike" baseline="0" dirty="0">
                          <a:solidFill>
                            <a:srgbClr val="000000"/>
                          </a:solidFill>
                          <a:latin typeface="Calibri"/>
                        </a:rPr>
                        <a:t> at least four improvements that could be made to the making process or final product?</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8010">
                <a:tc>
                  <a:txBody>
                    <a:bodyPr/>
                    <a:lstStyle/>
                    <a:p>
                      <a:pPr algn="l" fontAlgn="ctr"/>
                      <a:r>
                        <a:rPr lang="en-GB" sz="800" b="0" i="0" u="none" strike="noStrike" dirty="0">
                          <a:solidFill>
                            <a:srgbClr val="000000"/>
                          </a:solidFill>
                          <a:latin typeface="Calibri"/>
                        </a:rPr>
                        <a:t>Have you explained</a:t>
                      </a:r>
                      <a:r>
                        <a:rPr lang="en-GB" sz="800" b="0" i="0" u="none" strike="noStrike" baseline="0" dirty="0">
                          <a:solidFill>
                            <a:srgbClr val="000000"/>
                          </a:solidFill>
                          <a:latin typeface="Calibri"/>
                        </a:rPr>
                        <a:t> how the way you tested the product compares to how it will be used?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4010">
                <a:tc>
                  <a:txBody>
                    <a:bodyPr/>
                    <a:lstStyle/>
                    <a:p>
                      <a:pPr algn="l" fontAlgn="ctr"/>
                      <a:r>
                        <a:rPr lang="en-GB" sz="800" b="0" i="0" u="none" strike="noStrike" dirty="0">
                          <a:solidFill>
                            <a:srgbClr val="000000"/>
                          </a:solidFill>
                          <a:latin typeface="Calibri"/>
                        </a:rPr>
                        <a:t>Have you reviewed</a:t>
                      </a:r>
                      <a:r>
                        <a:rPr lang="en-GB" sz="800" b="0" i="0" u="none" strike="noStrike" baseline="0" dirty="0">
                          <a:solidFill>
                            <a:srgbClr val="000000"/>
                          </a:solidFill>
                          <a:latin typeface="Calibri"/>
                        </a:rPr>
                        <a:t> how well you used the information from your research?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7329">
                <a:tc>
                  <a:txBody>
                    <a:bodyPr/>
                    <a:lstStyle/>
                    <a:p>
                      <a:pPr algn="l" fontAlgn="ctr"/>
                      <a:endParaRPr lang="en-GB" sz="700" b="0" i="0" u="none" strike="noStrike" dirty="0">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717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3" name="Left Arrow 12"/>
          <p:cNvSpPr/>
          <p:nvPr/>
        </p:nvSpPr>
        <p:spPr>
          <a:xfrm>
            <a:off x="8726622" y="2924943"/>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748464" y="4653135"/>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760652" y="5378119"/>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748464" y="2636911"/>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93095"/>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748464" y="5085183"/>
            <a:ext cx="301686" cy="369332"/>
          </a:xfrm>
          <a:prstGeom prst="rect">
            <a:avLst/>
          </a:prstGeom>
          <a:noFill/>
        </p:spPr>
        <p:txBody>
          <a:bodyPr wrap="none" rtlCol="0">
            <a:spAutoFit/>
          </a:bodyPr>
          <a:lstStyle/>
          <a:p>
            <a:r>
              <a:rPr lang="en-GB" dirty="0"/>
              <a:t>4</a:t>
            </a:r>
          </a:p>
        </p:txBody>
      </p:sp>
      <p:sp>
        <p:nvSpPr>
          <p:cNvPr id="22" name="Content Placeholder 2"/>
          <p:cNvSpPr txBox="1">
            <a:spLocks/>
          </p:cNvSpPr>
          <p:nvPr/>
        </p:nvSpPr>
        <p:spPr>
          <a:xfrm>
            <a:off x="107504"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r>
              <a:rPr lang="en-GB" sz="1200" b="1" u="sng" noProof="0" dirty="0"/>
              <a:t>Evaluation:</a:t>
            </a:r>
          </a:p>
          <a:p>
            <a:pPr marL="457200" indent="-457200">
              <a:buFont typeface="+mj-lt"/>
              <a:buAutoNum type="arabicPeriod"/>
            </a:pPr>
            <a:r>
              <a:rPr kumimoji="0" lang="en-GB" sz="1200" i="0" strike="noStrike" kern="1200" cap="none" spc="0" normalizeH="0" baseline="0" dirty="0">
                <a:ln>
                  <a:noFill/>
                </a:ln>
                <a:solidFill>
                  <a:schemeClr val="dk1"/>
                </a:solidFill>
                <a:effectLst/>
                <a:uLnTx/>
                <a:uFillTx/>
                <a:latin typeface="+mn-lt"/>
                <a:ea typeface="+mn-ea"/>
                <a:cs typeface="+mn-cs"/>
              </a:rPr>
              <a:t>Describe</a:t>
            </a:r>
            <a:r>
              <a:rPr kumimoji="0" lang="en-GB" sz="1200" i="0" strike="noStrike" kern="1200" cap="none" spc="0" normalizeH="0" dirty="0">
                <a:ln>
                  <a:noFill/>
                </a:ln>
                <a:solidFill>
                  <a:schemeClr val="dk1"/>
                </a:solidFill>
                <a:effectLst/>
                <a:uLnTx/>
                <a:uFillTx/>
                <a:latin typeface="+mn-lt"/>
                <a:ea typeface="+mn-ea"/>
                <a:cs typeface="+mn-cs"/>
              </a:rPr>
              <a:t> in detail exactly what you designed as your chosen idea. </a:t>
            </a:r>
            <a:r>
              <a:rPr kumimoji="0" lang="en-GB" sz="1200" i="1" strike="noStrike" kern="1200" cap="none" spc="0" normalizeH="0" dirty="0">
                <a:ln>
                  <a:noFill/>
                </a:ln>
                <a:solidFill>
                  <a:schemeClr val="dk1"/>
                </a:solidFill>
                <a:effectLst/>
                <a:uLnTx/>
                <a:uFillTx/>
                <a:latin typeface="+mn-lt"/>
                <a:ea typeface="+mn-ea"/>
                <a:cs typeface="+mn-cs"/>
              </a:rPr>
              <a:t> A good way of doing this is to imagine that you were explaining your idea over the telephone. </a:t>
            </a:r>
          </a:p>
          <a:p>
            <a:pPr marL="457200" indent="-457200">
              <a:buFont typeface="+mj-lt"/>
              <a:buAutoNum type="arabicPeriod"/>
            </a:pPr>
            <a:r>
              <a:rPr kumimoji="0" lang="en-GB" sz="1200" i="0" strike="noStrike" kern="1200" cap="none" spc="0" normalizeH="0" baseline="0" noProof="0" dirty="0">
                <a:ln>
                  <a:noFill/>
                </a:ln>
                <a:solidFill>
                  <a:schemeClr val="dk1"/>
                </a:solidFill>
                <a:effectLst/>
                <a:uLnTx/>
                <a:uFillTx/>
                <a:latin typeface="+mn-lt"/>
                <a:ea typeface="+mn-ea"/>
                <a:cs typeface="+mn-cs"/>
              </a:rPr>
              <a:t>What went well in making your Rain Gauge?</a:t>
            </a:r>
          </a:p>
          <a:p>
            <a:pPr marL="457200" indent="-457200">
              <a:buFont typeface="+mj-lt"/>
              <a:buAutoNum type="arabicPeriod"/>
            </a:pPr>
            <a:r>
              <a:rPr lang="en-GB" sz="1200" dirty="0"/>
              <a:t>What didn't go well?</a:t>
            </a:r>
          </a:p>
          <a:p>
            <a:pPr marL="457200" indent="-457200">
              <a:buFont typeface="+mj-lt"/>
              <a:buAutoNum type="arabicPeriod"/>
            </a:pPr>
            <a:r>
              <a:rPr kumimoji="0" lang="en-GB" sz="1200" i="0" strike="noStrike" kern="1200" cap="none" spc="0" normalizeH="0" baseline="0" noProof="0" dirty="0">
                <a:ln>
                  <a:noFill/>
                </a:ln>
                <a:solidFill>
                  <a:schemeClr val="dk1"/>
                </a:solidFill>
                <a:effectLst/>
                <a:uLnTx/>
                <a:uFillTx/>
                <a:latin typeface="+mn-lt"/>
                <a:ea typeface="+mn-ea"/>
                <a:cs typeface="+mn-cs"/>
              </a:rPr>
              <a:t>Now explain</a:t>
            </a:r>
            <a:r>
              <a:rPr kumimoji="0" lang="en-GB" sz="1200" i="0" strike="noStrike" kern="1200" cap="none" spc="0" normalizeH="0" noProof="0" dirty="0">
                <a:ln>
                  <a:noFill/>
                </a:ln>
                <a:solidFill>
                  <a:schemeClr val="dk1"/>
                </a:solidFill>
                <a:effectLst/>
                <a:uLnTx/>
                <a:uFillTx/>
                <a:latin typeface="+mn-lt"/>
                <a:ea typeface="+mn-ea"/>
                <a:cs typeface="+mn-cs"/>
              </a:rPr>
              <a:t> </a:t>
            </a:r>
            <a:r>
              <a:rPr lang="en-GB" sz="1200" dirty="0"/>
              <a:t>how your testing showed </a:t>
            </a:r>
            <a:r>
              <a:rPr kumimoji="0" lang="en-GB" sz="1200" i="0" strike="noStrike" kern="1200" cap="none" spc="0" normalizeH="0" noProof="0" dirty="0">
                <a:ln>
                  <a:noFill/>
                </a:ln>
                <a:solidFill>
                  <a:schemeClr val="dk1"/>
                </a:solidFill>
                <a:effectLst/>
                <a:uLnTx/>
                <a:uFillTx/>
                <a:latin typeface="+mn-lt"/>
                <a:ea typeface="+mn-ea"/>
                <a:cs typeface="+mn-cs"/>
              </a:rPr>
              <a:t>what could have been improved.</a:t>
            </a:r>
            <a:endParaRPr kumimoji="0" lang="en-GB" sz="1200" i="0" strike="noStrike" kern="1200" cap="none" spc="0" normalizeH="0" baseline="0" noProof="0" dirty="0">
              <a:ln>
                <a:noFill/>
              </a:ln>
              <a:solidFill>
                <a:schemeClr val="dk1"/>
              </a:solidFill>
              <a:effectLst/>
              <a:uLnTx/>
              <a:uFillTx/>
              <a:latin typeface="+mn-lt"/>
              <a:ea typeface="+mn-ea"/>
              <a:cs typeface="+mn-cs"/>
            </a:endParaRPr>
          </a:p>
        </p:txBody>
      </p:sp>
      <p:sp>
        <p:nvSpPr>
          <p:cNvPr id="24" name="Content Placeholder 2"/>
          <p:cNvSpPr txBox="1">
            <a:spLocks/>
          </p:cNvSpPr>
          <p:nvPr/>
        </p:nvSpPr>
        <p:spPr>
          <a:xfrm>
            <a:off x="3275856"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gn="ctr"/>
            <a:r>
              <a:rPr lang="en-GB" sz="1200" b="1" dirty="0"/>
              <a:t>Photo or sketch of completed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5" name="Content Placeholder 2"/>
          <p:cNvSpPr txBox="1">
            <a:spLocks/>
          </p:cNvSpPr>
          <p:nvPr/>
        </p:nvSpPr>
        <p:spPr>
          <a:xfrm>
            <a:off x="5687616" y="5877272"/>
            <a:ext cx="3348880" cy="8640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a:t>Teacher comment – </a:t>
            </a:r>
            <a:r>
              <a:rPr lang="en-GB" sz="1000" b="1" dirty="0"/>
              <a:t>to improve, you should </a:t>
            </a:r>
            <a:r>
              <a:rPr lang="en-GB" sz="1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7"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dirty="0">
                <a:ln>
                  <a:noFill/>
                </a:ln>
                <a:solidFill>
                  <a:schemeClr val="tx1"/>
                </a:solidFill>
                <a:effectLst/>
                <a:uLnTx/>
                <a:uFillTx/>
                <a:latin typeface="+mj-lt"/>
                <a:ea typeface="+mj-ea"/>
                <a:cs typeface="+mj-cs"/>
              </a:rPr>
              <a:t>Design and Technology – </a:t>
            </a:r>
            <a:r>
              <a:rPr lang="en-GB" sz="2200" dirty="0">
                <a:latin typeface="+mj-lt"/>
                <a:ea typeface="+mj-ea"/>
                <a:cs typeface="+mj-cs"/>
              </a:rPr>
              <a:t>Rain Gauge</a:t>
            </a:r>
            <a:r>
              <a:rPr kumimoji="0" lang="en-GB" sz="2200" b="0" i="0" u="none" strike="noStrike" kern="1200" cap="none" spc="0" normalizeH="0" baseline="0" noProof="0" dirty="0">
                <a:ln>
                  <a:noFill/>
                </a:ln>
                <a:solidFill>
                  <a:schemeClr val="tx1"/>
                </a:solidFill>
                <a:effectLst/>
                <a:uLnTx/>
                <a:uFillTx/>
                <a:latin typeface="+mj-lt"/>
                <a:ea typeface="+mj-ea"/>
                <a:cs typeface="+mj-cs"/>
              </a:rPr>
              <a:t> Project </a:t>
            </a:r>
          </a:p>
        </p:txBody>
      </p:sp>
      <p:pic>
        <p:nvPicPr>
          <p:cNvPr id="18" name="Picture 17" descr="huntly-aberdeenshire.png"/>
          <p:cNvPicPr>
            <a:picLocks noChangeAspect="1"/>
          </p:cNvPicPr>
          <p:nvPr/>
        </p:nvPicPr>
        <p:blipFill>
          <a:blip r:embed="rId2" cstate="print"/>
          <a:stretch>
            <a:fillRect/>
          </a:stretch>
        </p:blipFill>
        <p:spPr>
          <a:xfrm>
            <a:off x="251520" y="116632"/>
            <a:ext cx="792088" cy="792088"/>
          </a:xfrm>
          <a:prstGeom prst="rect">
            <a:avLst/>
          </a:prstGeom>
        </p:spPr>
      </p:pic>
      <p:pic>
        <p:nvPicPr>
          <p:cNvPr id="23" name="Picture 22" descr="huntly-aberdeenshire.png"/>
          <p:cNvPicPr>
            <a:picLocks noChangeAspect="1"/>
          </p:cNvPicPr>
          <p:nvPr/>
        </p:nvPicPr>
        <p:blipFill>
          <a:blip r:embed="rId2" cstate="print"/>
          <a:stretch>
            <a:fillRect/>
          </a:stretch>
        </p:blipFill>
        <p:spPr>
          <a:xfrm>
            <a:off x="8172400" y="116632"/>
            <a:ext cx="792088" cy="79208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99792" y="836713"/>
            <a:ext cx="3888432" cy="523220"/>
          </a:xfrm>
          <a:prstGeom prst="rect">
            <a:avLst/>
          </a:prstGeom>
          <a:solidFill>
            <a:schemeClr val="accent1">
              <a:alpha val="63000"/>
            </a:schemeClr>
          </a:solidFill>
        </p:spPr>
        <p:txBody>
          <a:bodyPr wrap="square" rtlCol="0">
            <a:spAutoFit/>
          </a:bodyPr>
          <a:lstStyle/>
          <a:p>
            <a:pPr algn="ctr"/>
            <a:r>
              <a:rPr lang="en-GB" sz="2800" dirty="0"/>
              <a:t>Designing &amp; Evaluating </a:t>
            </a:r>
            <a:endParaRPr lang="en-GB" dirty="0"/>
          </a:p>
        </p:txBody>
      </p:sp>
      <p:sp>
        <p:nvSpPr>
          <p:cNvPr id="44" name="TextBox 43"/>
          <p:cNvSpPr txBox="1"/>
          <p:nvPr/>
        </p:nvSpPr>
        <p:spPr>
          <a:xfrm>
            <a:off x="107504" y="1484784"/>
            <a:ext cx="1440160" cy="27392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1</a:t>
            </a:r>
          </a:p>
          <a:p>
            <a:pPr>
              <a:buFont typeface="Arial" pitchFamily="34" charset="0"/>
              <a:buChar char="•"/>
            </a:pPr>
            <a:r>
              <a:rPr lang="en-GB" sz="1400" dirty="0"/>
              <a:t>Evaluate the process and product, identifying where improvements have been made. </a:t>
            </a:r>
          </a:p>
          <a:p>
            <a:pPr>
              <a:buFont typeface="Arial" pitchFamily="34" charset="0"/>
              <a:buChar char="•"/>
            </a:pPr>
            <a:r>
              <a:rPr lang="en-GB" sz="1400" dirty="0"/>
              <a:t>Clarify ideas using words, labelled sketches and models. </a:t>
            </a:r>
          </a:p>
        </p:txBody>
      </p:sp>
      <p:sp>
        <p:nvSpPr>
          <p:cNvPr id="45" name="TextBox 44"/>
          <p:cNvSpPr txBox="1"/>
          <p:nvPr/>
        </p:nvSpPr>
        <p:spPr>
          <a:xfrm>
            <a:off x="1619672" y="1484784"/>
            <a:ext cx="1656184"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2</a:t>
            </a:r>
          </a:p>
          <a:p>
            <a:pPr>
              <a:buFont typeface="Arial" pitchFamily="34" charset="0"/>
              <a:buChar char="•"/>
            </a:pPr>
            <a:r>
              <a:rPr lang="en-GB" sz="1400" dirty="0"/>
              <a:t>Designs show how the product will function.</a:t>
            </a:r>
          </a:p>
          <a:p>
            <a:pPr>
              <a:buFont typeface="Arial" pitchFamily="34" charset="0"/>
              <a:buChar char="•"/>
            </a:pPr>
            <a:r>
              <a:rPr lang="en-GB" sz="1400" dirty="0"/>
              <a:t>Communicate a range of ideas using words, labelled sketches and models. </a:t>
            </a:r>
          </a:p>
          <a:p>
            <a:pPr>
              <a:buFont typeface="Arial" pitchFamily="34" charset="0"/>
              <a:buChar char="•"/>
            </a:pPr>
            <a:r>
              <a:rPr lang="en-GB" sz="1400" dirty="0"/>
              <a:t>Reflect on the development of design ideas. </a:t>
            </a:r>
          </a:p>
          <a:p>
            <a:pPr>
              <a:buFont typeface="Arial" pitchFamily="34" charset="0"/>
              <a:buChar char="•"/>
            </a:pPr>
            <a:r>
              <a:rPr lang="en-GB" sz="1400" dirty="0"/>
              <a:t>Identify what is working well and what could be improved. </a:t>
            </a:r>
          </a:p>
        </p:txBody>
      </p:sp>
      <p:sp>
        <p:nvSpPr>
          <p:cNvPr id="46" name="TextBox 45"/>
          <p:cNvSpPr txBox="1"/>
          <p:nvPr/>
        </p:nvSpPr>
        <p:spPr>
          <a:xfrm>
            <a:off x="3347864" y="1484784"/>
            <a:ext cx="1584176"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3 </a:t>
            </a:r>
          </a:p>
          <a:p>
            <a:pPr>
              <a:buFont typeface="Arial" pitchFamily="34" charset="0"/>
              <a:buChar char="•"/>
            </a:pPr>
            <a:r>
              <a:rPr lang="en-GB" sz="1400" dirty="0"/>
              <a:t>Clarify the ideas using discussion, drawing and modelling. </a:t>
            </a:r>
          </a:p>
          <a:p>
            <a:pPr>
              <a:buFont typeface="Arial" pitchFamily="34" charset="0"/>
              <a:buChar char="•"/>
            </a:pPr>
            <a:r>
              <a:rPr lang="en-GB" sz="1400" dirty="0"/>
              <a:t>Use analysis of products in the development of own products.</a:t>
            </a:r>
          </a:p>
          <a:p>
            <a:pPr>
              <a:buFont typeface="Arial" pitchFamily="34" charset="0"/>
              <a:buChar char="•"/>
            </a:pPr>
            <a:r>
              <a:rPr lang="en-GB" sz="1400" dirty="0"/>
              <a:t>Test Product.</a:t>
            </a:r>
          </a:p>
          <a:p>
            <a:pPr>
              <a:buFont typeface="Arial" pitchFamily="34" charset="0"/>
              <a:buChar char="•"/>
            </a:pPr>
            <a:r>
              <a:rPr lang="en-GB" sz="1400" dirty="0"/>
              <a:t>Evaluate it in the situation it has to function.</a:t>
            </a:r>
          </a:p>
          <a:p>
            <a:pPr>
              <a:buFont typeface="Arial" pitchFamily="34" charset="0"/>
              <a:buChar char="•"/>
            </a:pPr>
            <a:r>
              <a:rPr lang="en-GB" sz="1400" dirty="0"/>
              <a:t>Evaluate use made of information</a:t>
            </a:r>
          </a:p>
        </p:txBody>
      </p:sp>
      <p:sp>
        <p:nvSpPr>
          <p:cNvPr id="47" name="TextBox 46"/>
          <p:cNvSpPr txBox="1"/>
          <p:nvPr/>
        </p:nvSpPr>
        <p:spPr>
          <a:xfrm>
            <a:off x="5004048" y="1484784"/>
            <a:ext cx="1728192" cy="36003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4</a:t>
            </a:r>
          </a:p>
          <a:p>
            <a:pPr>
              <a:buFont typeface="Arial" pitchFamily="34" charset="0"/>
              <a:buChar char="•"/>
            </a:pPr>
            <a:r>
              <a:rPr lang="en-GB" sz="1400" dirty="0"/>
              <a:t>Use models and drawings to explore and test designs.</a:t>
            </a:r>
          </a:p>
          <a:p>
            <a:pPr>
              <a:buFont typeface="Arial" pitchFamily="34" charset="0"/>
              <a:buChar char="•"/>
            </a:pPr>
            <a:r>
              <a:rPr lang="en-GB" sz="1400" dirty="0"/>
              <a:t>Discuss ideas with user and develop detailed criteria. </a:t>
            </a:r>
          </a:p>
          <a:p>
            <a:pPr>
              <a:buFont typeface="Arial" pitchFamily="34" charset="0"/>
              <a:buChar char="•"/>
            </a:pPr>
            <a:r>
              <a:rPr lang="en-GB" sz="1400" dirty="0"/>
              <a:t>Use research results in final proposals.</a:t>
            </a:r>
          </a:p>
          <a:p>
            <a:pPr>
              <a:buFont typeface="Arial" pitchFamily="34" charset="0"/>
              <a:buChar char="•"/>
            </a:pPr>
            <a:r>
              <a:rPr lang="en-GB" sz="1400" dirty="0"/>
              <a:t>Evaluate the effectiveness of research.</a:t>
            </a:r>
          </a:p>
          <a:p>
            <a:pPr>
              <a:buFont typeface="Arial" pitchFamily="34" charset="0"/>
              <a:buChar char="•"/>
            </a:pPr>
            <a:r>
              <a:rPr lang="en-GB" sz="1400" dirty="0"/>
              <a:t>Evaluate product in use and identify the improvements necessary. </a:t>
            </a:r>
          </a:p>
        </p:txBody>
      </p:sp>
      <p:sp>
        <p:nvSpPr>
          <p:cNvPr id="48" name="TextBox 47"/>
          <p:cNvSpPr txBox="1"/>
          <p:nvPr/>
        </p:nvSpPr>
        <p:spPr>
          <a:xfrm>
            <a:off x="971600" y="5103674"/>
            <a:ext cx="7636578" cy="1754326"/>
          </a:xfrm>
          <a:prstGeom prst="rect">
            <a:avLst/>
          </a:prstGeom>
          <a:noFill/>
        </p:spPr>
        <p:txBody>
          <a:bodyPr wrap="none" rtlCol="0">
            <a:spAutoFit/>
          </a:bodyPr>
          <a:lstStyle/>
          <a:p>
            <a:r>
              <a:rPr lang="en-GB" dirty="0"/>
              <a:t>Targets.......</a:t>
            </a:r>
          </a:p>
          <a:p>
            <a:endParaRPr lang="en-GB" dirty="0"/>
          </a:p>
          <a:p>
            <a:r>
              <a:rPr lang="en-GB" dirty="0"/>
              <a:t>I think I did particularly well on ..............................................................................</a:t>
            </a:r>
          </a:p>
          <a:p>
            <a:r>
              <a:rPr lang="en-GB" dirty="0"/>
              <a:t>.................................................................................................................................</a:t>
            </a:r>
          </a:p>
          <a:p>
            <a:r>
              <a:rPr lang="en-GB" dirty="0"/>
              <a:t>I need to improve on ..............................................................................................</a:t>
            </a:r>
          </a:p>
          <a:p>
            <a:r>
              <a:rPr lang="en-GB" dirty="0"/>
              <a:t>.................................................................................................................................</a:t>
            </a:r>
          </a:p>
        </p:txBody>
      </p:sp>
      <p:sp>
        <p:nvSpPr>
          <p:cNvPr id="49" name="Footer Placeholder 48"/>
          <p:cNvSpPr>
            <a:spLocks noGrp="1"/>
          </p:cNvSpPr>
          <p:nvPr>
            <p:ph type="ftr" sz="quarter" idx="11"/>
          </p:nvPr>
        </p:nvSpPr>
        <p:spPr>
          <a:xfrm>
            <a:off x="6660232" y="836712"/>
            <a:ext cx="2232248" cy="504056"/>
          </a:xfrm>
        </p:spPr>
        <p:txBody>
          <a:bodyPr/>
          <a:lstStyle/>
          <a:p>
            <a:r>
              <a:rPr lang="en-GB" dirty="0"/>
              <a:t>Name_______________                             Date________________</a:t>
            </a:r>
          </a:p>
        </p:txBody>
      </p:sp>
      <p:sp>
        <p:nvSpPr>
          <p:cNvPr id="13" name="TextBox 12"/>
          <p:cNvSpPr txBox="1"/>
          <p:nvPr/>
        </p:nvSpPr>
        <p:spPr>
          <a:xfrm>
            <a:off x="6804248" y="1484784"/>
            <a:ext cx="2232248" cy="40318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5</a:t>
            </a:r>
          </a:p>
          <a:p>
            <a:pPr>
              <a:buFont typeface="Arial" pitchFamily="34" charset="0"/>
              <a:buChar char="•"/>
            </a:pPr>
            <a:r>
              <a:rPr lang="en-GB" sz="1400" dirty="0"/>
              <a:t>Use research to develop ideas.</a:t>
            </a:r>
          </a:p>
          <a:p>
            <a:pPr>
              <a:buFont typeface="Arial" pitchFamily="34" charset="0"/>
              <a:buChar char="•"/>
            </a:pPr>
            <a:r>
              <a:rPr lang="en-GB" sz="1400" dirty="0"/>
              <a:t>Communicate ideas using a variety of media.</a:t>
            </a:r>
          </a:p>
          <a:p>
            <a:pPr>
              <a:buFont typeface="Arial" pitchFamily="34" charset="0"/>
              <a:buChar char="•"/>
            </a:pPr>
            <a:r>
              <a:rPr lang="en-GB" sz="1400" dirty="0"/>
              <a:t>Explore other peoples needs to develop realistic designs.</a:t>
            </a:r>
          </a:p>
          <a:p>
            <a:pPr>
              <a:buFont typeface="Arial" pitchFamily="34" charset="0"/>
              <a:buChar char="•"/>
            </a:pPr>
            <a:r>
              <a:rPr lang="en-GB" sz="1400" dirty="0"/>
              <a:t>Select evaluation techniques to show performance of product in use. </a:t>
            </a:r>
          </a:p>
          <a:p>
            <a:pPr>
              <a:buFont typeface="Arial" pitchFamily="34" charset="0"/>
              <a:buChar char="•"/>
            </a:pPr>
            <a:r>
              <a:rPr lang="en-GB" sz="1400" dirty="0"/>
              <a:t>Suggest some modifications to improve performance. </a:t>
            </a:r>
          </a:p>
          <a:p>
            <a:pPr>
              <a:buFont typeface="Arial" pitchFamily="34" charset="0"/>
              <a:buChar char="•"/>
            </a:pPr>
            <a:r>
              <a:rPr lang="en-GB" sz="1400" dirty="0"/>
              <a:t>Provide explanations that clearly state why changes were necessary. </a:t>
            </a:r>
          </a:p>
        </p:txBody>
      </p:sp>
      <p:sp>
        <p:nvSpPr>
          <p:cNvPr id="1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dirty="0">
                <a:ln>
                  <a:noFill/>
                </a:ln>
                <a:solidFill>
                  <a:schemeClr val="tx1"/>
                </a:solidFill>
                <a:effectLst/>
                <a:uLnTx/>
                <a:uFillTx/>
                <a:latin typeface="+mj-lt"/>
                <a:ea typeface="+mj-ea"/>
                <a:cs typeface="+mj-cs"/>
              </a:rPr>
              <a:t>Design and Technology – Rain Gauge Project </a:t>
            </a:r>
          </a:p>
        </p:txBody>
      </p:sp>
      <p:pic>
        <p:nvPicPr>
          <p:cNvPr id="14" name="Picture 13" descr="huntly-aberdeenshire.png"/>
          <p:cNvPicPr>
            <a:picLocks noChangeAspect="1"/>
          </p:cNvPicPr>
          <p:nvPr/>
        </p:nvPicPr>
        <p:blipFill>
          <a:blip r:embed="rId2" cstate="print"/>
          <a:stretch>
            <a:fillRect/>
          </a:stretch>
        </p:blipFill>
        <p:spPr>
          <a:xfrm>
            <a:off x="251520" y="116632"/>
            <a:ext cx="792088" cy="792088"/>
          </a:xfrm>
          <a:prstGeom prst="rect">
            <a:avLst/>
          </a:prstGeom>
        </p:spPr>
      </p:pic>
      <p:pic>
        <p:nvPicPr>
          <p:cNvPr id="15" name="Picture 14" descr="huntly-aberdeenshire.png"/>
          <p:cNvPicPr>
            <a:picLocks noChangeAspect="1"/>
          </p:cNvPicPr>
          <p:nvPr/>
        </p:nvPicPr>
        <p:blipFill>
          <a:blip r:embed="rId2" cstate="print"/>
          <a:stretch>
            <a:fillRect/>
          </a:stretch>
        </p:blipFill>
        <p:spPr>
          <a:xfrm>
            <a:off x="8172400" y="0"/>
            <a:ext cx="792088" cy="7920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1"/>
            <a:ext cx="5616624" cy="1944215"/>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a:buNone/>
            </a:pPr>
            <a:r>
              <a:rPr lang="en-GB" sz="1400" dirty="0"/>
              <a:t>My target level is..............</a:t>
            </a:r>
          </a:p>
          <a:p>
            <a:pPr marL="0">
              <a:buNone/>
            </a:pPr>
            <a:r>
              <a:rPr lang="en-GB" sz="1400" b="1" u="sng" dirty="0"/>
              <a:t>Introduction</a:t>
            </a:r>
            <a:endParaRPr lang="en-GB" sz="1400" u="sng" dirty="0"/>
          </a:p>
          <a:p>
            <a:pPr marL="0">
              <a:buNone/>
            </a:pPr>
            <a:r>
              <a:rPr lang="en-GB" sz="1300" dirty="0"/>
              <a:t>In this project you will have the opportunity to  design and make a  prototype Rain Gauge. Before starting you will need to think about how a Rain Gauge works.  </a:t>
            </a:r>
            <a:r>
              <a:rPr lang="en-GB" sz="1300" i="1" dirty="0"/>
              <a:t>The current Met Office rain gauges are  the Munro R102 and the standard 5 inch check gauge.</a:t>
            </a:r>
          </a:p>
          <a:p>
            <a:pPr marL="0">
              <a:buNone/>
            </a:pPr>
            <a:r>
              <a:rPr lang="en-GB" sz="1300" dirty="0"/>
              <a:t>This design guide will help you  through your design process. Sketch, draw, write down  in a neat fashion ideas and thoughts as you work though this guide. You will need these  notes to help  you produce your final design presentation.</a:t>
            </a:r>
          </a:p>
        </p:txBody>
      </p:sp>
      <p:sp>
        <p:nvSpPr>
          <p:cNvPr id="8" name="Content Placeholder 2"/>
          <p:cNvSpPr txBox="1">
            <a:spLocks/>
          </p:cNvSpPr>
          <p:nvPr/>
        </p:nvSpPr>
        <p:spPr>
          <a:xfrm>
            <a:off x="323528" y="2924944"/>
            <a:ext cx="5616624" cy="36004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1" i="0" u="sng" strike="noStrike" kern="1200" cap="none" spc="0" normalizeH="0" baseline="0" noProof="0" dirty="0">
                <a:ln>
                  <a:noFill/>
                </a:ln>
                <a:solidFill>
                  <a:schemeClr val="dk1"/>
                </a:solidFill>
                <a:effectLst/>
                <a:uLnTx/>
                <a:uFillTx/>
                <a:latin typeface="+mn-lt"/>
                <a:ea typeface="+mn-ea"/>
                <a:cs typeface="+mn-cs"/>
              </a:rPr>
              <a:t>Situation:</a:t>
            </a:r>
            <a:r>
              <a:rPr kumimoji="0" lang="en-GB" sz="1600" b="1" i="0" u="sng" strike="noStrike" kern="1200" cap="none" spc="0" normalizeH="0" noProof="0" dirty="0">
                <a:ln>
                  <a:noFill/>
                </a:ln>
                <a:solidFill>
                  <a:schemeClr val="dk1"/>
                </a:solidFill>
                <a:effectLst/>
                <a:uLnTx/>
                <a:uFillTx/>
                <a:latin typeface="+mn-lt"/>
                <a:ea typeface="+mn-ea"/>
                <a:cs typeface="+mn-cs"/>
              </a:rPr>
              <a:t> </a:t>
            </a:r>
            <a:r>
              <a:rPr lang="en-GB" sz="1200" dirty="0"/>
              <a:t>Measuring the amount of rain accurately is not easy!</a:t>
            </a: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Must be stable.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What unit is used for rain fall?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Will it be a manual gauge or record rainfall automatically?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Where will the water go?</a:t>
            </a: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Think about  the location of the rain gauge in a typical garden. How will its location effect any rain falling into/on to it?</a:t>
            </a: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Think about wildlife, could they be a problem?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It will need to recorded very small amount of rain, how?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noProof="0" dirty="0"/>
              <a:t>Is it easy to see or work out the rain fall?</a:t>
            </a: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Will it need a power source? How long will it last?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Any electrical circuit will need to be kept dry / waterproof, how?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How will you know if your screens  design is effective?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Is your design effective?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i="0" strike="noStrike" kern="1200" cap="none" spc="0" normalizeH="0" baseline="0" noProof="0" dirty="0">
              <a:ln>
                <a:noFill/>
              </a:ln>
              <a:solidFill>
                <a:schemeClr val="dk1"/>
              </a:solidFill>
              <a:effectLst/>
              <a:uLnTx/>
              <a:uFillTx/>
              <a:latin typeface="+mn-lt"/>
              <a:ea typeface="+mn-ea"/>
              <a:cs typeface="+mn-cs"/>
            </a:endParaRPr>
          </a:p>
        </p:txBody>
      </p:sp>
      <p:sp>
        <p:nvSpPr>
          <p:cNvPr id="9" name="Content Placeholder 2"/>
          <p:cNvSpPr txBox="1">
            <a:spLocks/>
          </p:cNvSpPr>
          <p:nvPr/>
        </p:nvSpPr>
        <p:spPr>
          <a:xfrm>
            <a:off x="6084168" y="908720"/>
            <a:ext cx="2880320" cy="561662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Analysis</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Limitations</a:t>
            </a:r>
            <a:r>
              <a:rPr kumimoji="0" lang="en-GB" sz="2000" b="0" i="0" u="none" strike="noStrike" kern="1200" cap="none" spc="0" normalizeH="0" noProof="0" dirty="0">
                <a:ln>
                  <a:noFill/>
                </a:ln>
                <a:solidFill>
                  <a:schemeClr val="dk1"/>
                </a:solidFill>
                <a:effectLst/>
                <a:uLnTx/>
                <a:uFillTx/>
                <a:latin typeface="+mn-lt"/>
                <a:ea typeface="+mn-ea"/>
                <a:cs typeface="+mn-cs"/>
              </a:rPr>
              <a:t> – What might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noProof="0" dirty="0">
                <a:ln>
                  <a:noFill/>
                </a:ln>
                <a:solidFill>
                  <a:schemeClr val="dk1"/>
                </a:solidFill>
                <a:effectLst/>
                <a:uLnTx/>
                <a:uFillTx/>
                <a:latin typeface="+mn-lt"/>
                <a:ea typeface="+mn-ea"/>
                <a:cs typeface="+mn-cs"/>
              </a:rPr>
              <a:t>hold me back? </a:t>
            </a: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Resources – what can I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use to make the rain gauge.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b="1" u="sng" noProof="0" dirty="0"/>
              <a:t>Materials Available</a:t>
            </a:r>
            <a:endParaRPr lang="en-GB" sz="2000" noProof="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i="0" strike="noStrike" kern="1200" cap="none" spc="0" normalizeH="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endParaRPr kumimoji="0" lang="en-GB" sz="2000" b="1"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Footer Placeholder 10"/>
          <p:cNvSpPr>
            <a:spLocks noGrp="1"/>
          </p:cNvSpPr>
          <p:nvPr>
            <p:ph type="ftr" sz="quarter" idx="11"/>
          </p:nvPr>
        </p:nvSpPr>
        <p:spPr>
          <a:xfrm>
            <a:off x="3131840" y="6453336"/>
            <a:ext cx="5912296" cy="501650"/>
          </a:xfrm>
        </p:spPr>
        <p:txBody>
          <a:bodyPr/>
          <a:lstStyle/>
          <a:p>
            <a:r>
              <a:rPr lang="en-GB" dirty="0"/>
              <a:t>Name_______________                             Date________________</a:t>
            </a:r>
          </a:p>
        </p:txBody>
      </p:sp>
      <p:sp>
        <p:nvSpPr>
          <p:cNvPr id="1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dirty="0">
                <a:ln>
                  <a:noFill/>
                </a:ln>
                <a:solidFill>
                  <a:schemeClr val="tx1"/>
                </a:solidFill>
                <a:effectLst/>
                <a:uLnTx/>
                <a:uFillTx/>
                <a:latin typeface="+mj-lt"/>
                <a:ea typeface="+mj-ea"/>
                <a:cs typeface="+mj-cs"/>
              </a:rPr>
              <a:t>Design and Technology – Rain Gauge Project </a:t>
            </a:r>
          </a:p>
        </p:txBody>
      </p:sp>
      <p:pic>
        <p:nvPicPr>
          <p:cNvPr id="10" name="Picture 9" descr="huntly-aberdeenshire.png"/>
          <p:cNvPicPr>
            <a:picLocks noChangeAspect="1"/>
          </p:cNvPicPr>
          <p:nvPr/>
        </p:nvPicPr>
        <p:blipFill>
          <a:blip r:embed="rId2" cstate="print"/>
          <a:stretch>
            <a:fillRect/>
          </a:stretch>
        </p:blipFill>
        <p:spPr>
          <a:xfrm>
            <a:off x="323528" y="116632"/>
            <a:ext cx="792088" cy="792088"/>
          </a:xfrm>
          <a:prstGeom prst="rect">
            <a:avLst/>
          </a:prstGeom>
        </p:spPr>
      </p:pic>
      <p:pic>
        <p:nvPicPr>
          <p:cNvPr id="12" name="Picture 11" descr="huntly-aberdeenshire.png"/>
          <p:cNvPicPr>
            <a:picLocks noChangeAspect="1"/>
          </p:cNvPicPr>
          <p:nvPr/>
        </p:nvPicPr>
        <p:blipFill>
          <a:blip r:embed="rId2" cstate="print"/>
          <a:stretch>
            <a:fillRect/>
          </a:stretch>
        </p:blipFill>
        <p:spPr>
          <a:xfrm>
            <a:off x="8100392" y="44624"/>
            <a:ext cx="792088" cy="7920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0"/>
            <a:ext cx="792088" cy="792088"/>
          </a:xfrm>
          <a:prstGeom prst="rect">
            <a:avLst/>
          </a:prstGeom>
        </p:spPr>
      </p:pic>
      <p:sp>
        <p:nvSpPr>
          <p:cNvPr id="10" name="Content Placeholder 2"/>
          <p:cNvSpPr txBox="1">
            <a:spLocks/>
          </p:cNvSpPr>
          <p:nvPr/>
        </p:nvSpPr>
        <p:spPr>
          <a:xfrm>
            <a:off x="179512" y="3068960"/>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Content Placeholder 2"/>
          <p:cNvSpPr txBox="1">
            <a:spLocks/>
          </p:cNvSpPr>
          <p:nvPr/>
        </p:nvSpPr>
        <p:spPr>
          <a:xfrm>
            <a:off x="4644008" y="3068960"/>
            <a:ext cx="4248472"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indent="-342900">
              <a:spcBef>
                <a:spcPct val="20000"/>
              </a:spcBef>
            </a:pPr>
            <a:r>
              <a:rPr lang="en-GB" dirty="0"/>
              <a:t>Enter your picture/s here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extBox 15"/>
          <p:cNvSpPr txBox="1"/>
          <p:nvPr/>
        </p:nvSpPr>
        <p:spPr>
          <a:xfrm>
            <a:off x="107505" y="5445224"/>
            <a:ext cx="8856983" cy="923330"/>
          </a:xfrm>
          <a:prstGeom prst="rect">
            <a:avLst/>
          </a:prstGeom>
          <a:noFill/>
        </p:spPr>
        <p:txBody>
          <a:bodyPr wrap="square" rtlCol="0">
            <a:spAutoFit/>
          </a:bodyPr>
          <a:lstStyle/>
          <a:p>
            <a:r>
              <a:rPr lang="en-GB" dirty="0"/>
              <a:t>Cut out from a unwanted catalogue, print out from internet or simply sketch examples of rain gauges</a:t>
            </a:r>
          </a:p>
          <a:p>
            <a:r>
              <a:rPr lang="en-GB" dirty="0"/>
              <a:t>Label good and bad features and label materials used to make the rain gauge </a:t>
            </a:r>
          </a:p>
        </p:txBody>
      </p:sp>
      <p:sp>
        <p:nvSpPr>
          <p:cNvPr id="18" name="Content Placeholder 2"/>
          <p:cNvSpPr txBox="1">
            <a:spLocks/>
          </p:cNvSpPr>
          <p:nvPr/>
        </p:nvSpPr>
        <p:spPr>
          <a:xfrm>
            <a:off x="4644008"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9" name="Content Placeholder 2"/>
          <p:cNvSpPr txBox="1">
            <a:spLocks/>
          </p:cNvSpPr>
          <p:nvPr/>
        </p:nvSpPr>
        <p:spPr>
          <a:xfrm>
            <a:off x="179512"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0" name="Footer Placeholder 19"/>
          <p:cNvSpPr>
            <a:spLocks noGrp="1"/>
          </p:cNvSpPr>
          <p:nvPr>
            <p:ph type="ftr" sz="quarter" idx="11"/>
          </p:nvPr>
        </p:nvSpPr>
        <p:spPr>
          <a:xfrm>
            <a:off x="3124200" y="6356350"/>
            <a:ext cx="6019800" cy="501650"/>
          </a:xfrm>
        </p:spPr>
        <p:txBody>
          <a:bodyPr/>
          <a:lstStyle/>
          <a:p>
            <a:r>
              <a:rPr lang="en-GB"/>
              <a:t>Name_______________                             Date________________</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827584" y="1556792"/>
          <a:ext cx="5328592" cy="5029200"/>
        </p:xfrm>
        <a:graphic>
          <a:graphicData uri="http://schemas.openxmlformats.org/drawingml/2006/table">
            <a:tbl>
              <a:tblPr firstRow="1" bandRow="1">
                <a:tableStyleId>{5C22544A-7EE6-4342-B048-85BDC9FD1C3A}</a:tableStyleId>
              </a:tblPr>
              <a:tblGrid>
                <a:gridCol w="454613">
                  <a:extLst>
                    <a:ext uri="{9D8B030D-6E8A-4147-A177-3AD203B41FA5}">
                      <a16:colId xmlns:a16="http://schemas.microsoft.com/office/drawing/2014/main" val="20000"/>
                    </a:ext>
                  </a:extLst>
                </a:gridCol>
                <a:gridCol w="2679258">
                  <a:extLst>
                    <a:ext uri="{9D8B030D-6E8A-4147-A177-3AD203B41FA5}">
                      <a16:colId xmlns:a16="http://schemas.microsoft.com/office/drawing/2014/main" val="20001"/>
                    </a:ext>
                  </a:extLst>
                </a:gridCol>
                <a:gridCol w="2194721">
                  <a:extLst>
                    <a:ext uri="{9D8B030D-6E8A-4147-A177-3AD203B41FA5}">
                      <a16:colId xmlns:a16="http://schemas.microsoft.com/office/drawing/2014/main" val="20002"/>
                    </a:ext>
                  </a:extLst>
                </a:gridCol>
              </a:tblGrid>
              <a:tr h="276774">
                <a:tc>
                  <a:txBody>
                    <a:bodyPr/>
                    <a:lstStyle/>
                    <a:p>
                      <a:endParaRPr lang="en-GB" sz="1600" dirty="0"/>
                    </a:p>
                  </a:txBody>
                  <a:tcPr/>
                </a:tc>
                <a:tc>
                  <a:txBody>
                    <a:bodyPr/>
                    <a:lstStyle/>
                    <a:p>
                      <a:pPr algn="ctr"/>
                      <a:r>
                        <a:rPr lang="en-GB" sz="1600" dirty="0"/>
                        <a:t>NEEDS</a:t>
                      </a:r>
                      <a:r>
                        <a:rPr lang="en-GB" sz="1600" baseline="0" dirty="0"/>
                        <a:t> OR REQUIREMENTS</a:t>
                      </a:r>
                      <a:endParaRPr lang="en-GB" sz="1600" dirty="0"/>
                    </a:p>
                  </a:txBody>
                  <a:tcPr/>
                </a:tc>
                <a:tc>
                  <a:txBody>
                    <a:bodyPr/>
                    <a:lstStyle/>
                    <a:p>
                      <a:pPr algn="ctr"/>
                      <a:r>
                        <a:rPr lang="en-GB" sz="1600" dirty="0"/>
                        <a:t>REASON</a:t>
                      </a:r>
                    </a:p>
                  </a:txBody>
                  <a:tcPr/>
                </a:tc>
                <a:extLst>
                  <a:ext uri="{0D108BD9-81ED-4DB2-BD59-A6C34878D82A}">
                    <a16:rowId xmlns:a16="http://schemas.microsoft.com/office/drawing/2014/main" val="10000"/>
                  </a:ext>
                </a:extLst>
              </a:tr>
              <a:tr h="276774">
                <a:tc>
                  <a:txBody>
                    <a:bodyPr/>
                    <a:lstStyle/>
                    <a:p>
                      <a:r>
                        <a:rPr lang="en-GB" sz="1200" dirty="0"/>
                        <a:t>1</a:t>
                      </a:r>
                    </a:p>
                  </a:txBody>
                  <a:tcPr/>
                </a:tc>
                <a:tc>
                  <a:txBody>
                    <a:bodyPr/>
                    <a:lstStyle/>
                    <a:p>
                      <a:r>
                        <a:rPr lang="en-GB" sz="1200" dirty="0"/>
                        <a:t>Stable, must not</a:t>
                      </a:r>
                      <a:r>
                        <a:rPr lang="en-GB" sz="1200" baseline="0" dirty="0"/>
                        <a:t> fall over.</a:t>
                      </a:r>
                      <a:endParaRPr lang="en-GB" sz="1200" dirty="0"/>
                    </a:p>
                  </a:txBody>
                  <a:tcPr/>
                </a:tc>
                <a:tc>
                  <a:txBody>
                    <a:bodyPr/>
                    <a:lstStyle/>
                    <a:p>
                      <a:endParaRPr lang="en-GB" sz="1600" dirty="0"/>
                    </a:p>
                  </a:txBody>
                  <a:tcPr/>
                </a:tc>
                <a:extLst>
                  <a:ext uri="{0D108BD9-81ED-4DB2-BD59-A6C34878D82A}">
                    <a16:rowId xmlns:a16="http://schemas.microsoft.com/office/drawing/2014/main" val="10001"/>
                  </a:ext>
                </a:extLst>
              </a:tr>
              <a:tr h="276774">
                <a:tc>
                  <a:txBody>
                    <a:bodyPr/>
                    <a:lstStyle/>
                    <a:p>
                      <a:r>
                        <a:rPr lang="en-GB" sz="1200" dirty="0"/>
                        <a:t>2</a:t>
                      </a:r>
                    </a:p>
                  </a:txBody>
                  <a:tcPr/>
                </a:tc>
                <a:tc>
                  <a:txBody>
                    <a:bodyPr/>
                    <a:lstStyle/>
                    <a:p>
                      <a:r>
                        <a:rPr lang="en-GB" sz="1200" dirty="0"/>
                        <a:t>Robust for a garden environment.</a:t>
                      </a:r>
                    </a:p>
                  </a:txBody>
                  <a:tcPr/>
                </a:tc>
                <a:tc>
                  <a:txBody>
                    <a:bodyPr/>
                    <a:lstStyle/>
                    <a:p>
                      <a:endParaRPr lang="en-GB" sz="1600"/>
                    </a:p>
                  </a:txBody>
                  <a:tcPr/>
                </a:tc>
                <a:extLst>
                  <a:ext uri="{0D108BD9-81ED-4DB2-BD59-A6C34878D82A}">
                    <a16:rowId xmlns:a16="http://schemas.microsoft.com/office/drawing/2014/main" val="10002"/>
                  </a:ext>
                </a:extLst>
              </a:tr>
              <a:tr h="276774">
                <a:tc>
                  <a:txBody>
                    <a:bodyPr/>
                    <a:lstStyle/>
                    <a:p>
                      <a:r>
                        <a:rPr lang="en-GB" sz="1200" dirty="0"/>
                        <a:t>3</a:t>
                      </a:r>
                    </a:p>
                  </a:txBody>
                  <a:tcPr/>
                </a:tc>
                <a:tc>
                  <a:txBody>
                    <a:bodyPr/>
                    <a:lstStyle/>
                    <a:p>
                      <a:r>
                        <a:rPr lang="en-GB" sz="1200" dirty="0"/>
                        <a:t>Accurate</a:t>
                      </a:r>
                      <a:r>
                        <a:rPr lang="en-GB" sz="1200" baseline="0" dirty="0"/>
                        <a:t> for small amounts of rain.</a:t>
                      </a:r>
                      <a:endParaRPr lang="en-GB" sz="1200" dirty="0"/>
                    </a:p>
                  </a:txBody>
                  <a:tcPr/>
                </a:tc>
                <a:tc>
                  <a:txBody>
                    <a:bodyPr/>
                    <a:lstStyle/>
                    <a:p>
                      <a:endParaRPr lang="en-GB" sz="1600" dirty="0"/>
                    </a:p>
                  </a:txBody>
                  <a:tcPr/>
                </a:tc>
                <a:extLst>
                  <a:ext uri="{0D108BD9-81ED-4DB2-BD59-A6C34878D82A}">
                    <a16:rowId xmlns:a16="http://schemas.microsoft.com/office/drawing/2014/main" val="10003"/>
                  </a:ext>
                </a:extLst>
              </a:tr>
              <a:tr h="276774">
                <a:tc>
                  <a:txBody>
                    <a:bodyPr/>
                    <a:lstStyle/>
                    <a:p>
                      <a:r>
                        <a:rPr lang="en-GB" sz="1200" dirty="0"/>
                        <a:t>4</a:t>
                      </a:r>
                    </a:p>
                  </a:txBody>
                  <a:tcPr/>
                </a:tc>
                <a:tc>
                  <a:txBody>
                    <a:bodyPr/>
                    <a:lstStyle/>
                    <a:p>
                      <a:r>
                        <a:rPr lang="en-GB" sz="1200" dirty="0"/>
                        <a:t>Robust for a family garden</a:t>
                      </a:r>
                    </a:p>
                  </a:txBody>
                  <a:tcPr/>
                </a:tc>
                <a:tc>
                  <a:txBody>
                    <a:bodyPr/>
                    <a:lstStyle/>
                    <a:p>
                      <a:endParaRPr lang="en-GB" sz="1600" dirty="0"/>
                    </a:p>
                  </a:txBody>
                  <a:tcPr/>
                </a:tc>
                <a:extLst>
                  <a:ext uri="{0D108BD9-81ED-4DB2-BD59-A6C34878D82A}">
                    <a16:rowId xmlns:a16="http://schemas.microsoft.com/office/drawing/2014/main" val="10004"/>
                  </a:ext>
                </a:extLst>
              </a:tr>
              <a:tr h="276774">
                <a:tc>
                  <a:txBody>
                    <a:bodyPr/>
                    <a:lstStyle/>
                    <a:p>
                      <a:r>
                        <a:rPr lang="en-GB" sz="1200" dirty="0"/>
                        <a:t>5</a:t>
                      </a:r>
                    </a:p>
                  </a:txBody>
                  <a:tcPr/>
                </a:tc>
                <a:tc>
                  <a:txBody>
                    <a:bodyPr/>
                    <a:lstStyle/>
                    <a:p>
                      <a:endParaRPr lang="en-GB" sz="1600" dirty="0"/>
                    </a:p>
                  </a:txBody>
                  <a:tcPr/>
                </a:tc>
                <a:tc>
                  <a:txBody>
                    <a:bodyPr/>
                    <a:lstStyle/>
                    <a:p>
                      <a:endParaRPr lang="en-GB" sz="1600"/>
                    </a:p>
                  </a:txBody>
                  <a:tcPr/>
                </a:tc>
                <a:extLst>
                  <a:ext uri="{0D108BD9-81ED-4DB2-BD59-A6C34878D82A}">
                    <a16:rowId xmlns:a16="http://schemas.microsoft.com/office/drawing/2014/main" val="10005"/>
                  </a:ext>
                </a:extLst>
              </a:tr>
              <a:tr h="276774">
                <a:tc>
                  <a:txBody>
                    <a:bodyPr/>
                    <a:lstStyle/>
                    <a:p>
                      <a:r>
                        <a:rPr lang="en-GB" sz="1200" dirty="0"/>
                        <a:t>6</a:t>
                      </a:r>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10006"/>
                  </a:ext>
                </a:extLst>
              </a:tr>
              <a:tr h="276774">
                <a:tc>
                  <a:txBody>
                    <a:bodyPr/>
                    <a:lstStyle/>
                    <a:p>
                      <a:r>
                        <a:rPr lang="en-GB" sz="1200" dirty="0"/>
                        <a:t>7</a:t>
                      </a:r>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10007"/>
                  </a:ext>
                </a:extLst>
              </a:tr>
              <a:tr h="276774">
                <a:tc>
                  <a:txBody>
                    <a:bodyPr/>
                    <a:lstStyle/>
                    <a:p>
                      <a:r>
                        <a:rPr lang="en-GB" sz="1200" dirty="0"/>
                        <a:t>8</a:t>
                      </a:r>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10008"/>
                  </a:ext>
                </a:extLst>
              </a:tr>
              <a:tr h="276774">
                <a:tc>
                  <a:txBody>
                    <a:bodyPr/>
                    <a:lstStyle/>
                    <a:p>
                      <a:r>
                        <a:rPr lang="en-GB" sz="1200" dirty="0"/>
                        <a:t>9</a:t>
                      </a:r>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10009"/>
                  </a:ext>
                </a:extLst>
              </a:tr>
              <a:tr h="276774">
                <a:tc>
                  <a:txBody>
                    <a:bodyPr/>
                    <a:lstStyle/>
                    <a:p>
                      <a:r>
                        <a:rPr lang="en-GB" sz="1200" dirty="0"/>
                        <a:t>10</a:t>
                      </a:r>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10010"/>
                  </a:ext>
                </a:extLst>
              </a:tr>
              <a:tr h="276774">
                <a:tc>
                  <a:txBody>
                    <a:bodyPr/>
                    <a:lstStyle/>
                    <a:p>
                      <a:r>
                        <a:rPr lang="en-GB" sz="1200" dirty="0"/>
                        <a:t>11</a:t>
                      </a:r>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10011"/>
                  </a:ext>
                </a:extLst>
              </a:tr>
              <a:tr h="276774">
                <a:tc>
                  <a:txBody>
                    <a:bodyPr/>
                    <a:lstStyle/>
                    <a:p>
                      <a:r>
                        <a:rPr lang="en-GB" sz="1200" dirty="0"/>
                        <a:t>12</a:t>
                      </a:r>
                    </a:p>
                  </a:txBody>
                  <a:tcPr/>
                </a:tc>
                <a:tc>
                  <a:txBody>
                    <a:bodyPr/>
                    <a:lstStyle/>
                    <a:p>
                      <a:endParaRPr lang="en-GB" sz="1600"/>
                    </a:p>
                  </a:txBody>
                  <a:tcPr/>
                </a:tc>
                <a:tc>
                  <a:txBody>
                    <a:bodyPr/>
                    <a:lstStyle/>
                    <a:p>
                      <a:endParaRPr lang="en-GB" sz="1600" dirty="0"/>
                    </a:p>
                  </a:txBody>
                  <a:tcPr/>
                </a:tc>
                <a:extLst>
                  <a:ext uri="{0D108BD9-81ED-4DB2-BD59-A6C34878D82A}">
                    <a16:rowId xmlns:a16="http://schemas.microsoft.com/office/drawing/2014/main" val="10012"/>
                  </a:ext>
                </a:extLst>
              </a:tr>
              <a:tr h="276774">
                <a:tc>
                  <a:txBody>
                    <a:bodyPr/>
                    <a:lstStyle/>
                    <a:p>
                      <a:r>
                        <a:rPr lang="en-GB" sz="1200" dirty="0"/>
                        <a:t>13</a:t>
                      </a:r>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10013"/>
                  </a:ext>
                </a:extLst>
              </a:tr>
              <a:tr h="276774">
                <a:tc>
                  <a:txBody>
                    <a:bodyPr/>
                    <a:lstStyle/>
                    <a:p>
                      <a:r>
                        <a:rPr lang="en-GB" sz="1200" dirty="0"/>
                        <a:t>14</a:t>
                      </a:r>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10014"/>
                  </a:ext>
                </a:extLst>
              </a:tr>
            </a:tbl>
          </a:graphicData>
        </a:graphic>
      </p:graphicFrame>
      <p:sp>
        <p:nvSpPr>
          <p:cNvPr id="5" name="Title 1"/>
          <p:cNvSpPr txBox="1">
            <a:spLocks/>
          </p:cNvSpPr>
          <p:nvPr/>
        </p:nvSpPr>
        <p:spPr>
          <a:xfrm>
            <a:off x="1259632" y="188640"/>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a:ln>
                  <a:noFill/>
                </a:ln>
                <a:solidFill>
                  <a:schemeClr val="tx1"/>
                </a:solidFill>
                <a:effectLst/>
                <a:uLnTx/>
                <a:uFillTx/>
                <a:latin typeface="+mj-lt"/>
                <a:ea typeface="+mj-ea"/>
                <a:cs typeface="+mj-cs"/>
              </a:rPr>
              <a:t>Design and Technology – Rain Gauge Project </a:t>
            </a:r>
          </a:p>
        </p:txBody>
      </p:sp>
      <p:pic>
        <p:nvPicPr>
          <p:cNvPr id="6" name="Picture 5" descr="huntly-aberdeenshire.png"/>
          <p:cNvPicPr>
            <a:picLocks noChangeAspect="1"/>
          </p:cNvPicPr>
          <p:nvPr/>
        </p:nvPicPr>
        <p:blipFill>
          <a:blip r:embed="rId2" cstate="print"/>
          <a:stretch>
            <a:fillRect/>
          </a:stretch>
        </p:blipFill>
        <p:spPr>
          <a:xfrm>
            <a:off x="395536" y="44624"/>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8028384" y="44624"/>
            <a:ext cx="792088" cy="792088"/>
          </a:xfrm>
          <a:prstGeom prst="rect">
            <a:avLst/>
          </a:prstGeom>
        </p:spPr>
      </p:pic>
      <p:sp>
        <p:nvSpPr>
          <p:cNvPr id="10" name="Rectangle 9"/>
          <p:cNvSpPr/>
          <p:nvPr/>
        </p:nvSpPr>
        <p:spPr>
          <a:xfrm rot="16200000">
            <a:off x="-2255589"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SPECIFICATION</a:t>
            </a:r>
          </a:p>
        </p:txBody>
      </p:sp>
      <p:sp>
        <p:nvSpPr>
          <p:cNvPr id="12" name="Rounded Rectangle 11"/>
          <p:cNvSpPr/>
          <p:nvPr/>
        </p:nvSpPr>
        <p:spPr>
          <a:xfrm>
            <a:off x="467544" y="692696"/>
            <a:ext cx="5760640" cy="72008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Before starting to design it is a good idea to list down all the requirements for the rain gauge and explain the reasons for each requirement.  </a:t>
            </a:r>
            <a:r>
              <a:rPr lang="en-GB" sz="1200" i="1" dirty="0">
                <a:solidFill>
                  <a:schemeClr val="tx1"/>
                </a:solidFill>
              </a:rPr>
              <a:t>This is known as a specification, we have started for you. Think of some more, include who will be the user of the screen.</a:t>
            </a:r>
            <a:endParaRPr lang="en-GB" sz="1200" dirty="0">
              <a:solidFill>
                <a:schemeClr val="tx1"/>
              </a:solidFill>
            </a:endParaRPr>
          </a:p>
        </p:txBody>
      </p:sp>
      <p:graphicFrame>
        <p:nvGraphicFramePr>
          <p:cNvPr id="14" name="Table 13"/>
          <p:cNvGraphicFramePr>
            <a:graphicFrameLocks noGrp="1"/>
          </p:cNvGraphicFramePr>
          <p:nvPr/>
        </p:nvGraphicFramePr>
        <p:xfrm>
          <a:off x="6300193" y="836712"/>
          <a:ext cx="2376265" cy="4824536"/>
        </p:xfrm>
        <a:graphic>
          <a:graphicData uri="http://schemas.openxmlformats.org/drawingml/2006/table">
            <a:tbl>
              <a:tblPr/>
              <a:tblGrid>
                <a:gridCol w="1313019">
                  <a:extLst>
                    <a:ext uri="{9D8B030D-6E8A-4147-A177-3AD203B41FA5}">
                      <a16:colId xmlns:a16="http://schemas.microsoft.com/office/drawing/2014/main" val="20000"/>
                    </a:ext>
                  </a:extLst>
                </a:gridCol>
                <a:gridCol w="238314">
                  <a:extLst>
                    <a:ext uri="{9D8B030D-6E8A-4147-A177-3AD203B41FA5}">
                      <a16:colId xmlns:a16="http://schemas.microsoft.com/office/drawing/2014/main" val="20001"/>
                    </a:ext>
                  </a:extLst>
                </a:gridCol>
                <a:gridCol w="412466">
                  <a:extLst>
                    <a:ext uri="{9D8B030D-6E8A-4147-A177-3AD203B41FA5}">
                      <a16:colId xmlns:a16="http://schemas.microsoft.com/office/drawing/2014/main" val="20002"/>
                    </a:ext>
                  </a:extLst>
                </a:gridCol>
                <a:gridCol w="412466">
                  <a:extLst>
                    <a:ext uri="{9D8B030D-6E8A-4147-A177-3AD203B41FA5}">
                      <a16:colId xmlns:a16="http://schemas.microsoft.com/office/drawing/2014/main" val="20003"/>
                    </a:ext>
                  </a:extLst>
                </a:gridCol>
              </a:tblGrid>
              <a:tr h="150675">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045">
                <a:tc rowSpan="2">
                  <a:txBody>
                    <a:bodyPr/>
                    <a:lstStyle/>
                    <a:p>
                      <a:pPr algn="ctr" fontAlgn="ctr"/>
                      <a:r>
                        <a:rPr lang="en-GB" sz="700" b="0" i="0" u="none" strike="noStrike">
                          <a:solidFill>
                            <a:srgbClr val="000000"/>
                          </a:solidFill>
                          <a:latin typeface="Calibri"/>
                        </a:rPr>
                        <a:t>Tick the box only if you have satisfied that need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5239">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738">
                <a:tc>
                  <a:txBody>
                    <a:bodyPr/>
                    <a:lstStyle/>
                    <a:p>
                      <a:pPr algn="l" fontAlgn="ctr"/>
                      <a:r>
                        <a:rPr lang="en-GB" sz="700" b="1" i="0" u="none" strike="noStrike">
                          <a:solidFill>
                            <a:srgbClr val="000000"/>
                          </a:solidFill>
                          <a:latin typeface="Calibri"/>
                        </a:rPr>
                        <a:t>What you have to do: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88517">
                <a:tc>
                  <a:txBody>
                    <a:bodyPr/>
                    <a:lstStyle/>
                    <a:p>
                      <a:pPr algn="l" fontAlgn="ctr"/>
                      <a:r>
                        <a:rPr lang="en-GB" sz="700" b="0" i="0" u="none" strike="noStrike">
                          <a:solidFill>
                            <a:srgbClr val="000000"/>
                          </a:solidFill>
                          <a:latin typeface="Calibri"/>
                        </a:rPr>
                        <a:t>Have you written down a list of the requirements that the design must satisfy?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90975">
                <a:tc>
                  <a:txBody>
                    <a:bodyPr/>
                    <a:lstStyle/>
                    <a:p>
                      <a:pPr algn="l" fontAlgn="ctr"/>
                      <a:r>
                        <a:rPr lang="en-GB" sz="700" b="0" i="0" u="none" strike="noStrike">
                          <a:solidFill>
                            <a:srgbClr val="000000"/>
                          </a:solidFill>
                          <a:latin typeface="Calibri"/>
                        </a:rPr>
                        <a:t>Does the list include at least five different types of requirement? For example: what it looks like, the needs of the person using it, cost, safety, size, how it will work, materials available and tools required.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9009">
                <a:tc>
                  <a:txBody>
                    <a:bodyPr/>
                    <a:lstStyle/>
                    <a:p>
                      <a:pPr algn="l" fontAlgn="ctr"/>
                      <a:r>
                        <a:rPr lang="en-GB" sz="700" b="0" i="0" u="none" strike="noStrike">
                          <a:solidFill>
                            <a:srgbClr val="000000"/>
                          </a:solidFill>
                          <a:latin typeface="Calibri"/>
                        </a:rPr>
                        <a:t>Have you taken users' views into account? Does the list include the things that limit what can be made?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4090">
                <a:tc>
                  <a:txBody>
                    <a:bodyPr/>
                    <a:lstStyle/>
                    <a:p>
                      <a:pPr algn="l" fontAlgn="ctr"/>
                      <a:r>
                        <a:rPr lang="en-GB" sz="700" b="0" i="0" u="none" strike="noStrike">
                          <a:solidFill>
                            <a:srgbClr val="000000"/>
                          </a:solidFill>
                          <a:latin typeface="Calibri"/>
                        </a:rPr>
                        <a:t>Can you show that the list considers the needs of the people who will use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2045">
                <a:tc>
                  <a:txBody>
                    <a:bodyPr/>
                    <a:lstStyle/>
                    <a:p>
                      <a:pPr algn="l" fontAlgn="ctr"/>
                      <a:r>
                        <a:rPr lang="en-GB" sz="700" b="0" i="0" u="none" strike="noStrike">
                          <a:solidFill>
                            <a:srgbClr val="000000"/>
                          </a:solidFill>
                          <a:latin typeface="Calibri"/>
                        </a:rPr>
                        <a:t>Have you explained why each is important?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3067">
                <a:tc>
                  <a:txBody>
                    <a:bodyPr/>
                    <a:lstStyle/>
                    <a:p>
                      <a:pPr algn="l" fontAlgn="ctr"/>
                      <a:r>
                        <a:rPr lang="en-GB" sz="700" b="0" i="0" u="none" strike="noStrike">
                          <a:solidFill>
                            <a:srgbClr val="000000"/>
                          </a:solidFill>
                          <a:latin typeface="Calibri"/>
                        </a:rPr>
                        <a:t>Are the features of similar products mentioned in the specification</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4090">
                <a:tc>
                  <a:txBody>
                    <a:bodyPr/>
                    <a:lstStyle/>
                    <a:p>
                      <a:pPr algn="l" fontAlgn="ctr"/>
                      <a:r>
                        <a:rPr lang="en-GB" sz="700" b="0" i="0" u="none" strike="noStrike">
                          <a:solidFill>
                            <a:srgbClr val="000000"/>
                          </a:solidFill>
                          <a:latin typeface="Calibri"/>
                        </a:rPr>
                        <a:t>Does the explanation say how similar products look and work, and what this means for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31023">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1023">
                <a:tc>
                  <a:txBody>
                    <a:bodyPr/>
                    <a:lstStyle/>
                    <a:p>
                      <a:pPr algn="r" fontAlgn="ctr"/>
                      <a:r>
                        <a:rPr lang="en-GB" sz="700" b="1" i="0" u="none" strike="noStrike">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15" name="Left Arrow 14"/>
          <p:cNvSpPr/>
          <p:nvPr/>
        </p:nvSpPr>
        <p:spPr>
          <a:xfrm>
            <a:off x="8676456" y="29969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676456" y="414908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676456" y="47971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Left Arrow 17"/>
          <p:cNvSpPr/>
          <p:nvPr/>
        </p:nvSpPr>
        <p:spPr>
          <a:xfrm>
            <a:off x="8676456" y="530120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892480" y="2996952"/>
            <a:ext cx="301686" cy="369332"/>
          </a:xfrm>
          <a:prstGeom prst="rect">
            <a:avLst/>
          </a:prstGeom>
          <a:noFill/>
        </p:spPr>
        <p:txBody>
          <a:bodyPr wrap="none" rtlCol="0">
            <a:spAutoFit/>
          </a:bodyPr>
          <a:lstStyle/>
          <a:p>
            <a:r>
              <a:rPr lang="en-GB" dirty="0"/>
              <a:t>1</a:t>
            </a:r>
          </a:p>
        </p:txBody>
      </p:sp>
      <p:sp>
        <p:nvSpPr>
          <p:cNvPr id="20" name="TextBox 19"/>
          <p:cNvSpPr txBox="1"/>
          <p:nvPr/>
        </p:nvSpPr>
        <p:spPr>
          <a:xfrm>
            <a:off x="8842314" y="4149080"/>
            <a:ext cx="301686" cy="369332"/>
          </a:xfrm>
          <a:prstGeom prst="rect">
            <a:avLst/>
          </a:prstGeom>
          <a:noFill/>
        </p:spPr>
        <p:txBody>
          <a:bodyPr wrap="none" rtlCol="0">
            <a:spAutoFit/>
          </a:bodyPr>
          <a:lstStyle/>
          <a:p>
            <a:r>
              <a:rPr lang="en-GB" dirty="0"/>
              <a:t>2</a:t>
            </a:r>
          </a:p>
        </p:txBody>
      </p:sp>
      <p:sp>
        <p:nvSpPr>
          <p:cNvPr id="21" name="TextBox 20"/>
          <p:cNvSpPr txBox="1"/>
          <p:nvPr/>
        </p:nvSpPr>
        <p:spPr>
          <a:xfrm>
            <a:off x="8842314" y="4797152"/>
            <a:ext cx="301686" cy="369332"/>
          </a:xfrm>
          <a:prstGeom prst="rect">
            <a:avLst/>
          </a:prstGeom>
          <a:noFill/>
        </p:spPr>
        <p:txBody>
          <a:bodyPr wrap="none" rtlCol="0">
            <a:spAutoFit/>
          </a:bodyPr>
          <a:lstStyle/>
          <a:p>
            <a:r>
              <a:rPr lang="en-GB" dirty="0"/>
              <a:t>3</a:t>
            </a:r>
          </a:p>
        </p:txBody>
      </p:sp>
      <p:sp>
        <p:nvSpPr>
          <p:cNvPr id="22" name="TextBox 21"/>
          <p:cNvSpPr txBox="1"/>
          <p:nvPr/>
        </p:nvSpPr>
        <p:spPr>
          <a:xfrm>
            <a:off x="8842314" y="5301208"/>
            <a:ext cx="301686" cy="369332"/>
          </a:xfrm>
          <a:prstGeom prst="rect">
            <a:avLst/>
          </a:prstGeom>
          <a:noFill/>
        </p:spPr>
        <p:txBody>
          <a:bodyPr wrap="none" rtlCol="0">
            <a:spAutoFit/>
          </a:bodyPr>
          <a:lstStyle/>
          <a:p>
            <a:r>
              <a:rPr lang="en-GB" dirty="0"/>
              <a:t>4</a:t>
            </a:r>
          </a:p>
        </p:txBody>
      </p:sp>
      <p:sp>
        <p:nvSpPr>
          <p:cNvPr id="24" name="TextBox 23"/>
          <p:cNvSpPr txBox="1"/>
          <p:nvPr/>
        </p:nvSpPr>
        <p:spPr>
          <a:xfrm>
            <a:off x="6263680" y="5733256"/>
            <a:ext cx="2772816"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a:t>Your specification would be </a:t>
            </a:r>
            <a:r>
              <a:rPr lang="en-GB" sz="1000" b="1" dirty="0"/>
              <a:t>Even Better If....</a:t>
            </a:r>
          </a:p>
          <a:p>
            <a:endParaRPr lang="en-GB" sz="1000" b="1" dirty="0"/>
          </a:p>
          <a:p>
            <a:endParaRPr lang="en-GB" sz="1000" b="1" dirty="0"/>
          </a:p>
          <a:p>
            <a:endParaRPr lang="en-GB" sz="1000" b="1" dirty="0"/>
          </a:p>
          <a:p>
            <a:endParaRPr lang="en-GB" sz="1000" b="1" dirty="0"/>
          </a:p>
          <a:p>
            <a:endParaRPr lang="en-GB" sz="1000" dirty="0"/>
          </a:p>
        </p:txBody>
      </p:sp>
      <p:sp>
        <p:nvSpPr>
          <p:cNvPr id="25" name="Footer Placeholder 24"/>
          <p:cNvSpPr>
            <a:spLocks noGrp="1"/>
          </p:cNvSpPr>
          <p:nvPr>
            <p:ph type="ftr" sz="quarter" idx="11"/>
          </p:nvPr>
        </p:nvSpPr>
        <p:spPr>
          <a:xfrm>
            <a:off x="0" y="6492875"/>
            <a:ext cx="6228184" cy="365125"/>
          </a:xfrm>
        </p:spPr>
        <p:txBody>
          <a:bodyPr/>
          <a:lstStyle/>
          <a:p>
            <a:r>
              <a:rPr lang="en-GB" dirty="0"/>
              <a:t>Name_______________                             Date________________</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first initial design idea for a rain gauge.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1</a:t>
            </a: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1</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200" dirty="0">
                <a:solidFill>
                  <a:schemeClr val="tx1"/>
                </a:solidFill>
              </a:rPr>
              <a:t> </a:t>
            </a:r>
          </a:p>
          <a:p>
            <a:pPr marL="228600" indent="-228600">
              <a:buFont typeface="Arial" pitchFamily="34" charset="0"/>
              <a:buChar char="•"/>
            </a:pP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a:t>Vanishing Point</a:t>
            </a:r>
          </a:p>
        </p:txBody>
      </p:sp>
      <p:sp>
        <p:nvSpPr>
          <p:cNvPr id="23" name="Footer Placeholder 22"/>
          <p:cNvSpPr>
            <a:spLocks noGrp="1"/>
          </p:cNvSpPr>
          <p:nvPr>
            <p:ph type="ftr" sz="quarter" idx="11"/>
          </p:nvPr>
        </p:nvSpPr>
        <p:spPr/>
        <p:txBody>
          <a:bodyPr/>
          <a:lstStyle/>
          <a:p>
            <a:r>
              <a:rPr lang="en-GB"/>
              <a:t>Name_______________                             Date________________</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second initial design idea for a rain gauge.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2</a:t>
            </a: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2</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200" dirty="0">
                <a:solidFill>
                  <a:schemeClr val="tx1"/>
                </a:solidFill>
              </a:rPr>
              <a:t> </a:t>
            </a:r>
          </a:p>
          <a:p>
            <a:pPr marL="228600" indent="-228600">
              <a:buFont typeface="Arial" pitchFamily="34" charset="0"/>
              <a:buChar char="•"/>
            </a:pP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31745"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a:t>Vanishing Point</a:t>
            </a:r>
          </a:p>
        </p:txBody>
      </p:sp>
      <p:sp>
        <p:nvSpPr>
          <p:cNvPr id="23" name="Footer Placeholder 22"/>
          <p:cNvSpPr>
            <a:spLocks noGrp="1"/>
          </p:cNvSpPr>
          <p:nvPr>
            <p:ph type="ftr" sz="quarter" idx="11"/>
          </p:nvPr>
        </p:nvSpPr>
        <p:spPr/>
        <p:txBody>
          <a:bodyPr/>
          <a:lstStyle/>
          <a:p>
            <a:r>
              <a:rPr lang="en-GB"/>
              <a:t>Name_______________                             Date________________</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untly-aberdeenshire.png"/>
          <p:cNvPicPr>
            <a:picLocks noChangeAspect="1"/>
          </p:cNvPicPr>
          <p:nvPr/>
        </p:nvPicPr>
        <p:blipFill>
          <a:blip r:embed="rId2" cstate="print"/>
          <a:stretch>
            <a:fillRect/>
          </a:stretch>
        </p:blipFill>
        <p:spPr>
          <a:xfrm>
            <a:off x="395536" y="188640"/>
            <a:ext cx="792088" cy="792088"/>
          </a:xfrm>
          <a:prstGeom prst="rect">
            <a:avLst/>
          </a:prstGeom>
        </p:spPr>
      </p:pic>
      <p:pic>
        <p:nvPicPr>
          <p:cNvPr id="7" name="Picture 6" descr="huntly-aberdeenshire.png"/>
          <p:cNvPicPr>
            <a:picLocks noChangeAspect="1"/>
          </p:cNvPicPr>
          <p:nvPr/>
        </p:nvPicPr>
        <p:blipFill>
          <a:blip r:embed="rId2" cstate="print"/>
          <a:stretch>
            <a:fillRect/>
          </a:stretch>
        </p:blipFill>
        <p:spPr>
          <a:xfrm>
            <a:off x="7956376" y="188640"/>
            <a:ext cx="792088" cy="792088"/>
          </a:xfrm>
          <a:prstGeom prst="rect">
            <a:avLst/>
          </a:prstGeom>
        </p:spPr>
      </p:pic>
      <p:sp>
        <p:nvSpPr>
          <p:cNvPr id="8" name="Rounded Rectangle 7"/>
          <p:cNvSpPr/>
          <p:nvPr/>
        </p:nvSpPr>
        <p:spPr>
          <a:xfrm>
            <a:off x="323528" y="836712"/>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third initial design idea for a rain gauge.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643585"/>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3</a:t>
            </a:r>
          </a:p>
        </p:txBody>
      </p:sp>
      <p:sp>
        <p:nvSpPr>
          <p:cNvPr id="10" name="Rounded Rectangle 9"/>
          <p:cNvSpPr/>
          <p:nvPr/>
        </p:nvSpPr>
        <p:spPr>
          <a:xfrm>
            <a:off x="4932040" y="3789040"/>
            <a:ext cx="1440160" cy="295232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3</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 name="Group 1"/>
          <p:cNvGrpSpPr>
            <a:grpSpLocks/>
          </p:cNvGrpSpPr>
          <p:nvPr/>
        </p:nvGrpSpPr>
        <p:grpSpPr bwMode="auto">
          <a:xfrm>
            <a:off x="5436096" y="2060848"/>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4932040" y="1772816"/>
            <a:ext cx="1305935" cy="307777"/>
          </a:xfrm>
          <a:prstGeom prst="rect">
            <a:avLst/>
          </a:prstGeom>
          <a:noFill/>
        </p:spPr>
        <p:txBody>
          <a:bodyPr wrap="none" rtlCol="0">
            <a:spAutoFit/>
          </a:bodyPr>
          <a:lstStyle/>
          <a:p>
            <a:r>
              <a:rPr lang="en-GB" sz="1400" dirty="0"/>
              <a:t>Vanishing Point</a:t>
            </a:r>
          </a:p>
        </p:txBody>
      </p:sp>
      <p:sp>
        <p:nvSpPr>
          <p:cNvPr id="23" name="Rounded Rectangle 22"/>
          <p:cNvSpPr/>
          <p:nvPr/>
        </p:nvSpPr>
        <p:spPr>
          <a:xfrm>
            <a:off x="6300192" y="836712"/>
            <a:ext cx="2736304" cy="9361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rPr>
              <a:t>I have decided to develop design number.......</a:t>
            </a:r>
          </a:p>
          <a:p>
            <a:r>
              <a:rPr lang="en-GB" sz="1000" b="1" dirty="0">
                <a:solidFill>
                  <a:schemeClr val="tx1"/>
                </a:solidFill>
              </a:rPr>
              <a:t>Because ........................................................ ......................................................................</a:t>
            </a:r>
            <a:r>
              <a:rPr lang="en-US" sz="1000" dirty="0">
                <a:solidFill>
                  <a:schemeClr val="tx1"/>
                </a:solidFill>
              </a:rPr>
              <a:t> ……………………………………………………………………………………………………………………………………………………</a:t>
            </a:r>
            <a:endParaRPr lang="en-GB" sz="1000" dirty="0">
              <a:solidFill>
                <a:schemeClr val="tx1"/>
              </a:solidFill>
            </a:endParaRPr>
          </a:p>
        </p:txBody>
      </p:sp>
      <p:graphicFrame>
        <p:nvGraphicFramePr>
          <p:cNvPr id="24" name="Table 23"/>
          <p:cNvGraphicFramePr>
            <a:graphicFrameLocks noGrp="1"/>
          </p:cNvGraphicFramePr>
          <p:nvPr/>
        </p:nvGraphicFramePr>
        <p:xfrm>
          <a:off x="6444208" y="1844825"/>
          <a:ext cx="2376264" cy="4170922"/>
        </p:xfrm>
        <a:graphic>
          <a:graphicData uri="http://schemas.openxmlformats.org/drawingml/2006/table">
            <a:tbl>
              <a:tblPr/>
              <a:tblGrid>
                <a:gridCol w="1313018">
                  <a:extLst>
                    <a:ext uri="{9D8B030D-6E8A-4147-A177-3AD203B41FA5}">
                      <a16:colId xmlns:a16="http://schemas.microsoft.com/office/drawing/2014/main" val="20000"/>
                    </a:ext>
                  </a:extLst>
                </a:gridCol>
                <a:gridCol w="238314">
                  <a:extLst>
                    <a:ext uri="{9D8B030D-6E8A-4147-A177-3AD203B41FA5}">
                      <a16:colId xmlns:a16="http://schemas.microsoft.com/office/drawing/2014/main" val="20001"/>
                    </a:ext>
                  </a:extLst>
                </a:gridCol>
                <a:gridCol w="412466">
                  <a:extLst>
                    <a:ext uri="{9D8B030D-6E8A-4147-A177-3AD203B41FA5}">
                      <a16:colId xmlns:a16="http://schemas.microsoft.com/office/drawing/2014/main" val="20002"/>
                    </a:ext>
                  </a:extLst>
                </a:gridCol>
                <a:gridCol w="412466">
                  <a:extLst>
                    <a:ext uri="{9D8B030D-6E8A-4147-A177-3AD203B41FA5}">
                      <a16:colId xmlns:a16="http://schemas.microsoft.com/office/drawing/2014/main" val="20003"/>
                    </a:ext>
                  </a:extLst>
                </a:gridCol>
              </a:tblGrid>
              <a:tr h="173425">
                <a:tc>
                  <a:txBody>
                    <a:bodyPr/>
                    <a:lstStyle/>
                    <a:p>
                      <a:pPr algn="l" fontAlgn="ctr"/>
                      <a:r>
                        <a:rPr lang="en-GB" sz="1000" b="1" i="0" u="none" strike="noStrike" dirty="0">
                          <a:solidFill>
                            <a:srgbClr val="000000"/>
                          </a:solidFill>
                          <a:latin typeface="Calibri"/>
                        </a:rPr>
                        <a:t>Marking:</a:t>
                      </a: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0805">
                <a:tc rowSpan="2">
                  <a:txBody>
                    <a:bodyPr/>
                    <a:lstStyle/>
                    <a:p>
                      <a:pPr algn="ctr" fontAlgn="ctr"/>
                      <a:r>
                        <a:rPr lang="en-GB" sz="900" b="0" i="0" u="none" strike="noStrike">
                          <a:solidFill>
                            <a:srgbClr val="000000"/>
                          </a:solidFill>
                          <a:latin typeface="Calibri"/>
                        </a:rPr>
                        <a:t>Tick the box only if you have satisfied that need.  The overall level achieved must have all of the boxes above ir in that column ticked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900" b="1" i="0" u="none" strike="noStrike">
                          <a:solidFill>
                            <a:srgbClr val="000000"/>
                          </a:solidFill>
                          <a:latin typeface="Calibri"/>
                        </a:rPr>
                        <a:t>Marked by:</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541317">
                <a:tc vMerge="1">
                  <a:txBody>
                    <a:bodyPr/>
                    <a:lstStyle/>
                    <a:p>
                      <a:endParaRPr lang="en-GB"/>
                    </a:p>
                  </a:txBody>
                  <a:tcPr/>
                </a:tc>
                <a:tc rowSpan="2">
                  <a:txBody>
                    <a:bodyPr/>
                    <a:lstStyle/>
                    <a:p>
                      <a:pPr algn="ctr" fontAlgn="ctr"/>
                      <a:r>
                        <a:rPr lang="en-GB" sz="900" b="1" i="0" u="none" strike="noStrike">
                          <a:solidFill>
                            <a:srgbClr val="000000"/>
                          </a:solidFill>
                          <a:latin typeface="Calibri"/>
                        </a:rPr>
                        <a:t>You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Peer</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Trainer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805">
                <a:tc>
                  <a:txBody>
                    <a:bodyPr/>
                    <a:lstStyle/>
                    <a:p>
                      <a:pPr algn="l" fontAlgn="ctr"/>
                      <a:r>
                        <a:rPr lang="en-GB" sz="900" b="1" i="0" u="none" strike="noStrike">
                          <a:solidFill>
                            <a:srgbClr val="000000"/>
                          </a:solidFill>
                          <a:latin typeface="Calibri"/>
                        </a:rPr>
                        <a:t>What you have to do: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01609">
                <a:tc>
                  <a:txBody>
                    <a:bodyPr/>
                    <a:lstStyle/>
                    <a:p>
                      <a:pPr algn="l" fontAlgn="ctr"/>
                      <a:r>
                        <a:rPr lang="en-GB" sz="900" b="0" i="0" u="none" strike="noStrike">
                          <a:solidFill>
                            <a:srgbClr val="000000"/>
                          </a:solidFill>
                          <a:latin typeface="Calibri"/>
                        </a:rPr>
                        <a:t>Have you sketched three or more ideas?</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1609">
                <a:tc>
                  <a:txBody>
                    <a:bodyPr/>
                    <a:lstStyle/>
                    <a:p>
                      <a:pPr algn="l" fontAlgn="ctr"/>
                      <a:r>
                        <a:rPr lang="en-GB" sz="900" b="0" i="0" u="none" strike="noStrike">
                          <a:solidFill>
                            <a:srgbClr val="000000"/>
                          </a:solidFill>
                          <a:latin typeface="Calibri"/>
                        </a:rPr>
                        <a:t>Are there labels on every sketch?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1609">
                <a:tc>
                  <a:txBody>
                    <a:bodyPr/>
                    <a:lstStyle/>
                    <a:p>
                      <a:pPr algn="l" fontAlgn="ctr"/>
                      <a:r>
                        <a:rPr lang="en-GB" sz="900" b="0" i="0" u="none" strike="noStrike">
                          <a:solidFill>
                            <a:srgbClr val="000000"/>
                          </a:solidFill>
                          <a:latin typeface="Calibri"/>
                        </a:rPr>
                        <a:t>Are there at least three clearly different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2414">
                <a:tc>
                  <a:txBody>
                    <a:bodyPr/>
                    <a:lstStyle/>
                    <a:p>
                      <a:pPr algn="l" fontAlgn="ctr"/>
                      <a:r>
                        <a:rPr lang="en-GB" sz="900" b="0" i="0" u="none" strike="noStrike">
                          <a:solidFill>
                            <a:srgbClr val="000000"/>
                          </a:solidFill>
                          <a:latin typeface="Calibri"/>
                        </a:rPr>
                        <a:t>Have you shown that you take into consideration the specification in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2414">
                <a:tc>
                  <a:txBody>
                    <a:bodyPr/>
                    <a:lstStyle/>
                    <a:p>
                      <a:pPr algn="l" fontAlgn="ctr"/>
                      <a:r>
                        <a:rPr lang="en-GB" sz="900" b="0" i="0" u="none" strike="noStrike">
                          <a:solidFill>
                            <a:srgbClr val="000000"/>
                          </a:solidFill>
                          <a:latin typeface="Calibri"/>
                        </a:rPr>
                        <a:t>Have you labelled what is different between each idea?</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52414">
                <a:tc>
                  <a:txBody>
                    <a:bodyPr/>
                    <a:lstStyle/>
                    <a:p>
                      <a:pPr algn="l" fontAlgn="ctr"/>
                      <a:r>
                        <a:rPr lang="en-GB" sz="900" b="0" i="0" u="none" strike="noStrike">
                          <a:solidFill>
                            <a:srgbClr val="000000"/>
                          </a:solidFill>
                          <a:latin typeface="Calibri"/>
                        </a:rPr>
                        <a:t>Have you written about which idea is best and explained why?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52414">
                <a:tc>
                  <a:txBody>
                    <a:bodyPr/>
                    <a:lstStyle/>
                    <a:p>
                      <a:pPr algn="l" fontAlgn="ctr"/>
                      <a:r>
                        <a:rPr lang="en-GB" sz="900" b="0" i="0" u="none" strike="noStrike" dirty="0">
                          <a:solidFill>
                            <a:srgbClr val="000000"/>
                          </a:solidFill>
                          <a:latin typeface="Calibri"/>
                        </a:rPr>
                        <a:t>Have you included comments about what users think of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0805">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0805">
                <a:tc>
                  <a:txBody>
                    <a:bodyPr/>
                    <a:lstStyle/>
                    <a:p>
                      <a:pPr algn="r" fontAlgn="ctr"/>
                      <a:r>
                        <a:rPr lang="en-GB" sz="900" b="1" i="0" u="none" strike="noStrike">
                          <a:solidFill>
                            <a:srgbClr val="000000"/>
                          </a:solidFill>
                          <a:latin typeface="Calibri"/>
                        </a:rPr>
                        <a:t>Level Achieved: </a:t>
                      </a:r>
                    </a:p>
                  </a:txBody>
                  <a:tcPr marL="7639" marR="7639" marT="76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25" name="TextBox 24"/>
          <p:cNvSpPr txBox="1"/>
          <p:nvPr/>
        </p:nvSpPr>
        <p:spPr>
          <a:xfrm>
            <a:off x="6444208" y="6021288"/>
            <a:ext cx="2592288"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a:t>Teacher Comment – </a:t>
            </a:r>
            <a:r>
              <a:rPr lang="en-GB" sz="1000" b="1" dirty="0"/>
              <a:t>to improve, you should....</a:t>
            </a:r>
          </a:p>
          <a:p>
            <a:endParaRPr lang="en-GB" sz="1000" b="1" dirty="0"/>
          </a:p>
          <a:p>
            <a:endParaRPr lang="en-GB" sz="1000" dirty="0"/>
          </a:p>
        </p:txBody>
      </p:sp>
      <p:sp>
        <p:nvSpPr>
          <p:cNvPr id="26" name="Footer Placeholder 25"/>
          <p:cNvSpPr>
            <a:spLocks noGrp="1"/>
          </p:cNvSpPr>
          <p:nvPr>
            <p:ph type="ftr" sz="quarter" idx="11"/>
          </p:nvPr>
        </p:nvSpPr>
        <p:spPr>
          <a:xfrm>
            <a:off x="0" y="6492875"/>
            <a:ext cx="4932040" cy="365125"/>
          </a:xfrm>
        </p:spPr>
        <p:txBody>
          <a:bodyPr/>
          <a:lstStyle/>
          <a:p>
            <a:r>
              <a:rPr lang="en-GB" dirty="0"/>
              <a:t>Name_______________                             Date________________</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08720"/>
            <a:ext cx="7848872"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homework completing a flowchart of the stages of construction of the rain gauge?  Describe each stage giving as much detail as possible about the tools, materials and quality points at each stage.</a:t>
            </a:r>
            <a:endParaRPr lang="en-GB" sz="1200" dirty="0">
              <a:solidFill>
                <a:schemeClr val="tx1"/>
              </a:solidFill>
            </a:endParaRPr>
          </a:p>
        </p:txBody>
      </p:sp>
      <p:sp>
        <p:nvSpPr>
          <p:cNvPr id="9" name="Rectangle 8"/>
          <p:cNvSpPr/>
          <p:nvPr/>
        </p:nvSpPr>
        <p:spPr>
          <a:xfrm rot="16200000">
            <a:off x="-2291085" y="3343823"/>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Planning Making</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 name="Rectangle 22"/>
          <p:cNvSpPr/>
          <p:nvPr/>
        </p:nvSpPr>
        <p:spPr>
          <a:xfrm>
            <a:off x="1115616" y="2132856"/>
            <a:ext cx="3168352"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115616" y="3573016"/>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1115616" y="5085184"/>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932040" y="2132856"/>
            <a:ext cx="3384376"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932040" y="3573016"/>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932040" y="5085184"/>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own Arrow 28"/>
          <p:cNvSpPr/>
          <p:nvPr/>
        </p:nvSpPr>
        <p:spPr>
          <a:xfrm>
            <a:off x="2483768"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Down Arrow 29"/>
          <p:cNvSpPr/>
          <p:nvPr/>
        </p:nvSpPr>
        <p:spPr>
          <a:xfrm>
            <a:off x="248376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Down Arrow 32"/>
          <p:cNvSpPr/>
          <p:nvPr/>
        </p:nvSpPr>
        <p:spPr>
          <a:xfrm>
            <a:off x="6372200"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Down Arrow 33"/>
          <p:cNvSpPr/>
          <p:nvPr/>
        </p:nvSpPr>
        <p:spPr>
          <a:xfrm>
            <a:off x="644420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dirty="0"/>
          </a:p>
        </p:txBody>
      </p:sp>
      <p:sp>
        <p:nvSpPr>
          <p:cNvPr id="37" name="Bent Arrow 36"/>
          <p:cNvSpPr/>
          <p:nvPr/>
        </p:nvSpPr>
        <p:spPr>
          <a:xfrm>
            <a:off x="4499992" y="2132856"/>
            <a:ext cx="432048" cy="20882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Footer Placeholder 37"/>
          <p:cNvSpPr>
            <a:spLocks noGrp="1"/>
          </p:cNvSpPr>
          <p:nvPr>
            <p:ph type="ftr" sz="quarter" idx="11"/>
          </p:nvPr>
        </p:nvSpPr>
        <p:spPr>
          <a:xfrm>
            <a:off x="4716016" y="6381328"/>
            <a:ext cx="4536504" cy="476672"/>
          </a:xfrm>
        </p:spPr>
        <p:txBody>
          <a:bodyPr/>
          <a:lstStyle/>
          <a:p>
            <a:r>
              <a:rPr lang="en-GB" dirty="0"/>
              <a:t>Name_______________                             Date________________</a:t>
            </a:r>
          </a:p>
        </p:txBody>
      </p:sp>
      <p:sp>
        <p:nvSpPr>
          <p:cNvPr id="36" name="TextBox 35"/>
          <p:cNvSpPr txBox="1"/>
          <p:nvPr/>
        </p:nvSpPr>
        <p:spPr>
          <a:xfrm>
            <a:off x="1115616" y="2132856"/>
            <a:ext cx="576064" cy="307777"/>
          </a:xfrm>
          <a:prstGeom prst="rect">
            <a:avLst/>
          </a:prstGeom>
          <a:noFill/>
        </p:spPr>
        <p:txBody>
          <a:bodyPr wrap="square" rtlCol="0">
            <a:spAutoFit/>
          </a:bodyPr>
          <a:lstStyle/>
          <a:p>
            <a:r>
              <a:rPr lang="en-GB" sz="1400" dirty="0">
                <a:solidFill>
                  <a:srgbClr val="7030A0"/>
                </a:solidFill>
              </a:rPr>
              <a:t>Start</a:t>
            </a:r>
          </a:p>
        </p:txBody>
      </p:sp>
      <p:sp>
        <p:nvSpPr>
          <p:cNvPr id="46" name="Bent Arrow 45"/>
          <p:cNvSpPr/>
          <p:nvPr/>
        </p:nvSpPr>
        <p:spPr>
          <a:xfrm rot="5340000" flipH="1">
            <a:off x="3567801" y="5028183"/>
            <a:ext cx="1880849" cy="415755"/>
          </a:xfrm>
          <a:prstGeom prst="bentArrow">
            <a:avLst>
              <a:gd name="adj1" fmla="val 23663"/>
              <a:gd name="adj2" fmla="val 21375"/>
              <a:gd name="adj3" fmla="val 25000"/>
              <a:gd name="adj4" fmla="val 4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TextBox 46"/>
          <p:cNvSpPr txBox="1"/>
          <p:nvPr/>
        </p:nvSpPr>
        <p:spPr>
          <a:xfrm>
            <a:off x="7812360" y="5949280"/>
            <a:ext cx="648072" cy="307777"/>
          </a:xfrm>
          <a:prstGeom prst="rect">
            <a:avLst/>
          </a:prstGeom>
          <a:noFill/>
        </p:spPr>
        <p:txBody>
          <a:bodyPr wrap="square" rtlCol="0">
            <a:spAutoFit/>
          </a:bodyPr>
          <a:lstStyle/>
          <a:p>
            <a:r>
              <a:rPr lang="en-GB" sz="1400" dirty="0">
                <a:solidFill>
                  <a:srgbClr val="7030A0"/>
                </a:solidFill>
              </a:rPr>
              <a:t>Finish</a:t>
            </a:r>
          </a:p>
        </p:txBody>
      </p:sp>
      <p:sp>
        <p:nvSpPr>
          <p:cNvPr id="40" name="Title 1"/>
          <p:cNvSpPr txBox="1">
            <a:spLocks/>
          </p:cNvSpPr>
          <p:nvPr/>
        </p:nvSpPr>
        <p:spPr>
          <a:xfrm>
            <a:off x="1439144"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a:ln>
                  <a:noFill/>
                </a:ln>
                <a:solidFill>
                  <a:schemeClr val="tx1"/>
                </a:solidFill>
                <a:effectLst/>
                <a:uLnTx/>
                <a:uFillTx/>
                <a:latin typeface="+mj-lt"/>
                <a:ea typeface="+mj-ea"/>
                <a:cs typeface="+mj-cs"/>
              </a:rPr>
              <a:t>Design and Technology – Rain Gauge Project </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44" name="Picture 43" descr="huntly-aberdeenshire.png"/>
          <p:cNvPicPr>
            <a:picLocks noChangeAspect="1"/>
          </p:cNvPicPr>
          <p:nvPr/>
        </p:nvPicPr>
        <p:blipFill>
          <a:blip r:embed="rId2" cstate="print"/>
          <a:stretch>
            <a:fillRect/>
          </a:stretch>
        </p:blipFill>
        <p:spPr>
          <a:xfrm>
            <a:off x="575048" y="188640"/>
            <a:ext cx="792088" cy="792088"/>
          </a:xfrm>
          <a:prstGeom prst="rect">
            <a:avLst/>
          </a:prstGeom>
        </p:spPr>
      </p:pic>
      <p:pic>
        <p:nvPicPr>
          <p:cNvPr id="45" name="Picture 44" descr="huntly-aberdeenshire.png"/>
          <p:cNvPicPr>
            <a:picLocks noChangeAspect="1"/>
          </p:cNvPicPr>
          <p:nvPr/>
        </p:nvPicPr>
        <p:blipFill>
          <a:blip r:embed="rId2" cstate="print"/>
          <a:stretch>
            <a:fillRect/>
          </a:stretch>
        </p:blipFill>
        <p:spPr>
          <a:xfrm>
            <a:off x="8135888" y="188640"/>
            <a:ext cx="792088" cy="792088"/>
          </a:xfrm>
          <a:prstGeom prst="rect">
            <a:avLst/>
          </a:prstGeom>
        </p:spPr>
      </p:pic>
      <p:sp>
        <p:nvSpPr>
          <p:cNvPr id="48" name="Rectangle 13"/>
          <p:cNvSpPr>
            <a:spLocks noChangeArrowheads="1"/>
          </p:cNvSpPr>
          <p:nvPr/>
        </p:nvSpPr>
        <p:spPr bwMode="auto">
          <a:xfrm>
            <a:off x="179512"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75F6D"/>
      </a:dk2>
      <a:lt2>
        <a:srgbClr val="FFF39D"/>
      </a:lt2>
      <a:accent1>
        <a:srgbClr val="FE8637"/>
      </a:accent1>
      <a:accent2>
        <a:srgbClr val="992672"/>
      </a:accent2>
      <a:accent3>
        <a:srgbClr val="CCFF33"/>
      </a:accent3>
      <a:accent4>
        <a:srgbClr val="FFE635"/>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2335</Words>
  <Application>Microsoft Office PowerPoint</Application>
  <PresentationFormat>On-screen Show (4:3)</PresentationFormat>
  <Paragraphs>432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Design and Technology – Rain Gauge Project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Technology – Rain Gauge Project</dc:title>
  <dc:creator>maria.dorothy</dc:creator>
  <cp:lastModifiedBy>Ellen Thompson</cp:lastModifiedBy>
  <cp:revision>41</cp:revision>
  <dcterms:created xsi:type="dcterms:W3CDTF">2013-12-03T13:57:29Z</dcterms:created>
  <dcterms:modified xsi:type="dcterms:W3CDTF">2020-12-05T21:55:07Z</dcterms:modified>
</cp:coreProperties>
</file>