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8"/>
  </p:notesMasterIdLst>
  <p:sldIdLst>
    <p:sldId id="256" r:id="rId2"/>
    <p:sldId id="257" r:id="rId3"/>
    <p:sldId id="258" r:id="rId4"/>
    <p:sldId id="259" r:id="rId5"/>
    <p:sldId id="260" r:id="rId6"/>
    <p:sldId id="274" r:id="rId7"/>
    <p:sldId id="273" r:id="rId8"/>
    <p:sldId id="275" r:id="rId9"/>
    <p:sldId id="276" r:id="rId10"/>
    <p:sldId id="277" r:id="rId11"/>
    <p:sldId id="278" r:id="rId12"/>
    <p:sldId id="281" r:id="rId13"/>
    <p:sldId id="263" r:id="rId14"/>
    <p:sldId id="282" r:id="rId15"/>
    <p:sldId id="279" r:id="rId16"/>
    <p:sldId id="280" r:id="rId17"/>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phen.prust"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30" d="100"/>
          <a:sy n="130" d="100"/>
        </p:scale>
        <p:origin x="-1074" y="27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5247" tIns="47623" rIns="95247" bIns="47623" rtlCol="0"/>
          <a:lstStyle>
            <a:lvl1pPr algn="l">
              <a:defRPr sz="1200"/>
            </a:lvl1pPr>
          </a:lstStyle>
          <a:p>
            <a:endParaRPr lang="en-GB"/>
          </a:p>
        </p:txBody>
      </p:sp>
      <p:sp>
        <p:nvSpPr>
          <p:cNvPr id="3" name="Date Placeholder 2"/>
          <p:cNvSpPr>
            <a:spLocks noGrp="1"/>
          </p:cNvSpPr>
          <p:nvPr>
            <p:ph type="dt" idx="1"/>
          </p:nvPr>
        </p:nvSpPr>
        <p:spPr>
          <a:xfrm>
            <a:off x="3850443" y="0"/>
            <a:ext cx="2945659" cy="493633"/>
          </a:xfrm>
          <a:prstGeom prst="rect">
            <a:avLst/>
          </a:prstGeom>
        </p:spPr>
        <p:txBody>
          <a:bodyPr vert="horz" lIns="95247" tIns="47623" rIns="95247" bIns="47623" rtlCol="0"/>
          <a:lstStyle>
            <a:lvl1pPr algn="r">
              <a:defRPr sz="1200"/>
            </a:lvl1pPr>
          </a:lstStyle>
          <a:p>
            <a:fld id="{3878985A-7008-4DD9-B654-3ED8F8AC60C8}" type="datetimeFigureOut">
              <a:rPr lang="en-GB" smtClean="0"/>
              <a:pPr/>
              <a:t>24/01/2014</a:t>
            </a:fld>
            <a:endParaRPr lang="en-GB"/>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5247" tIns="47623" rIns="95247" bIns="47623" rtlCol="0" anchor="ctr"/>
          <a:lstStyle/>
          <a:p>
            <a:endParaRPr lang="en-GB"/>
          </a:p>
        </p:txBody>
      </p:sp>
      <p:sp>
        <p:nvSpPr>
          <p:cNvPr id="5" name="Notes Placeholder 4"/>
          <p:cNvSpPr>
            <a:spLocks noGrp="1"/>
          </p:cNvSpPr>
          <p:nvPr>
            <p:ph type="body" sz="quarter" idx="3"/>
          </p:nvPr>
        </p:nvSpPr>
        <p:spPr>
          <a:xfrm>
            <a:off x="679768" y="4689515"/>
            <a:ext cx="5438140" cy="4442699"/>
          </a:xfrm>
          <a:prstGeom prst="rect">
            <a:avLst/>
          </a:prstGeom>
        </p:spPr>
        <p:txBody>
          <a:bodyPr vert="horz" lIns="95247" tIns="47623" rIns="95247" bIns="476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17"/>
            <a:ext cx="2945659" cy="493633"/>
          </a:xfrm>
          <a:prstGeom prst="rect">
            <a:avLst/>
          </a:prstGeom>
        </p:spPr>
        <p:txBody>
          <a:bodyPr vert="horz" lIns="95247" tIns="47623" rIns="95247" bIns="47623"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7317"/>
            <a:ext cx="2945659" cy="493633"/>
          </a:xfrm>
          <a:prstGeom prst="rect">
            <a:avLst/>
          </a:prstGeom>
        </p:spPr>
        <p:txBody>
          <a:bodyPr vert="horz" lIns="95247" tIns="47623" rIns="95247" bIns="47623" rtlCol="0" anchor="b"/>
          <a:lstStyle>
            <a:lvl1pPr algn="r">
              <a:defRPr sz="1200"/>
            </a:lvl1pPr>
          </a:lstStyle>
          <a:p>
            <a:fld id="{B48D102E-7308-4D49-8259-F3DE2BBE1A2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250C311-3578-4242-B074-52CB52F2F684}" type="datetime1">
              <a:rPr lang="en-GB" smtClean="0"/>
              <a:pPr/>
              <a:t>24/01/2014</a:t>
            </a:fld>
            <a:endParaRPr lang="en-GB"/>
          </a:p>
        </p:txBody>
      </p:sp>
      <p:sp>
        <p:nvSpPr>
          <p:cNvPr id="5" name="Footer Placeholder 4"/>
          <p:cNvSpPr>
            <a:spLocks noGrp="1"/>
          </p:cNvSpPr>
          <p:nvPr>
            <p:ph type="ftr" sz="quarter" idx="11"/>
          </p:nvPr>
        </p:nvSpPr>
        <p:spPr/>
        <p:txBody>
          <a:bodyPr/>
          <a:lstStyle/>
          <a:p>
            <a:r>
              <a:rPr lang="en-GB" smtClean="0"/>
              <a:t>Name_______________                             Date________________</a:t>
            </a:r>
            <a:endParaRPr lang="en-GB"/>
          </a:p>
        </p:txBody>
      </p:sp>
      <p:sp>
        <p:nvSpPr>
          <p:cNvPr id="6" name="Slide Number Placeholder 5"/>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A170FF-66FB-4440-AD72-67FFE70E3013}" type="datetime1">
              <a:rPr lang="en-GB" smtClean="0"/>
              <a:pPr/>
              <a:t>24/01/2014</a:t>
            </a:fld>
            <a:endParaRPr lang="en-GB"/>
          </a:p>
        </p:txBody>
      </p:sp>
      <p:sp>
        <p:nvSpPr>
          <p:cNvPr id="5" name="Footer Placeholder 4"/>
          <p:cNvSpPr>
            <a:spLocks noGrp="1"/>
          </p:cNvSpPr>
          <p:nvPr>
            <p:ph type="ftr" sz="quarter" idx="11"/>
          </p:nvPr>
        </p:nvSpPr>
        <p:spPr/>
        <p:txBody>
          <a:bodyPr/>
          <a:lstStyle/>
          <a:p>
            <a:r>
              <a:rPr lang="en-GB" smtClean="0"/>
              <a:t>Name_______________                             Date________________</a:t>
            </a:r>
            <a:endParaRPr lang="en-GB"/>
          </a:p>
        </p:txBody>
      </p:sp>
      <p:sp>
        <p:nvSpPr>
          <p:cNvPr id="6" name="Slide Number Placeholder 5"/>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68404F-0AF7-478A-9452-BDF99F858CA6}" type="datetime1">
              <a:rPr lang="en-GB" smtClean="0"/>
              <a:pPr/>
              <a:t>24/01/2014</a:t>
            </a:fld>
            <a:endParaRPr lang="en-GB"/>
          </a:p>
        </p:txBody>
      </p:sp>
      <p:sp>
        <p:nvSpPr>
          <p:cNvPr id="5" name="Footer Placeholder 4"/>
          <p:cNvSpPr>
            <a:spLocks noGrp="1"/>
          </p:cNvSpPr>
          <p:nvPr>
            <p:ph type="ftr" sz="quarter" idx="11"/>
          </p:nvPr>
        </p:nvSpPr>
        <p:spPr/>
        <p:txBody>
          <a:bodyPr/>
          <a:lstStyle/>
          <a:p>
            <a:r>
              <a:rPr lang="en-GB" smtClean="0"/>
              <a:t>Name_______________                             Date________________</a:t>
            </a:r>
            <a:endParaRPr lang="en-GB"/>
          </a:p>
        </p:txBody>
      </p:sp>
      <p:sp>
        <p:nvSpPr>
          <p:cNvPr id="6" name="Slide Number Placeholder 5"/>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3C8D89-3D7F-4D75-948F-5B6EF462A157}" type="datetime1">
              <a:rPr lang="en-GB" smtClean="0"/>
              <a:pPr/>
              <a:t>24/01/2014</a:t>
            </a:fld>
            <a:endParaRPr lang="en-GB"/>
          </a:p>
        </p:txBody>
      </p:sp>
      <p:sp>
        <p:nvSpPr>
          <p:cNvPr id="5" name="Footer Placeholder 4"/>
          <p:cNvSpPr>
            <a:spLocks noGrp="1"/>
          </p:cNvSpPr>
          <p:nvPr>
            <p:ph type="ftr" sz="quarter" idx="11"/>
          </p:nvPr>
        </p:nvSpPr>
        <p:spPr/>
        <p:txBody>
          <a:bodyPr/>
          <a:lstStyle/>
          <a:p>
            <a:r>
              <a:rPr lang="en-GB" smtClean="0"/>
              <a:t>Name_______________                             Date________________</a:t>
            </a:r>
            <a:endParaRPr lang="en-GB"/>
          </a:p>
        </p:txBody>
      </p:sp>
      <p:sp>
        <p:nvSpPr>
          <p:cNvPr id="6" name="Slide Number Placeholder 5"/>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526F40-AB51-4D4D-9FF2-2DA9CC660694}" type="datetime1">
              <a:rPr lang="en-GB" smtClean="0"/>
              <a:pPr/>
              <a:t>24/01/2014</a:t>
            </a:fld>
            <a:endParaRPr lang="en-GB"/>
          </a:p>
        </p:txBody>
      </p:sp>
      <p:sp>
        <p:nvSpPr>
          <p:cNvPr id="5" name="Footer Placeholder 4"/>
          <p:cNvSpPr>
            <a:spLocks noGrp="1"/>
          </p:cNvSpPr>
          <p:nvPr>
            <p:ph type="ftr" sz="quarter" idx="11"/>
          </p:nvPr>
        </p:nvSpPr>
        <p:spPr/>
        <p:txBody>
          <a:bodyPr/>
          <a:lstStyle/>
          <a:p>
            <a:r>
              <a:rPr lang="en-GB" smtClean="0"/>
              <a:t>Name_______________                             Date________________</a:t>
            </a:r>
            <a:endParaRPr lang="en-GB"/>
          </a:p>
        </p:txBody>
      </p:sp>
      <p:sp>
        <p:nvSpPr>
          <p:cNvPr id="6" name="Slide Number Placeholder 5"/>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21BB6DF-2E17-4CD2-9BEC-A12AB87F6862}" type="datetime1">
              <a:rPr lang="en-GB" smtClean="0"/>
              <a:pPr/>
              <a:t>24/01/2014</a:t>
            </a:fld>
            <a:endParaRPr lang="en-GB"/>
          </a:p>
        </p:txBody>
      </p:sp>
      <p:sp>
        <p:nvSpPr>
          <p:cNvPr id="6" name="Footer Placeholder 5"/>
          <p:cNvSpPr>
            <a:spLocks noGrp="1"/>
          </p:cNvSpPr>
          <p:nvPr>
            <p:ph type="ftr" sz="quarter" idx="11"/>
          </p:nvPr>
        </p:nvSpPr>
        <p:spPr/>
        <p:txBody>
          <a:bodyPr/>
          <a:lstStyle/>
          <a:p>
            <a:r>
              <a:rPr lang="en-GB" smtClean="0"/>
              <a:t>Name_______________                             Date________________</a:t>
            </a:r>
            <a:endParaRPr lang="en-GB"/>
          </a:p>
        </p:txBody>
      </p:sp>
      <p:sp>
        <p:nvSpPr>
          <p:cNvPr id="7" name="Slide Number Placeholder 6"/>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C0C07B2-BC21-4D80-A44B-634A37F8F67B}" type="datetime1">
              <a:rPr lang="en-GB" smtClean="0"/>
              <a:pPr/>
              <a:t>24/01/2014</a:t>
            </a:fld>
            <a:endParaRPr lang="en-GB"/>
          </a:p>
        </p:txBody>
      </p:sp>
      <p:sp>
        <p:nvSpPr>
          <p:cNvPr id="8" name="Footer Placeholder 7"/>
          <p:cNvSpPr>
            <a:spLocks noGrp="1"/>
          </p:cNvSpPr>
          <p:nvPr>
            <p:ph type="ftr" sz="quarter" idx="11"/>
          </p:nvPr>
        </p:nvSpPr>
        <p:spPr/>
        <p:txBody>
          <a:bodyPr/>
          <a:lstStyle/>
          <a:p>
            <a:r>
              <a:rPr lang="en-GB" smtClean="0"/>
              <a:t>Name_______________                             Date________________</a:t>
            </a:r>
            <a:endParaRPr lang="en-GB"/>
          </a:p>
        </p:txBody>
      </p:sp>
      <p:sp>
        <p:nvSpPr>
          <p:cNvPr id="9" name="Slide Number Placeholder 8"/>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15BA4FF-20AB-406A-A76B-2886C03FAB21}" type="datetime1">
              <a:rPr lang="en-GB" smtClean="0"/>
              <a:pPr/>
              <a:t>24/01/2014</a:t>
            </a:fld>
            <a:endParaRPr lang="en-GB"/>
          </a:p>
        </p:txBody>
      </p:sp>
      <p:sp>
        <p:nvSpPr>
          <p:cNvPr id="4" name="Footer Placeholder 3"/>
          <p:cNvSpPr>
            <a:spLocks noGrp="1"/>
          </p:cNvSpPr>
          <p:nvPr>
            <p:ph type="ftr" sz="quarter" idx="11"/>
          </p:nvPr>
        </p:nvSpPr>
        <p:spPr/>
        <p:txBody>
          <a:bodyPr/>
          <a:lstStyle/>
          <a:p>
            <a:r>
              <a:rPr lang="en-GB" smtClean="0"/>
              <a:t>Name_______________                             Date________________</a:t>
            </a:r>
            <a:endParaRPr lang="en-GB"/>
          </a:p>
        </p:txBody>
      </p:sp>
      <p:sp>
        <p:nvSpPr>
          <p:cNvPr id="5" name="Slide Number Placeholder 4"/>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2F76D0-255E-485C-BE8A-C977E3F7739A}" type="datetime1">
              <a:rPr lang="en-GB" smtClean="0"/>
              <a:pPr/>
              <a:t>24/01/2014</a:t>
            </a:fld>
            <a:endParaRPr lang="en-GB"/>
          </a:p>
        </p:txBody>
      </p:sp>
      <p:sp>
        <p:nvSpPr>
          <p:cNvPr id="3" name="Footer Placeholder 2"/>
          <p:cNvSpPr>
            <a:spLocks noGrp="1"/>
          </p:cNvSpPr>
          <p:nvPr>
            <p:ph type="ftr" sz="quarter" idx="11"/>
          </p:nvPr>
        </p:nvSpPr>
        <p:spPr/>
        <p:txBody>
          <a:bodyPr/>
          <a:lstStyle/>
          <a:p>
            <a:r>
              <a:rPr lang="en-GB" smtClean="0"/>
              <a:t>Name_______________                             Date________________</a:t>
            </a:r>
            <a:endParaRPr lang="en-GB"/>
          </a:p>
        </p:txBody>
      </p:sp>
      <p:sp>
        <p:nvSpPr>
          <p:cNvPr id="4" name="Slide Number Placeholder 3"/>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273B94-79CD-48B1-8B46-261BD25FC0C1}" type="datetime1">
              <a:rPr lang="en-GB" smtClean="0"/>
              <a:pPr/>
              <a:t>24/01/2014</a:t>
            </a:fld>
            <a:endParaRPr lang="en-GB"/>
          </a:p>
        </p:txBody>
      </p:sp>
      <p:sp>
        <p:nvSpPr>
          <p:cNvPr id="6" name="Footer Placeholder 5"/>
          <p:cNvSpPr>
            <a:spLocks noGrp="1"/>
          </p:cNvSpPr>
          <p:nvPr>
            <p:ph type="ftr" sz="quarter" idx="11"/>
          </p:nvPr>
        </p:nvSpPr>
        <p:spPr/>
        <p:txBody>
          <a:bodyPr/>
          <a:lstStyle/>
          <a:p>
            <a:r>
              <a:rPr lang="en-GB" smtClean="0"/>
              <a:t>Name_______________                             Date________________</a:t>
            </a:r>
            <a:endParaRPr lang="en-GB"/>
          </a:p>
        </p:txBody>
      </p:sp>
      <p:sp>
        <p:nvSpPr>
          <p:cNvPr id="7" name="Slide Number Placeholder 6"/>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6E44BC-7AC1-49EA-B48B-F2A45D093966}" type="datetime1">
              <a:rPr lang="en-GB" smtClean="0"/>
              <a:pPr/>
              <a:t>24/01/2014</a:t>
            </a:fld>
            <a:endParaRPr lang="en-GB"/>
          </a:p>
        </p:txBody>
      </p:sp>
      <p:sp>
        <p:nvSpPr>
          <p:cNvPr id="6" name="Footer Placeholder 5"/>
          <p:cNvSpPr>
            <a:spLocks noGrp="1"/>
          </p:cNvSpPr>
          <p:nvPr>
            <p:ph type="ftr" sz="quarter" idx="11"/>
          </p:nvPr>
        </p:nvSpPr>
        <p:spPr/>
        <p:txBody>
          <a:bodyPr/>
          <a:lstStyle/>
          <a:p>
            <a:r>
              <a:rPr lang="en-GB" smtClean="0"/>
              <a:t>Name_______________                             Date________________</a:t>
            </a:r>
            <a:endParaRPr lang="en-GB"/>
          </a:p>
        </p:txBody>
      </p:sp>
      <p:sp>
        <p:nvSpPr>
          <p:cNvPr id="7" name="Slide Number Placeholder 6"/>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CE5C9D-4674-4ECE-BD40-10D0017D4A63}" type="datetime1">
              <a:rPr lang="en-GB" smtClean="0"/>
              <a:pPr/>
              <a:t>24/01/2014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Name_______________                             Date________________</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451B75-1640-4B4A-BAA6-E79A76BD433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251520" y="188640"/>
            <a:ext cx="8568952" cy="6463308"/>
          </a:xfrm>
          <a:prstGeom prst="rect">
            <a:avLst/>
          </a:prstGeom>
          <a:noFill/>
          <a:ln w="47625" cmpd="sng">
            <a:solidFill>
              <a:schemeClr val="accent2"/>
            </a:solidFill>
          </a:ln>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pPr algn="ctr"/>
            <a:r>
              <a:rPr lang="en-GB" dirty="0" smtClean="0"/>
              <a:t>Build </a:t>
            </a:r>
            <a:r>
              <a:rPr lang="en-GB" smtClean="0"/>
              <a:t>a Anemometer ........</a:t>
            </a:r>
            <a:endParaRPr lang="en-GB" dirty="0" smtClean="0"/>
          </a:p>
        </p:txBody>
      </p:sp>
      <p:sp>
        <p:nvSpPr>
          <p:cNvPr id="2" name="Title 1"/>
          <p:cNvSpPr>
            <a:spLocks noGrp="1"/>
          </p:cNvSpPr>
          <p:nvPr>
            <p:ph type="ctrTitle"/>
          </p:nvPr>
        </p:nvSpPr>
        <p:spPr>
          <a:xfrm>
            <a:off x="1259632" y="260648"/>
            <a:ext cx="6768752" cy="432047"/>
          </a:xfrm>
          <a:solidFill>
            <a:schemeClr val="bg1"/>
          </a:solidFill>
          <a:ln w="41275" cmpd="sng">
            <a:solidFill>
              <a:schemeClr val="accent2">
                <a:alpha val="93000"/>
              </a:schemeClr>
            </a:solidFill>
          </a:ln>
        </p:spPr>
        <p:txBody>
          <a:bodyPr>
            <a:normAutofit/>
          </a:bodyPr>
          <a:lstStyle/>
          <a:p>
            <a:r>
              <a:rPr lang="en-GB" sz="2200" dirty="0" smtClean="0"/>
              <a:t>Design and Technology – Anemometer Project </a:t>
            </a:r>
            <a:endParaRPr lang="en-GB" sz="2200" dirty="0"/>
          </a:p>
        </p:txBody>
      </p:sp>
      <p:sp>
        <p:nvSpPr>
          <p:cNvPr id="3" name="Subtitle 2"/>
          <p:cNvSpPr>
            <a:spLocks noGrp="1"/>
          </p:cNvSpPr>
          <p:nvPr>
            <p:ph type="subTitle" idx="1"/>
          </p:nvPr>
        </p:nvSpPr>
        <p:spPr>
          <a:xfrm>
            <a:off x="467544" y="5733256"/>
            <a:ext cx="3744416" cy="432048"/>
          </a:xfrm>
        </p:spPr>
        <p:txBody>
          <a:bodyPr>
            <a:normAutofit fontScale="85000" lnSpcReduction="20000"/>
          </a:bodyPr>
          <a:lstStyle/>
          <a:p>
            <a:r>
              <a:rPr lang="en-GB" dirty="0" smtClean="0"/>
              <a:t>Name___________</a:t>
            </a:r>
            <a:endParaRPr lang="en-GB" dirty="0"/>
          </a:p>
        </p:txBody>
      </p:sp>
      <p:sp>
        <p:nvSpPr>
          <p:cNvPr id="24" name="Subtitle 2"/>
          <p:cNvSpPr txBox="1">
            <a:spLocks/>
          </p:cNvSpPr>
          <p:nvPr/>
        </p:nvSpPr>
        <p:spPr>
          <a:xfrm>
            <a:off x="4716016" y="5805264"/>
            <a:ext cx="3744416" cy="432048"/>
          </a:xfrm>
          <a:prstGeom prst="rect">
            <a:avLst/>
          </a:prstGeom>
        </p:spPr>
        <p:txBody>
          <a:bodyPr vert="horz" lIns="91440" tIns="45720" rIns="91440" bIns="45720" rtlCol="0">
            <a:normAutofit fontScale="85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smtClean="0">
                <a:ln>
                  <a:noFill/>
                </a:ln>
                <a:solidFill>
                  <a:schemeClr val="tx1">
                    <a:tint val="75000"/>
                  </a:schemeClr>
                </a:solidFill>
                <a:effectLst/>
                <a:uLnTx/>
                <a:uFillTx/>
                <a:latin typeface="+mn-lt"/>
                <a:ea typeface="+mn-ea"/>
                <a:cs typeface="+mn-cs"/>
              </a:rPr>
              <a:t>Date ___________</a:t>
            </a:r>
          </a:p>
        </p:txBody>
      </p:sp>
      <p:pic>
        <p:nvPicPr>
          <p:cNvPr id="1027" name="Picture 3"/>
          <p:cNvPicPr>
            <a:picLocks noChangeAspect="1" noChangeArrowheads="1"/>
          </p:cNvPicPr>
          <p:nvPr/>
        </p:nvPicPr>
        <p:blipFill>
          <a:blip r:embed="rId2" cstate="print"/>
          <a:srcRect/>
          <a:stretch>
            <a:fillRect/>
          </a:stretch>
        </p:blipFill>
        <p:spPr bwMode="auto">
          <a:xfrm>
            <a:off x="395536" y="260648"/>
            <a:ext cx="474340" cy="454576"/>
          </a:xfrm>
          <a:prstGeom prst="rect">
            <a:avLst/>
          </a:prstGeom>
          <a:noFill/>
          <a:ln w="9525">
            <a:noFill/>
            <a:miter lim="800000"/>
            <a:headEnd/>
            <a:tailEnd/>
          </a:ln>
        </p:spPr>
      </p:pic>
      <p:pic>
        <p:nvPicPr>
          <p:cNvPr id="18" name="Picture 3"/>
          <p:cNvPicPr>
            <a:picLocks noChangeAspect="1" noChangeArrowheads="1"/>
          </p:cNvPicPr>
          <p:nvPr/>
        </p:nvPicPr>
        <p:blipFill>
          <a:blip r:embed="rId2" cstate="print"/>
          <a:srcRect/>
          <a:stretch>
            <a:fillRect/>
          </a:stretch>
        </p:blipFill>
        <p:spPr bwMode="auto">
          <a:xfrm>
            <a:off x="8244408" y="260648"/>
            <a:ext cx="474340" cy="454576"/>
          </a:xfrm>
          <a:prstGeom prst="rect">
            <a:avLst/>
          </a:prstGeom>
          <a:noFill/>
          <a:ln w="9525">
            <a:noFill/>
            <a:miter lim="800000"/>
            <a:headEnd/>
            <a:tailEnd/>
          </a:ln>
        </p:spPr>
      </p:pic>
      <p:pic>
        <p:nvPicPr>
          <p:cNvPr id="1029" name="Picture 5" descr="https://encrypted-tbn1.gstatic.com/images?q=tbn:ANd9GcSSZpfDBpeMzcmgSteh2k3DW7-9zOPH3SdAYRT5hUwCPGSH6dow"/>
          <p:cNvPicPr>
            <a:picLocks noChangeAspect="1" noChangeArrowheads="1"/>
          </p:cNvPicPr>
          <p:nvPr/>
        </p:nvPicPr>
        <p:blipFill>
          <a:blip r:embed="rId3" cstate="print"/>
          <a:srcRect/>
          <a:stretch>
            <a:fillRect/>
          </a:stretch>
        </p:blipFill>
        <p:spPr bwMode="auto">
          <a:xfrm>
            <a:off x="2051720" y="1340768"/>
            <a:ext cx="5040560" cy="331837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971600" y="980728"/>
            <a:ext cx="7848872" cy="64807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smtClean="0">
                <a:solidFill>
                  <a:schemeClr val="tx1"/>
                </a:solidFill>
              </a:rPr>
              <a:t>TASK </a:t>
            </a:r>
            <a:r>
              <a:rPr lang="en-US" sz="1200" dirty="0">
                <a:solidFill>
                  <a:schemeClr val="tx1"/>
                </a:solidFill>
              </a:rPr>
              <a:t>. Draw out your chosen idea in </a:t>
            </a:r>
            <a:r>
              <a:rPr lang="en-US" sz="1200" dirty="0" smtClean="0">
                <a:solidFill>
                  <a:schemeClr val="tx1"/>
                </a:solidFill>
              </a:rPr>
              <a:t>Orthographic (Full Technical Drawing) to scale and label the materials. </a:t>
            </a:r>
            <a:r>
              <a:rPr lang="en-US" sz="1200" dirty="0">
                <a:solidFill>
                  <a:schemeClr val="tx1"/>
                </a:solidFill>
              </a:rPr>
              <a:t>The objective of this lesson is for you to </a:t>
            </a:r>
            <a:r>
              <a:rPr lang="en-US" sz="1200" dirty="0" smtClean="0">
                <a:solidFill>
                  <a:schemeClr val="tx1"/>
                </a:solidFill>
              </a:rPr>
              <a:t>practice </a:t>
            </a:r>
            <a:r>
              <a:rPr lang="en-US" sz="1200" dirty="0">
                <a:solidFill>
                  <a:schemeClr val="tx1"/>
                </a:solidFill>
              </a:rPr>
              <a:t>this skill and to be able to draw to an accuracy of 1 mm or less</a:t>
            </a:r>
            <a:r>
              <a:rPr lang="en-US" sz="1200" dirty="0" smtClean="0">
                <a:solidFill>
                  <a:schemeClr val="tx1"/>
                </a:solidFill>
              </a:rPr>
              <a:t>.</a:t>
            </a:r>
            <a:endParaRPr lang="en-GB" sz="1200" dirty="0">
              <a:solidFill>
                <a:schemeClr val="tx1"/>
              </a:solidFill>
            </a:endParaRPr>
          </a:p>
        </p:txBody>
      </p:sp>
      <p:sp>
        <p:nvSpPr>
          <p:cNvPr id="9" name="Rectangle 8"/>
          <p:cNvSpPr/>
          <p:nvPr/>
        </p:nvSpPr>
        <p:spPr>
          <a:xfrm rot="16200000">
            <a:off x="-2584983" y="3457407"/>
            <a:ext cx="6093297" cy="70788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ORTHOGRAPHIC DRAWING</a:t>
            </a:r>
            <a:endParaRPr lang="en-US"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175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2" name="Footer Placeholder 21"/>
          <p:cNvSpPr>
            <a:spLocks noGrp="1"/>
          </p:cNvSpPr>
          <p:nvPr>
            <p:ph type="ftr" sz="quarter" idx="11"/>
          </p:nvPr>
        </p:nvSpPr>
        <p:spPr/>
        <p:txBody>
          <a:bodyPr/>
          <a:lstStyle/>
          <a:p>
            <a:r>
              <a:rPr lang="en-GB" smtClean="0"/>
              <a:t>Name_______________                             Date________________</a:t>
            </a:r>
            <a:endParaRPr lang="en-GB"/>
          </a:p>
        </p:txBody>
      </p:sp>
      <p:sp>
        <p:nvSpPr>
          <p:cNvPr id="15"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smtClean="0">
                <a:ln>
                  <a:noFill/>
                </a:ln>
                <a:solidFill>
                  <a:schemeClr val="tx1"/>
                </a:solidFill>
                <a:effectLst/>
                <a:uLnTx/>
                <a:uFillTx/>
                <a:latin typeface="+mj-lt"/>
                <a:ea typeface="+mj-ea"/>
                <a:cs typeface="+mj-cs"/>
              </a:rPr>
              <a:t>Design and Technology – Anemometer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16" name="Picture 3"/>
          <p:cNvPicPr>
            <a:picLocks noChangeAspect="1" noChangeArrowheads="1"/>
          </p:cNvPicPr>
          <p:nvPr/>
        </p:nvPicPr>
        <p:blipFill>
          <a:blip r:embed="rId2" cstate="print"/>
          <a:srcRect/>
          <a:stretch>
            <a:fillRect/>
          </a:stretch>
        </p:blipFill>
        <p:spPr bwMode="auto">
          <a:xfrm>
            <a:off x="395536" y="260648"/>
            <a:ext cx="474340" cy="454576"/>
          </a:xfrm>
          <a:prstGeom prst="rect">
            <a:avLst/>
          </a:prstGeom>
          <a:noFill/>
          <a:ln w="9525">
            <a:noFill/>
            <a:miter lim="800000"/>
            <a:headEnd/>
            <a:tailEnd/>
          </a:ln>
        </p:spPr>
      </p:pic>
      <p:pic>
        <p:nvPicPr>
          <p:cNvPr id="17" name="Picture 3"/>
          <p:cNvPicPr>
            <a:picLocks noChangeAspect="1" noChangeArrowheads="1"/>
          </p:cNvPicPr>
          <p:nvPr/>
        </p:nvPicPr>
        <p:blipFill>
          <a:blip r:embed="rId2" cstate="print"/>
          <a:srcRect/>
          <a:stretch>
            <a:fillRect/>
          </a:stretch>
        </p:blipFill>
        <p:spPr bwMode="auto">
          <a:xfrm>
            <a:off x="8244408" y="260648"/>
            <a:ext cx="474340" cy="4545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971600" y="836712"/>
            <a:ext cx="5904656" cy="50405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smtClean="0">
                <a:solidFill>
                  <a:schemeClr val="tx1"/>
                </a:solidFill>
              </a:rPr>
              <a:t>TASK </a:t>
            </a:r>
            <a:r>
              <a:rPr lang="en-US" sz="1200" dirty="0" smtClean="0">
                <a:solidFill>
                  <a:schemeClr val="tx1"/>
                </a:solidFill>
              </a:rPr>
              <a:t>. Write step by step construction notes, that will help you build the screen. Include diagrams if necessary.</a:t>
            </a:r>
            <a:endParaRPr lang="en-GB" sz="1200" dirty="0">
              <a:solidFill>
                <a:schemeClr val="tx1"/>
              </a:solidFill>
            </a:endParaRPr>
          </a:p>
        </p:txBody>
      </p:sp>
      <p:sp>
        <p:nvSpPr>
          <p:cNvPr id="9" name="Rectangle 8"/>
          <p:cNvSpPr/>
          <p:nvPr/>
        </p:nvSpPr>
        <p:spPr>
          <a:xfrm rot="16200000">
            <a:off x="-2584983" y="3318908"/>
            <a:ext cx="6093297" cy="98488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BUILD IT!</a:t>
            </a:r>
            <a:endParaRPr lang="en-US" sz="5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175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10" name="Content Placeholder 2"/>
          <p:cNvSpPr>
            <a:spLocks noGrp="1"/>
          </p:cNvSpPr>
          <p:nvPr>
            <p:ph idx="1"/>
          </p:nvPr>
        </p:nvSpPr>
        <p:spPr>
          <a:xfrm>
            <a:off x="827584" y="1412776"/>
            <a:ext cx="8064896" cy="5256584"/>
          </a:xfrm>
        </p:spPr>
        <p:style>
          <a:lnRef idx="2">
            <a:schemeClr val="accent1"/>
          </a:lnRef>
          <a:fillRef idx="1">
            <a:schemeClr val="lt1"/>
          </a:fillRef>
          <a:effectRef idx="0">
            <a:schemeClr val="accent1"/>
          </a:effectRef>
          <a:fontRef idx="minor">
            <a:schemeClr val="dk1"/>
          </a:fontRef>
        </p:style>
        <p:txBody>
          <a:bodyPr>
            <a:normAutofit/>
          </a:bodyPr>
          <a:lstStyle/>
          <a:p>
            <a:pPr>
              <a:buNone/>
            </a:pPr>
            <a:r>
              <a:rPr lang="en-GB" sz="2000" b="1" u="sng" dirty="0" smtClean="0"/>
              <a:t>Construction Notes:</a:t>
            </a:r>
            <a:endParaRPr lang="en-GB" sz="2000" u="sng" dirty="0" smtClean="0"/>
          </a:p>
          <a:p>
            <a:pPr>
              <a:buNone/>
            </a:pPr>
            <a:endParaRPr lang="en-GB" sz="2000" dirty="0" smtClean="0"/>
          </a:p>
        </p:txBody>
      </p:sp>
      <p:sp>
        <p:nvSpPr>
          <p:cNvPr id="12" name="Footer Placeholder 11"/>
          <p:cNvSpPr>
            <a:spLocks noGrp="1"/>
          </p:cNvSpPr>
          <p:nvPr>
            <p:ph type="ftr" sz="quarter" idx="11"/>
          </p:nvPr>
        </p:nvSpPr>
        <p:spPr>
          <a:xfrm>
            <a:off x="7020272" y="908720"/>
            <a:ext cx="1800200" cy="385018"/>
          </a:xfrm>
        </p:spPr>
        <p:txBody>
          <a:bodyPr/>
          <a:lstStyle/>
          <a:p>
            <a:r>
              <a:rPr lang="en-GB" dirty="0" smtClean="0"/>
              <a:t>Name_______________                             Date________________</a:t>
            </a:r>
            <a:endParaRPr lang="en-GB" dirty="0"/>
          </a:p>
        </p:txBody>
      </p:sp>
      <p:sp>
        <p:nvSpPr>
          <p:cNvPr id="18"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smtClean="0">
                <a:ln>
                  <a:noFill/>
                </a:ln>
                <a:solidFill>
                  <a:schemeClr val="tx1"/>
                </a:solidFill>
                <a:effectLst/>
                <a:uLnTx/>
                <a:uFillTx/>
                <a:latin typeface="+mj-lt"/>
                <a:ea typeface="+mj-ea"/>
                <a:cs typeface="+mj-cs"/>
              </a:rPr>
              <a:t>Design and Technology – Anemometer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19" name="Picture 3"/>
          <p:cNvPicPr>
            <a:picLocks noChangeAspect="1" noChangeArrowheads="1"/>
          </p:cNvPicPr>
          <p:nvPr/>
        </p:nvPicPr>
        <p:blipFill>
          <a:blip r:embed="rId2" cstate="print"/>
          <a:srcRect/>
          <a:stretch>
            <a:fillRect/>
          </a:stretch>
        </p:blipFill>
        <p:spPr bwMode="auto">
          <a:xfrm>
            <a:off x="395536" y="260648"/>
            <a:ext cx="474340" cy="454576"/>
          </a:xfrm>
          <a:prstGeom prst="rect">
            <a:avLst/>
          </a:prstGeom>
          <a:noFill/>
          <a:ln w="9525">
            <a:noFill/>
            <a:miter lim="800000"/>
            <a:headEnd/>
            <a:tailEnd/>
          </a:ln>
        </p:spPr>
      </p:pic>
      <p:pic>
        <p:nvPicPr>
          <p:cNvPr id="20" name="Picture 3"/>
          <p:cNvPicPr>
            <a:picLocks noChangeAspect="1" noChangeArrowheads="1"/>
          </p:cNvPicPr>
          <p:nvPr/>
        </p:nvPicPr>
        <p:blipFill>
          <a:blip r:embed="rId2" cstate="print"/>
          <a:srcRect/>
          <a:stretch>
            <a:fillRect/>
          </a:stretch>
        </p:blipFill>
        <p:spPr bwMode="auto">
          <a:xfrm>
            <a:off x="8244408" y="260648"/>
            <a:ext cx="474340" cy="4545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971600" y="836712"/>
            <a:ext cx="5904656" cy="50405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smtClean="0">
                <a:solidFill>
                  <a:schemeClr val="tx1"/>
                </a:solidFill>
              </a:rPr>
              <a:t>TASK </a:t>
            </a:r>
            <a:r>
              <a:rPr lang="en-US" sz="1200" dirty="0" smtClean="0">
                <a:solidFill>
                  <a:schemeClr val="tx1"/>
                </a:solidFill>
              </a:rPr>
              <a:t>. Build your screen, write down any issues, design </a:t>
            </a:r>
            <a:r>
              <a:rPr lang="en-US" sz="1200" dirty="0" err="1" smtClean="0">
                <a:solidFill>
                  <a:schemeClr val="tx1"/>
                </a:solidFill>
              </a:rPr>
              <a:t>tweeks</a:t>
            </a:r>
            <a:r>
              <a:rPr lang="en-US" sz="1200" dirty="0" smtClean="0">
                <a:solidFill>
                  <a:schemeClr val="tx1"/>
                </a:solidFill>
              </a:rPr>
              <a:t>, additional construction diagrams or instruction that would have helped in the construction </a:t>
            </a:r>
            <a:endParaRPr lang="en-GB" sz="1200" dirty="0">
              <a:solidFill>
                <a:schemeClr val="tx1"/>
              </a:solidFill>
            </a:endParaRPr>
          </a:p>
        </p:txBody>
      </p:sp>
      <p:sp>
        <p:nvSpPr>
          <p:cNvPr id="9" name="Rectangle 8"/>
          <p:cNvSpPr/>
          <p:nvPr/>
        </p:nvSpPr>
        <p:spPr>
          <a:xfrm rot="16200000">
            <a:off x="-2584983" y="3318908"/>
            <a:ext cx="6093297" cy="98488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BUILD IT!</a:t>
            </a:r>
            <a:endParaRPr lang="en-US" sz="5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175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10" name="Content Placeholder 2"/>
          <p:cNvSpPr>
            <a:spLocks noGrp="1"/>
          </p:cNvSpPr>
          <p:nvPr>
            <p:ph idx="1"/>
          </p:nvPr>
        </p:nvSpPr>
        <p:spPr>
          <a:xfrm>
            <a:off x="899592" y="1484784"/>
            <a:ext cx="7704856" cy="5184576"/>
          </a:xfrm>
        </p:spPr>
        <p:style>
          <a:lnRef idx="2">
            <a:schemeClr val="accent1"/>
          </a:lnRef>
          <a:fillRef idx="1">
            <a:schemeClr val="lt1"/>
          </a:fillRef>
          <a:effectRef idx="0">
            <a:schemeClr val="accent1"/>
          </a:effectRef>
          <a:fontRef idx="minor">
            <a:schemeClr val="dk1"/>
          </a:fontRef>
        </p:style>
        <p:txBody>
          <a:bodyPr>
            <a:normAutofit/>
          </a:bodyPr>
          <a:lstStyle/>
          <a:p>
            <a:pPr>
              <a:buNone/>
            </a:pPr>
            <a:r>
              <a:rPr lang="en-GB" sz="2000" b="1" u="sng" dirty="0" smtClean="0"/>
              <a:t>Issues during build / design </a:t>
            </a:r>
            <a:r>
              <a:rPr lang="en-GB" sz="2000" b="1" u="sng" dirty="0" err="1" smtClean="0"/>
              <a:t>tweeks</a:t>
            </a:r>
            <a:r>
              <a:rPr lang="en-GB" sz="2000" b="1" u="sng" dirty="0" smtClean="0"/>
              <a:t>.</a:t>
            </a:r>
            <a:endParaRPr lang="en-GB" sz="2000" u="sng" dirty="0" smtClean="0"/>
          </a:p>
          <a:p>
            <a:pPr>
              <a:buNone/>
            </a:pPr>
            <a:endParaRPr lang="en-GB" sz="2000" dirty="0" smtClean="0"/>
          </a:p>
        </p:txBody>
      </p:sp>
      <p:sp>
        <p:nvSpPr>
          <p:cNvPr id="12" name="Footer Placeholder 11"/>
          <p:cNvSpPr>
            <a:spLocks noGrp="1"/>
          </p:cNvSpPr>
          <p:nvPr>
            <p:ph type="ftr" sz="quarter" idx="11"/>
          </p:nvPr>
        </p:nvSpPr>
        <p:spPr>
          <a:xfrm>
            <a:off x="7020272" y="908720"/>
            <a:ext cx="1800200" cy="385018"/>
          </a:xfrm>
        </p:spPr>
        <p:txBody>
          <a:bodyPr/>
          <a:lstStyle/>
          <a:p>
            <a:r>
              <a:rPr lang="en-GB" dirty="0" smtClean="0"/>
              <a:t>Name_______________                             Date________________</a:t>
            </a:r>
            <a:endParaRPr lang="en-GB" dirty="0"/>
          </a:p>
        </p:txBody>
      </p:sp>
      <p:sp>
        <p:nvSpPr>
          <p:cNvPr id="18"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smtClean="0">
                <a:ln>
                  <a:noFill/>
                </a:ln>
                <a:solidFill>
                  <a:schemeClr val="tx1"/>
                </a:solidFill>
                <a:effectLst/>
                <a:uLnTx/>
                <a:uFillTx/>
                <a:latin typeface="+mj-lt"/>
                <a:ea typeface="+mj-ea"/>
                <a:cs typeface="+mj-cs"/>
              </a:rPr>
              <a:t>Design and Technology – Anemometer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19" name="Picture 3"/>
          <p:cNvPicPr>
            <a:picLocks noChangeAspect="1" noChangeArrowheads="1"/>
          </p:cNvPicPr>
          <p:nvPr/>
        </p:nvPicPr>
        <p:blipFill>
          <a:blip r:embed="rId2" cstate="print"/>
          <a:srcRect/>
          <a:stretch>
            <a:fillRect/>
          </a:stretch>
        </p:blipFill>
        <p:spPr bwMode="auto">
          <a:xfrm>
            <a:off x="395536" y="260648"/>
            <a:ext cx="474340" cy="454576"/>
          </a:xfrm>
          <a:prstGeom prst="rect">
            <a:avLst/>
          </a:prstGeom>
          <a:noFill/>
          <a:ln w="9525">
            <a:noFill/>
            <a:miter lim="800000"/>
            <a:headEnd/>
            <a:tailEnd/>
          </a:ln>
        </p:spPr>
      </p:pic>
      <p:pic>
        <p:nvPicPr>
          <p:cNvPr id="20" name="Picture 3"/>
          <p:cNvPicPr>
            <a:picLocks noChangeAspect="1" noChangeArrowheads="1"/>
          </p:cNvPicPr>
          <p:nvPr/>
        </p:nvPicPr>
        <p:blipFill>
          <a:blip r:embed="rId2" cstate="print"/>
          <a:srcRect/>
          <a:stretch>
            <a:fillRect/>
          </a:stretch>
        </p:blipFill>
        <p:spPr bwMode="auto">
          <a:xfrm>
            <a:off x="8244408" y="260648"/>
            <a:ext cx="474340" cy="4545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GB" smtClean="0"/>
              <a:t>Name_______________                             Date________________</a:t>
            </a:r>
            <a:endParaRPr lang="en-GB"/>
          </a:p>
        </p:txBody>
      </p:sp>
      <p:sp>
        <p:nvSpPr>
          <p:cNvPr id="10" name="Rounded Rectangle 9"/>
          <p:cNvSpPr/>
          <p:nvPr/>
        </p:nvSpPr>
        <p:spPr>
          <a:xfrm>
            <a:off x="899592" y="836712"/>
            <a:ext cx="7560840" cy="576064"/>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smtClean="0">
                <a:solidFill>
                  <a:schemeClr val="tx1"/>
                </a:solidFill>
              </a:rPr>
              <a:t>TASK </a:t>
            </a:r>
            <a:r>
              <a:rPr lang="en-US" sz="1200" dirty="0" smtClean="0">
                <a:solidFill>
                  <a:schemeClr val="tx1"/>
                </a:solidFill>
              </a:rPr>
              <a:t>. Think how you are going to make sure your design is  working correctly? How are you going to test it? Which of your requirements of the design are you going to test. Describe a testing / calibration procedure to  prove your design.</a:t>
            </a:r>
            <a:endParaRPr lang="en-GB" sz="1200" dirty="0">
              <a:solidFill>
                <a:schemeClr val="tx1"/>
              </a:solidFill>
            </a:endParaRPr>
          </a:p>
        </p:txBody>
      </p:sp>
      <p:sp>
        <p:nvSpPr>
          <p:cNvPr id="11" name="Rectangle 10"/>
          <p:cNvSpPr/>
          <p:nvPr/>
        </p:nvSpPr>
        <p:spPr>
          <a:xfrm rot="16200000">
            <a:off x="-2584983" y="3534351"/>
            <a:ext cx="6093297" cy="55399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TESTING – Long Term Evaluation </a:t>
            </a:r>
            <a:endParaRPr lang="en-US" sz="3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2" name="Content Placeholder 2"/>
          <p:cNvSpPr txBox="1">
            <a:spLocks/>
          </p:cNvSpPr>
          <p:nvPr/>
        </p:nvSpPr>
        <p:spPr>
          <a:xfrm>
            <a:off x="971600" y="1484784"/>
            <a:ext cx="7704856" cy="482453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1" i="0" u="sng" strike="noStrike" kern="1200" cap="none" spc="0" normalizeH="0" baseline="0" noProof="0" dirty="0" smtClean="0">
                <a:ln>
                  <a:noFill/>
                </a:ln>
                <a:solidFill>
                  <a:schemeClr val="dk1"/>
                </a:solidFill>
                <a:effectLst/>
                <a:uLnTx/>
                <a:uFillTx/>
                <a:latin typeface="+mn-lt"/>
                <a:ea typeface="+mn-ea"/>
                <a:cs typeface="+mn-cs"/>
              </a:rPr>
              <a:t>Testing</a:t>
            </a:r>
            <a:r>
              <a:rPr kumimoji="0" lang="en-GB" sz="2000" b="1" i="0" u="sng" strike="noStrike" kern="1200" cap="none" spc="0" normalizeH="0" noProof="0" dirty="0" smtClean="0">
                <a:ln>
                  <a:noFill/>
                </a:ln>
                <a:solidFill>
                  <a:schemeClr val="dk1"/>
                </a:solidFill>
                <a:effectLst/>
                <a:uLnTx/>
                <a:uFillTx/>
                <a:latin typeface="+mn-lt"/>
                <a:ea typeface="+mn-ea"/>
                <a:cs typeface="+mn-cs"/>
              </a:rPr>
              <a:t> your design</a:t>
            </a:r>
            <a:endParaRPr kumimoji="0" lang="en-GB" sz="2000" b="0" i="0" u="sng"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dk1"/>
              </a:solidFill>
              <a:effectLst/>
              <a:uLnTx/>
              <a:uFillTx/>
              <a:latin typeface="+mn-lt"/>
              <a:ea typeface="+mn-ea"/>
              <a:cs typeface="+mn-cs"/>
            </a:endParaRPr>
          </a:p>
        </p:txBody>
      </p:sp>
      <p:sp>
        <p:nvSpPr>
          <p:cNvPr id="19"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smtClean="0">
                <a:ln>
                  <a:noFill/>
                </a:ln>
                <a:solidFill>
                  <a:schemeClr val="tx1"/>
                </a:solidFill>
                <a:effectLst/>
                <a:uLnTx/>
                <a:uFillTx/>
                <a:latin typeface="+mj-lt"/>
                <a:ea typeface="+mj-ea"/>
                <a:cs typeface="+mj-cs"/>
              </a:rPr>
              <a:t>Design and Technology – Anemometer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20" name="Picture 3"/>
          <p:cNvPicPr>
            <a:picLocks noChangeAspect="1" noChangeArrowheads="1"/>
          </p:cNvPicPr>
          <p:nvPr/>
        </p:nvPicPr>
        <p:blipFill>
          <a:blip r:embed="rId2" cstate="print"/>
          <a:srcRect/>
          <a:stretch>
            <a:fillRect/>
          </a:stretch>
        </p:blipFill>
        <p:spPr bwMode="auto">
          <a:xfrm>
            <a:off x="395536" y="260648"/>
            <a:ext cx="474340" cy="454576"/>
          </a:xfrm>
          <a:prstGeom prst="rect">
            <a:avLst/>
          </a:prstGeom>
          <a:noFill/>
          <a:ln w="9525">
            <a:noFill/>
            <a:miter lim="800000"/>
            <a:headEnd/>
            <a:tailEnd/>
          </a:ln>
        </p:spPr>
      </p:pic>
      <p:pic>
        <p:nvPicPr>
          <p:cNvPr id="21" name="Picture 3"/>
          <p:cNvPicPr>
            <a:picLocks noChangeAspect="1" noChangeArrowheads="1"/>
          </p:cNvPicPr>
          <p:nvPr/>
        </p:nvPicPr>
        <p:blipFill>
          <a:blip r:embed="rId2" cstate="print"/>
          <a:srcRect/>
          <a:stretch>
            <a:fillRect/>
          </a:stretch>
        </p:blipFill>
        <p:spPr bwMode="auto">
          <a:xfrm>
            <a:off x="8244408" y="260648"/>
            <a:ext cx="474340" cy="454576"/>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GB" smtClean="0"/>
              <a:t>Name_______________                             Date________________</a:t>
            </a:r>
            <a:endParaRPr lang="en-GB"/>
          </a:p>
        </p:txBody>
      </p:sp>
      <p:sp>
        <p:nvSpPr>
          <p:cNvPr id="10" name="Rounded Rectangle 9"/>
          <p:cNvSpPr/>
          <p:nvPr/>
        </p:nvSpPr>
        <p:spPr>
          <a:xfrm>
            <a:off x="899592" y="764704"/>
            <a:ext cx="7560840" cy="360040"/>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smtClean="0">
                <a:solidFill>
                  <a:schemeClr val="tx1"/>
                </a:solidFill>
              </a:rPr>
              <a:t>TASK </a:t>
            </a:r>
            <a:r>
              <a:rPr lang="en-US" sz="1200" dirty="0" smtClean="0">
                <a:solidFill>
                  <a:schemeClr val="tx1"/>
                </a:solidFill>
              </a:rPr>
              <a:t>. Test your design and write up your results and  any conclusions you can draw from them.</a:t>
            </a:r>
            <a:endParaRPr lang="en-GB" sz="1200" dirty="0">
              <a:solidFill>
                <a:schemeClr val="tx1"/>
              </a:solidFill>
            </a:endParaRPr>
          </a:p>
        </p:txBody>
      </p:sp>
      <p:sp>
        <p:nvSpPr>
          <p:cNvPr id="11" name="Rectangle 10"/>
          <p:cNvSpPr/>
          <p:nvPr/>
        </p:nvSpPr>
        <p:spPr>
          <a:xfrm rot="16200000">
            <a:off x="-2584983" y="3534351"/>
            <a:ext cx="6093297" cy="55399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TESTING – Long Term Evaluation </a:t>
            </a:r>
            <a:endParaRPr lang="en-US" sz="3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2" name="Content Placeholder 2"/>
          <p:cNvSpPr txBox="1">
            <a:spLocks/>
          </p:cNvSpPr>
          <p:nvPr/>
        </p:nvSpPr>
        <p:spPr>
          <a:xfrm>
            <a:off x="971600" y="1268760"/>
            <a:ext cx="7704856" cy="504056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1" i="0" u="sng" strike="noStrike" kern="1200" cap="none" spc="0" normalizeH="0" baseline="0" noProof="0" dirty="0" smtClean="0">
                <a:ln>
                  <a:noFill/>
                </a:ln>
                <a:solidFill>
                  <a:schemeClr val="dk1"/>
                </a:solidFill>
                <a:effectLst/>
                <a:uLnTx/>
                <a:uFillTx/>
                <a:latin typeface="+mn-lt"/>
                <a:ea typeface="+mn-ea"/>
                <a:cs typeface="+mn-cs"/>
              </a:rPr>
              <a:t>Test Results:</a:t>
            </a:r>
            <a:endParaRPr kumimoji="0" lang="en-GB" sz="2000" b="0" i="0" u="sng"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dk1"/>
              </a:solidFill>
              <a:effectLst/>
              <a:uLnTx/>
              <a:uFillTx/>
              <a:latin typeface="+mn-lt"/>
              <a:ea typeface="+mn-ea"/>
              <a:cs typeface="+mn-cs"/>
            </a:endParaRPr>
          </a:p>
        </p:txBody>
      </p:sp>
      <p:sp>
        <p:nvSpPr>
          <p:cNvPr id="19"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smtClean="0">
                <a:ln>
                  <a:noFill/>
                </a:ln>
                <a:solidFill>
                  <a:schemeClr val="tx1"/>
                </a:solidFill>
                <a:effectLst/>
                <a:uLnTx/>
                <a:uFillTx/>
                <a:latin typeface="+mj-lt"/>
                <a:ea typeface="+mj-ea"/>
                <a:cs typeface="+mj-cs"/>
              </a:rPr>
              <a:t>Design and Technology – Anemometer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20" name="Picture 3"/>
          <p:cNvPicPr>
            <a:picLocks noChangeAspect="1" noChangeArrowheads="1"/>
          </p:cNvPicPr>
          <p:nvPr/>
        </p:nvPicPr>
        <p:blipFill>
          <a:blip r:embed="rId2" cstate="print"/>
          <a:srcRect/>
          <a:stretch>
            <a:fillRect/>
          </a:stretch>
        </p:blipFill>
        <p:spPr bwMode="auto">
          <a:xfrm>
            <a:off x="395536" y="260648"/>
            <a:ext cx="474340" cy="454576"/>
          </a:xfrm>
          <a:prstGeom prst="rect">
            <a:avLst/>
          </a:prstGeom>
          <a:noFill/>
          <a:ln w="9525">
            <a:noFill/>
            <a:miter lim="800000"/>
            <a:headEnd/>
            <a:tailEnd/>
          </a:ln>
        </p:spPr>
      </p:pic>
      <p:pic>
        <p:nvPicPr>
          <p:cNvPr id="21" name="Picture 3"/>
          <p:cNvPicPr>
            <a:picLocks noChangeAspect="1" noChangeArrowheads="1"/>
          </p:cNvPicPr>
          <p:nvPr/>
        </p:nvPicPr>
        <p:blipFill>
          <a:blip r:embed="rId2" cstate="print"/>
          <a:srcRect/>
          <a:stretch>
            <a:fillRect/>
          </a:stretch>
        </p:blipFill>
        <p:spPr bwMode="auto">
          <a:xfrm>
            <a:off x="8244408" y="260648"/>
            <a:ext cx="474340" cy="454576"/>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rot="16200000">
            <a:off x="-2584983" y="3318908"/>
            <a:ext cx="6093297" cy="98488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EVALUATION</a:t>
            </a:r>
            <a:endParaRPr lang="en-US" sz="5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175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12" name="Footer Placeholder 11"/>
          <p:cNvSpPr>
            <a:spLocks noGrp="1"/>
          </p:cNvSpPr>
          <p:nvPr>
            <p:ph type="ftr" sz="quarter" idx="11"/>
          </p:nvPr>
        </p:nvSpPr>
        <p:spPr>
          <a:xfrm>
            <a:off x="107504" y="6381328"/>
            <a:ext cx="3031976" cy="385018"/>
          </a:xfrm>
        </p:spPr>
        <p:txBody>
          <a:bodyPr/>
          <a:lstStyle/>
          <a:p>
            <a:r>
              <a:rPr lang="en-GB" dirty="0" smtClean="0"/>
              <a:t>Name_______________                             Date________________</a:t>
            </a:r>
            <a:endParaRPr lang="en-GB" dirty="0"/>
          </a:p>
        </p:txBody>
      </p:sp>
      <p:graphicFrame>
        <p:nvGraphicFramePr>
          <p:cNvPr id="14" name="Content Placeholder 13"/>
          <p:cNvGraphicFramePr>
            <a:graphicFrameLocks noGrp="1"/>
          </p:cNvGraphicFramePr>
          <p:nvPr>
            <p:ph idx="1"/>
          </p:nvPr>
        </p:nvGraphicFramePr>
        <p:xfrm>
          <a:off x="899592" y="836712"/>
          <a:ext cx="5328592" cy="5487868"/>
        </p:xfrm>
        <a:graphic>
          <a:graphicData uri="http://schemas.openxmlformats.org/drawingml/2006/table">
            <a:tbl>
              <a:tblPr firstRow="1" bandRow="1">
                <a:tableStyleId>{5C22544A-7EE6-4342-B048-85BDC9FD1C3A}</a:tableStyleId>
              </a:tblPr>
              <a:tblGrid>
                <a:gridCol w="2664296"/>
                <a:gridCol w="2664296"/>
              </a:tblGrid>
              <a:tr h="563861">
                <a:tc>
                  <a:txBody>
                    <a:bodyPr/>
                    <a:lstStyle/>
                    <a:p>
                      <a:r>
                        <a:rPr lang="en-GB" sz="1600" dirty="0" smtClean="0"/>
                        <a:t>Evaluation question</a:t>
                      </a:r>
                      <a:endParaRPr lang="en-GB" sz="1600" dirty="0"/>
                    </a:p>
                  </a:txBody>
                  <a:tcPr/>
                </a:tc>
                <a:tc>
                  <a:txBody>
                    <a:bodyPr/>
                    <a:lstStyle/>
                    <a:p>
                      <a:r>
                        <a:rPr lang="en-GB" sz="1600" dirty="0" smtClean="0"/>
                        <a:t>Further Explanation</a:t>
                      </a:r>
                      <a:r>
                        <a:rPr lang="en-GB" sz="1600" baseline="0" dirty="0" smtClean="0"/>
                        <a:t> and detail. </a:t>
                      </a:r>
                      <a:endParaRPr lang="en-GB" sz="1600" dirty="0"/>
                    </a:p>
                  </a:txBody>
                  <a:tcPr/>
                </a:tc>
              </a:tr>
              <a:tr h="1227187">
                <a:tc>
                  <a:txBody>
                    <a:bodyPr/>
                    <a:lstStyle/>
                    <a:p>
                      <a:r>
                        <a:rPr lang="en-GB" sz="1400" dirty="0" smtClean="0"/>
                        <a:t>What went</a:t>
                      </a:r>
                      <a:r>
                        <a:rPr lang="en-GB" sz="1400" baseline="0" dirty="0" smtClean="0"/>
                        <a:t> well with the design and build?</a:t>
                      </a:r>
                      <a:endParaRPr lang="en-GB" sz="1400" dirty="0"/>
                    </a:p>
                  </a:txBody>
                  <a:tcPr/>
                </a:tc>
                <a:tc>
                  <a:txBody>
                    <a:bodyPr/>
                    <a:lstStyle/>
                    <a:p>
                      <a:endParaRPr lang="en-GB" sz="1400" dirty="0"/>
                    </a:p>
                  </a:txBody>
                  <a:tcPr/>
                </a:tc>
              </a:tr>
              <a:tr h="1227187">
                <a:tc>
                  <a:txBody>
                    <a:bodyPr/>
                    <a:lstStyle/>
                    <a:p>
                      <a:r>
                        <a:rPr lang="en-GB" sz="1400" dirty="0" smtClean="0"/>
                        <a:t>What didn't</a:t>
                      </a:r>
                      <a:r>
                        <a:rPr lang="en-GB" sz="1400" baseline="0" dirty="0" smtClean="0"/>
                        <a:t> go well with the design and build?</a:t>
                      </a:r>
                      <a:endParaRPr lang="en-GB" sz="1400" dirty="0"/>
                    </a:p>
                  </a:txBody>
                  <a:tcPr/>
                </a:tc>
                <a:tc>
                  <a:txBody>
                    <a:bodyPr/>
                    <a:lstStyle/>
                    <a:p>
                      <a:endParaRPr lang="en-GB" sz="1400" dirty="0"/>
                    </a:p>
                  </a:txBody>
                  <a:tcPr/>
                </a:tc>
              </a:tr>
              <a:tr h="1227187">
                <a:tc>
                  <a:txBody>
                    <a:bodyPr/>
                    <a:lstStyle/>
                    <a:p>
                      <a:r>
                        <a:rPr lang="en-GB" sz="1400" dirty="0" smtClean="0"/>
                        <a:t>If you could design</a:t>
                      </a:r>
                      <a:r>
                        <a:rPr lang="en-GB" sz="1400" baseline="0" dirty="0" smtClean="0"/>
                        <a:t> it</a:t>
                      </a:r>
                      <a:r>
                        <a:rPr lang="en-GB" sz="1400" dirty="0" smtClean="0"/>
                        <a:t> again,</a:t>
                      </a:r>
                      <a:r>
                        <a:rPr lang="en-GB" sz="1400" baseline="0" dirty="0" smtClean="0"/>
                        <a:t> how would you do it differently?</a:t>
                      </a:r>
                      <a:endParaRPr lang="en-GB" sz="1400" dirty="0"/>
                    </a:p>
                  </a:txBody>
                  <a:tcPr/>
                </a:tc>
                <a:tc>
                  <a:txBody>
                    <a:bodyPr/>
                    <a:lstStyle/>
                    <a:p>
                      <a:endParaRPr lang="en-GB" sz="1400" dirty="0"/>
                    </a:p>
                  </a:txBody>
                  <a:tcPr/>
                </a:tc>
              </a:tr>
              <a:tr h="1227187">
                <a:tc>
                  <a:txBody>
                    <a:bodyPr/>
                    <a:lstStyle/>
                    <a:p>
                      <a:r>
                        <a:rPr lang="en-GB" sz="1400" dirty="0" smtClean="0"/>
                        <a:t>What did the test of the Anemometer</a:t>
                      </a:r>
                      <a:r>
                        <a:rPr lang="en-GB" sz="1400" baseline="0" dirty="0" smtClean="0"/>
                        <a:t> show?</a:t>
                      </a:r>
                      <a:endParaRPr lang="en-GB" sz="1400" dirty="0"/>
                    </a:p>
                  </a:txBody>
                  <a:tcPr/>
                </a:tc>
                <a:tc>
                  <a:txBody>
                    <a:bodyPr/>
                    <a:lstStyle/>
                    <a:p>
                      <a:endParaRPr lang="en-GB" sz="1400" dirty="0"/>
                    </a:p>
                  </a:txBody>
                  <a:tcPr/>
                </a:tc>
              </a:tr>
            </a:tbl>
          </a:graphicData>
        </a:graphic>
      </p:graphicFrame>
      <p:graphicFrame>
        <p:nvGraphicFramePr>
          <p:cNvPr id="11" name="Table 10"/>
          <p:cNvGraphicFramePr>
            <a:graphicFrameLocks noGrp="1"/>
          </p:cNvGraphicFramePr>
          <p:nvPr/>
        </p:nvGraphicFramePr>
        <p:xfrm>
          <a:off x="6300192" y="836712"/>
          <a:ext cx="2520280" cy="4519899"/>
        </p:xfrm>
        <a:graphic>
          <a:graphicData uri="http://schemas.openxmlformats.org/drawingml/2006/table">
            <a:tbl>
              <a:tblPr/>
              <a:tblGrid>
                <a:gridCol w="1392595"/>
                <a:gridCol w="252757"/>
                <a:gridCol w="437464"/>
                <a:gridCol w="437464"/>
              </a:tblGrid>
              <a:tr h="159671">
                <a:tc>
                  <a:txBody>
                    <a:bodyPr/>
                    <a:lstStyle/>
                    <a:p>
                      <a:pPr algn="l" fontAlgn="ctr"/>
                      <a:r>
                        <a:rPr lang="en-GB" sz="800" b="1" i="0" u="none" strike="noStrike" dirty="0">
                          <a:solidFill>
                            <a:srgbClr val="000000"/>
                          </a:solidFill>
                          <a:latin typeface="Calibri"/>
                        </a:rPr>
                        <a:t>Marking:</a:t>
                      </a: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r>
              <a:tr h="277689">
                <a:tc rowSpan="2">
                  <a:txBody>
                    <a:bodyPr/>
                    <a:lstStyle/>
                    <a:p>
                      <a:pPr algn="ctr" fontAlgn="ctr"/>
                      <a:r>
                        <a:rPr lang="en-GB" sz="700" b="0" i="0" u="none" strike="noStrike" dirty="0">
                          <a:solidFill>
                            <a:srgbClr val="000000"/>
                          </a:solidFill>
                          <a:latin typeface="Calibri"/>
                        </a:rPr>
                        <a:t>Tick the box only if you have satisfied that </a:t>
                      </a:r>
                      <a:r>
                        <a:rPr lang="en-GB" sz="700" b="0" i="0" u="none" strike="noStrike" dirty="0" smtClean="0">
                          <a:solidFill>
                            <a:srgbClr val="000000"/>
                          </a:solidFill>
                          <a:latin typeface="Calibri"/>
                        </a:rPr>
                        <a:t>need. </a:t>
                      </a:r>
                      <a:r>
                        <a:rPr lang="en-GB" sz="700" b="0" i="0" u="none" strike="noStrike" dirty="0" smtClean="0">
                          <a:solidFill>
                            <a:srgbClr val="000000"/>
                          </a:solidFill>
                          <a:latin typeface="+mn-lt"/>
                        </a:rPr>
                        <a:t>The overall level achieved must have all of the boxes above it in that column ticked </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GB" sz="700" b="1" i="0" u="none" strike="noStrike">
                          <a:solidFill>
                            <a:srgbClr val="000000"/>
                          </a:solidFill>
                          <a:latin typeface="Calibri"/>
                        </a:rPr>
                        <a:t>Marked by:</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r h="37343">
                <a:tc vMerge="1">
                  <a:txBody>
                    <a:bodyPr/>
                    <a:lstStyle/>
                    <a:p>
                      <a:endParaRPr lang="en-GB"/>
                    </a:p>
                  </a:txBody>
                  <a:tcPr/>
                </a:tc>
                <a:tc rowSpan="2">
                  <a:txBody>
                    <a:bodyPr/>
                    <a:lstStyle/>
                    <a:p>
                      <a:pPr algn="ctr" fontAlgn="ctr"/>
                      <a:r>
                        <a:rPr lang="en-GB" sz="700" b="1" i="0" u="none" strike="noStrike">
                          <a:solidFill>
                            <a:srgbClr val="000000"/>
                          </a:solidFill>
                          <a:latin typeface="Calibri"/>
                        </a:rPr>
                        <a:t>You </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1" i="0" u="none" strike="noStrike">
                          <a:solidFill>
                            <a:srgbClr val="000000"/>
                          </a:solidFill>
                          <a:latin typeface="Calibri"/>
                        </a:rPr>
                        <a:t>Peer</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1" i="0" u="none" strike="noStrike">
                          <a:solidFill>
                            <a:srgbClr val="000000"/>
                          </a:solidFill>
                          <a:latin typeface="Calibri"/>
                        </a:rPr>
                        <a:t>Trainer </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6036">
                <a:tc>
                  <a:txBody>
                    <a:bodyPr/>
                    <a:lstStyle/>
                    <a:p>
                      <a:pPr algn="l" fontAlgn="ctr"/>
                      <a:r>
                        <a:rPr lang="en-GB" sz="700" b="1" i="0" u="none" strike="noStrike" dirty="0">
                          <a:solidFill>
                            <a:srgbClr val="000000"/>
                          </a:solidFill>
                          <a:latin typeface="Calibri"/>
                        </a:rPr>
                        <a:t>What </a:t>
                      </a:r>
                      <a:r>
                        <a:rPr lang="en-GB" sz="700" b="1" i="0" u="none" strike="noStrike" dirty="0" smtClean="0">
                          <a:solidFill>
                            <a:srgbClr val="000000"/>
                          </a:solidFill>
                          <a:latin typeface="Calibri"/>
                        </a:rPr>
                        <a:t>is needed:</a:t>
                      </a:r>
                      <a:endParaRPr lang="en-GB" sz="700" b="1"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vMerge="1">
                  <a:txBody>
                    <a:bodyPr/>
                    <a:lstStyle/>
                    <a:p>
                      <a:endParaRPr lang="en-GB"/>
                    </a:p>
                  </a:txBody>
                  <a:tcPr/>
                </a:tc>
              </a:tr>
              <a:tr h="395909">
                <a:tc>
                  <a:txBody>
                    <a:bodyPr/>
                    <a:lstStyle/>
                    <a:p>
                      <a:pPr algn="l" fontAlgn="ctr"/>
                      <a:r>
                        <a:rPr lang="en-GB" sz="700" b="0" i="0" u="none" strike="noStrike" dirty="0" smtClean="0">
                          <a:solidFill>
                            <a:srgbClr val="000000"/>
                          </a:solidFill>
                          <a:latin typeface="Calibri"/>
                        </a:rPr>
                        <a:t>You can write about what</a:t>
                      </a:r>
                      <a:r>
                        <a:rPr lang="en-GB" sz="700" b="0" i="0" u="none" strike="noStrike" baseline="0" dirty="0" smtClean="0">
                          <a:solidFill>
                            <a:srgbClr val="000000"/>
                          </a:solidFill>
                          <a:latin typeface="Calibri"/>
                        </a:rPr>
                        <a:t> went well, what didn't go well and what needs improving.</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0040">
                <a:tc>
                  <a:txBody>
                    <a:bodyPr/>
                    <a:lstStyle/>
                    <a:p>
                      <a:pPr algn="l" fontAlgn="ctr"/>
                      <a:r>
                        <a:rPr lang="en-GB" sz="700" b="0" i="0" u="none" strike="noStrike" dirty="0" smtClean="0">
                          <a:solidFill>
                            <a:srgbClr val="000000"/>
                          </a:solidFill>
                          <a:latin typeface="Calibri"/>
                        </a:rPr>
                        <a:t>Have you listed some of the steps in making the rain</a:t>
                      </a:r>
                      <a:r>
                        <a:rPr lang="en-GB" sz="700" b="0" i="0" u="none" strike="noStrike" baseline="0" dirty="0" smtClean="0">
                          <a:solidFill>
                            <a:srgbClr val="000000"/>
                          </a:solidFill>
                          <a:latin typeface="Calibri"/>
                        </a:rPr>
                        <a:t> gauge that gave good quality results? </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5368">
                <a:tc>
                  <a:txBody>
                    <a:bodyPr/>
                    <a:lstStyle/>
                    <a:p>
                      <a:pPr algn="l" fontAlgn="ctr"/>
                      <a:r>
                        <a:rPr lang="en-GB" sz="700" b="0" i="0" u="none" strike="noStrike" dirty="0" smtClean="0">
                          <a:solidFill>
                            <a:srgbClr val="000000"/>
                          </a:solidFill>
                          <a:latin typeface="Calibri"/>
                        </a:rPr>
                        <a:t>Have you listed the features of the product</a:t>
                      </a:r>
                      <a:r>
                        <a:rPr lang="en-GB" sz="700" b="0" i="0" u="none" strike="noStrike" baseline="0" dirty="0" smtClean="0">
                          <a:solidFill>
                            <a:srgbClr val="000000"/>
                          </a:solidFill>
                          <a:latin typeface="Calibri"/>
                        </a:rPr>
                        <a:t> that are successful? </a:t>
                      </a:r>
                      <a:r>
                        <a:rPr lang="en-GB" sz="700" b="0" i="1" u="none" strike="noStrike" baseline="0" dirty="0" smtClean="0">
                          <a:solidFill>
                            <a:srgbClr val="000000"/>
                          </a:solidFill>
                          <a:latin typeface="Calibri"/>
                        </a:rPr>
                        <a:t>Note: look back at your specification and include points from your specification, e.g. what the product looks like as well as how it is used. </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2232">
                <a:tc>
                  <a:txBody>
                    <a:bodyPr/>
                    <a:lstStyle/>
                    <a:p>
                      <a:pPr algn="l" fontAlgn="ctr"/>
                      <a:r>
                        <a:rPr lang="en-GB" sz="700" b="0" i="0" u="none" strike="noStrike" dirty="0" smtClean="0">
                          <a:solidFill>
                            <a:srgbClr val="000000"/>
                          </a:solidFill>
                          <a:latin typeface="Calibri"/>
                        </a:rPr>
                        <a:t>Have you listed at</a:t>
                      </a:r>
                      <a:r>
                        <a:rPr lang="en-GB" sz="700" b="0" i="0" u="none" strike="noStrike" baseline="0" dirty="0" smtClean="0">
                          <a:solidFill>
                            <a:srgbClr val="000000"/>
                          </a:solidFill>
                          <a:latin typeface="Calibri"/>
                        </a:rPr>
                        <a:t> least four improvements that could be made to the making process or the final product? </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7744">
                <a:tc>
                  <a:txBody>
                    <a:bodyPr/>
                    <a:lstStyle/>
                    <a:p>
                      <a:pPr algn="l" fontAlgn="ctr"/>
                      <a:r>
                        <a:rPr lang="en-GB" sz="700" b="0" i="0" u="none" strike="noStrike" dirty="0" smtClean="0">
                          <a:solidFill>
                            <a:srgbClr val="000000"/>
                          </a:solidFill>
                          <a:latin typeface="Calibri"/>
                        </a:rPr>
                        <a:t>Did you test the product in use? </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689">
                <a:tc>
                  <a:txBody>
                    <a:bodyPr/>
                    <a:lstStyle/>
                    <a:p>
                      <a:pPr algn="l" fontAlgn="ctr"/>
                      <a:r>
                        <a:rPr lang="en-GB" sz="700" b="0" i="0" u="none" strike="noStrike" dirty="0" smtClean="0">
                          <a:solidFill>
                            <a:srgbClr val="000000"/>
                          </a:solidFill>
                          <a:latin typeface="Calibri"/>
                        </a:rPr>
                        <a:t>Have you explained</a:t>
                      </a:r>
                      <a:r>
                        <a:rPr lang="en-GB" sz="700" b="0" i="0" u="none" strike="noStrike" baseline="0" dirty="0" smtClean="0">
                          <a:solidFill>
                            <a:srgbClr val="000000"/>
                          </a:solidFill>
                          <a:latin typeface="Calibri"/>
                        </a:rPr>
                        <a:t> how well you used the information from your research? </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689">
                <a:tc>
                  <a:txBody>
                    <a:bodyPr/>
                    <a:lstStyle/>
                    <a:p>
                      <a:pPr algn="l" fontAlgn="ctr"/>
                      <a:r>
                        <a:rPr lang="en-GB" sz="700" b="0" i="0" u="none" strike="noStrike" dirty="0">
                          <a:solidFill>
                            <a:srgbClr val="000000"/>
                          </a:solidFill>
                          <a:latin typeface="Calibri"/>
                        </a:rPr>
                        <a:t>Have you explained </a:t>
                      </a:r>
                      <a:r>
                        <a:rPr lang="en-GB" sz="700" b="0" i="0" u="none" strike="noStrike" dirty="0" smtClean="0">
                          <a:solidFill>
                            <a:srgbClr val="000000"/>
                          </a:solidFill>
                          <a:latin typeface="Calibri"/>
                        </a:rPr>
                        <a:t>how you tested the rain gauge in use? </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567">
                <a:tc>
                  <a:txBody>
                    <a:bodyPr/>
                    <a:lstStyle/>
                    <a:p>
                      <a:pPr algn="l" fontAlgn="ctr"/>
                      <a:r>
                        <a:rPr lang="en-GB" sz="700" b="0" i="0" u="none" strike="noStrike" dirty="0" smtClean="0">
                          <a:solidFill>
                            <a:srgbClr val="000000"/>
                          </a:solidFill>
                          <a:latin typeface="Calibri"/>
                        </a:rPr>
                        <a:t>Have you listed at least two improvements</a:t>
                      </a:r>
                      <a:r>
                        <a:rPr lang="en-GB" sz="700" b="0" i="0" u="none" strike="noStrike" baseline="0" dirty="0" smtClean="0">
                          <a:solidFill>
                            <a:srgbClr val="000000"/>
                          </a:solidFill>
                          <a:latin typeface="Calibri"/>
                        </a:rPr>
                        <a:t> that could be made in the product from testing? </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6775">
                <a:tc>
                  <a:txBody>
                    <a:bodyPr/>
                    <a:lstStyle/>
                    <a:p>
                      <a:pPr algn="l" fontAlgn="ctr"/>
                      <a:r>
                        <a:rPr lang="en-GB" sz="700" b="0" i="0" u="none" strike="noStrike" dirty="0" smtClean="0">
                          <a:solidFill>
                            <a:srgbClr val="000000"/>
                          </a:solidFill>
                          <a:latin typeface="Calibri"/>
                        </a:rPr>
                        <a:t>Have you identified</a:t>
                      </a:r>
                      <a:r>
                        <a:rPr lang="en-GB" sz="700" b="0" i="0" u="none" strike="noStrike" baseline="0" dirty="0" smtClean="0">
                          <a:solidFill>
                            <a:srgbClr val="000000"/>
                          </a:solidFill>
                          <a:latin typeface="Calibri"/>
                        </a:rPr>
                        <a:t> what extra information at the research phase would have helped you to design a better product? </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845">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845">
                <a:tc>
                  <a:txBody>
                    <a:bodyPr/>
                    <a:lstStyle/>
                    <a:p>
                      <a:pPr algn="r" fontAlgn="ctr"/>
                      <a:r>
                        <a:rPr lang="en-GB" sz="700" b="1" i="0" u="none" strike="noStrike" dirty="0">
                          <a:solidFill>
                            <a:srgbClr val="000000"/>
                          </a:solidFill>
                          <a:latin typeface="Calibri"/>
                        </a:rPr>
                        <a:t>Effort grade awarded:</a:t>
                      </a:r>
                    </a:p>
                  </a:txBody>
                  <a:tcPr marL="5800" marR="5800" marT="580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3" name="Left Arrow 12"/>
          <p:cNvSpPr/>
          <p:nvPr/>
        </p:nvSpPr>
        <p:spPr>
          <a:xfrm>
            <a:off x="8820472" y="2492896"/>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Left Arrow 14"/>
          <p:cNvSpPr/>
          <p:nvPr/>
        </p:nvSpPr>
        <p:spPr>
          <a:xfrm>
            <a:off x="8820472" y="3429000"/>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Left Arrow 15"/>
          <p:cNvSpPr/>
          <p:nvPr/>
        </p:nvSpPr>
        <p:spPr>
          <a:xfrm>
            <a:off x="8820472" y="4221088"/>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Left Arrow 16"/>
          <p:cNvSpPr/>
          <p:nvPr/>
        </p:nvSpPr>
        <p:spPr>
          <a:xfrm>
            <a:off x="8820472" y="5013176"/>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8842314" y="2204864"/>
            <a:ext cx="301686" cy="369332"/>
          </a:xfrm>
          <a:prstGeom prst="rect">
            <a:avLst/>
          </a:prstGeom>
          <a:noFill/>
        </p:spPr>
        <p:txBody>
          <a:bodyPr wrap="none" rtlCol="0">
            <a:spAutoFit/>
          </a:bodyPr>
          <a:lstStyle/>
          <a:p>
            <a:r>
              <a:rPr lang="en-GB" dirty="0" smtClean="0"/>
              <a:t>1</a:t>
            </a:r>
            <a:endParaRPr lang="en-GB" dirty="0"/>
          </a:p>
        </p:txBody>
      </p:sp>
      <p:sp>
        <p:nvSpPr>
          <p:cNvPr id="19" name="TextBox 18"/>
          <p:cNvSpPr txBox="1"/>
          <p:nvPr/>
        </p:nvSpPr>
        <p:spPr>
          <a:xfrm>
            <a:off x="8842314" y="3429000"/>
            <a:ext cx="301686" cy="369332"/>
          </a:xfrm>
          <a:prstGeom prst="rect">
            <a:avLst/>
          </a:prstGeom>
          <a:noFill/>
        </p:spPr>
        <p:txBody>
          <a:bodyPr wrap="none" rtlCol="0">
            <a:spAutoFit/>
          </a:bodyPr>
          <a:lstStyle/>
          <a:p>
            <a:r>
              <a:rPr lang="en-GB" dirty="0"/>
              <a:t>2</a:t>
            </a:r>
          </a:p>
        </p:txBody>
      </p:sp>
      <p:sp>
        <p:nvSpPr>
          <p:cNvPr id="20" name="TextBox 19"/>
          <p:cNvSpPr txBox="1"/>
          <p:nvPr/>
        </p:nvSpPr>
        <p:spPr>
          <a:xfrm>
            <a:off x="8842314" y="4221088"/>
            <a:ext cx="301686" cy="369332"/>
          </a:xfrm>
          <a:prstGeom prst="rect">
            <a:avLst/>
          </a:prstGeom>
          <a:noFill/>
        </p:spPr>
        <p:txBody>
          <a:bodyPr wrap="none" rtlCol="0">
            <a:spAutoFit/>
          </a:bodyPr>
          <a:lstStyle/>
          <a:p>
            <a:r>
              <a:rPr lang="en-GB" dirty="0"/>
              <a:t>3</a:t>
            </a:r>
          </a:p>
        </p:txBody>
      </p:sp>
      <p:sp>
        <p:nvSpPr>
          <p:cNvPr id="21" name="TextBox 20"/>
          <p:cNvSpPr txBox="1"/>
          <p:nvPr/>
        </p:nvSpPr>
        <p:spPr>
          <a:xfrm>
            <a:off x="8842314" y="5013176"/>
            <a:ext cx="301686" cy="369332"/>
          </a:xfrm>
          <a:prstGeom prst="rect">
            <a:avLst/>
          </a:prstGeom>
          <a:noFill/>
        </p:spPr>
        <p:txBody>
          <a:bodyPr wrap="none" rtlCol="0">
            <a:spAutoFit/>
          </a:bodyPr>
          <a:lstStyle/>
          <a:p>
            <a:r>
              <a:rPr lang="en-GB" dirty="0" smtClean="0"/>
              <a:t>4</a:t>
            </a:r>
            <a:endParaRPr lang="en-GB" dirty="0"/>
          </a:p>
        </p:txBody>
      </p:sp>
      <p:sp>
        <p:nvSpPr>
          <p:cNvPr id="23" name="Content Placeholder 2"/>
          <p:cNvSpPr txBox="1">
            <a:spLocks/>
          </p:cNvSpPr>
          <p:nvPr/>
        </p:nvSpPr>
        <p:spPr>
          <a:xfrm>
            <a:off x="6300192" y="5445224"/>
            <a:ext cx="2736304" cy="129614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r>
              <a:rPr lang="en-GB" sz="1000" dirty="0" smtClean="0"/>
              <a:t>Your evaluation would be </a:t>
            </a:r>
            <a:r>
              <a:rPr lang="en-GB" sz="1000" b="1" dirty="0" smtClean="0"/>
              <a:t>Even Better If </a:t>
            </a:r>
            <a:r>
              <a:rPr lang="en-GB" sz="1000" dirty="0" smtClean="0"/>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dk1"/>
              </a:solidFill>
              <a:effectLst/>
              <a:uLnTx/>
              <a:uFillTx/>
              <a:latin typeface="+mn-lt"/>
              <a:ea typeface="+mn-ea"/>
              <a:cs typeface="+mn-cs"/>
            </a:endParaRPr>
          </a:p>
        </p:txBody>
      </p:sp>
      <p:sp>
        <p:nvSpPr>
          <p:cNvPr id="27"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smtClean="0">
                <a:ln>
                  <a:noFill/>
                </a:ln>
                <a:solidFill>
                  <a:schemeClr val="tx1"/>
                </a:solidFill>
                <a:effectLst/>
                <a:uLnTx/>
                <a:uFillTx/>
                <a:latin typeface="+mj-lt"/>
                <a:ea typeface="+mj-ea"/>
                <a:cs typeface="+mj-cs"/>
              </a:rPr>
              <a:t>Design and Technology – Anemometer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28" name="Picture 3"/>
          <p:cNvPicPr>
            <a:picLocks noChangeAspect="1" noChangeArrowheads="1"/>
          </p:cNvPicPr>
          <p:nvPr/>
        </p:nvPicPr>
        <p:blipFill>
          <a:blip r:embed="rId2" cstate="print"/>
          <a:srcRect/>
          <a:stretch>
            <a:fillRect/>
          </a:stretch>
        </p:blipFill>
        <p:spPr bwMode="auto">
          <a:xfrm>
            <a:off x="395536" y="260648"/>
            <a:ext cx="474340" cy="454576"/>
          </a:xfrm>
          <a:prstGeom prst="rect">
            <a:avLst/>
          </a:prstGeom>
          <a:noFill/>
          <a:ln w="9525">
            <a:noFill/>
            <a:miter lim="800000"/>
            <a:headEnd/>
            <a:tailEnd/>
          </a:ln>
        </p:spPr>
      </p:pic>
      <p:pic>
        <p:nvPicPr>
          <p:cNvPr id="29" name="Picture 3"/>
          <p:cNvPicPr>
            <a:picLocks noChangeAspect="1" noChangeArrowheads="1"/>
          </p:cNvPicPr>
          <p:nvPr/>
        </p:nvPicPr>
        <p:blipFill>
          <a:blip r:embed="rId2" cstate="print"/>
          <a:srcRect/>
          <a:stretch>
            <a:fillRect/>
          </a:stretch>
        </p:blipFill>
        <p:spPr bwMode="auto">
          <a:xfrm>
            <a:off x="8244408" y="260648"/>
            <a:ext cx="474340" cy="4545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1"/>
          <p:cNvSpPr>
            <a:spLocks noGrp="1"/>
          </p:cNvSpPr>
          <p:nvPr>
            <p:ph type="ftr" sz="quarter" idx="11"/>
          </p:nvPr>
        </p:nvSpPr>
        <p:spPr>
          <a:xfrm>
            <a:off x="107504" y="6381328"/>
            <a:ext cx="3031976" cy="385018"/>
          </a:xfrm>
        </p:spPr>
        <p:txBody>
          <a:bodyPr/>
          <a:lstStyle/>
          <a:p>
            <a:r>
              <a:rPr lang="en-GB" dirty="0" smtClean="0"/>
              <a:t>Name_______________                             Date________________</a:t>
            </a:r>
            <a:endParaRPr lang="en-GB" dirty="0"/>
          </a:p>
        </p:txBody>
      </p:sp>
      <p:graphicFrame>
        <p:nvGraphicFramePr>
          <p:cNvPr id="14" name="Content Placeholder 13"/>
          <p:cNvGraphicFramePr>
            <a:graphicFrameLocks noGrp="1"/>
          </p:cNvGraphicFramePr>
          <p:nvPr>
            <p:ph idx="1"/>
          </p:nvPr>
        </p:nvGraphicFramePr>
        <p:xfrm>
          <a:off x="107504" y="3573017"/>
          <a:ext cx="5472608" cy="2834640"/>
        </p:xfrm>
        <a:graphic>
          <a:graphicData uri="http://schemas.openxmlformats.org/drawingml/2006/table">
            <a:tbl>
              <a:tblPr firstRow="1" bandRow="1">
                <a:tableStyleId>{5C22544A-7EE6-4342-B048-85BDC9FD1C3A}</a:tableStyleId>
              </a:tblPr>
              <a:tblGrid>
                <a:gridCol w="4248472"/>
                <a:gridCol w="792088"/>
                <a:gridCol w="432048"/>
              </a:tblGrid>
              <a:tr h="210604">
                <a:tc>
                  <a:txBody>
                    <a:bodyPr/>
                    <a:lstStyle/>
                    <a:p>
                      <a:r>
                        <a:rPr lang="en-GB" sz="1000" dirty="0" smtClean="0"/>
                        <a:t>End of Project Checklist</a:t>
                      </a:r>
                      <a:endParaRPr lang="en-GB" sz="1000" dirty="0"/>
                    </a:p>
                  </a:txBody>
                  <a:tcPr/>
                </a:tc>
                <a:tc>
                  <a:txBody>
                    <a:bodyPr/>
                    <a:lstStyle/>
                    <a:p>
                      <a:r>
                        <a:rPr lang="en-GB" sz="1000" dirty="0" smtClean="0"/>
                        <a:t>Checked by</a:t>
                      </a:r>
                      <a:endParaRPr lang="en-GB" sz="1000" dirty="0"/>
                    </a:p>
                  </a:txBody>
                  <a:tcPr/>
                </a:tc>
                <a:tc>
                  <a:txBody>
                    <a:bodyPr/>
                    <a:lstStyle/>
                    <a:p>
                      <a:endParaRPr lang="en-GB" sz="1000" dirty="0"/>
                    </a:p>
                  </a:txBody>
                  <a:tcPr/>
                </a:tc>
              </a:tr>
              <a:tr h="210604">
                <a:tc>
                  <a:txBody>
                    <a:bodyPr/>
                    <a:lstStyle/>
                    <a:p>
                      <a:r>
                        <a:rPr lang="en-GB" sz="1000" dirty="0" smtClean="0"/>
                        <a:t>Situation,</a:t>
                      </a:r>
                      <a:r>
                        <a:rPr lang="en-GB" sz="1000" baseline="0" dirty="0" smtClean="0"/>
                        <a:t> brief and analysis sheet completed </a:t>
                      </a:r>
                      <a:endParaRPr lang="en-GB" sz="1000" dirty="0"/>
                    </a:p>
                  </a:txBody>
                  <a:tcPr/>
                </a:tc>
                <a:tc>
                  <a:txBody>
                    <a:bodyPr/>
                    <a:lstStyle/>
                    <a:p>
                      <a:endParaRPr lang="en-GB" sz="1000" dirty="0"/>
                    </a:p>
                  </a:txBody>
                  <a:tcPr/>
                </a:tc>
                <a:tc>
                  <a:txBody>
                    <a:bodyPr/>
                    <a:lstStyle/>
                    <a:p>
                      <a:endParaRPr lang="en-GB" sz="1000" dirty="0"/>
                    </a:p>
                  </a:txBody>
                  <a:tcPr/>
                </a:tc>
              </a:tr>
              <a:tr h="210604">
                <a:tc>
                  <a:txBody>
                    <a:bodyPr/>
                    <a:lstStyle/>
                    <a:p>
                      <a:r>
                        <a:rPr lang="en-GB" sz="1000" dirty="0" smtClean="0"/>
                        <a:t>Research into existing </a:t>
                      </a:r>
                      <a:r>
                        <a:rPr lang="en-GB" sz="1000" baseline="0" dirty="0" smtClean="0"/>
                        <a:t> Anemometer</a:t>
                      </a:r>
                      <a:r>
                        <a:rPr lang="en-GB" sz="1000" dirty="0" smtClean="0"/>
                        <a:t>s </a:t>
                      </a:r>
                      <a:endParaRPr lang="en-GB" sz="1000" dirty="0"/>
                    </a:p>
                  </a:txBody>
                  <a:tcPr/>
                </a:tc>
                <a:tc>
                  <a:txBody>
                    <a:bodyPr/>
                    <a:lstStyle/>
                    <a:p>
                      <a:endParaRPr lang="en-GB" sz="1000" dirty="0"/>
                    </a:p>
                  </a:txBody>
                  <a:tcPr/>
                </a:tc>
                <a:tc>
                  <a:txBody>
                    <a:bodyPr/>
                    <a:lstStyle/>
                    <a:p>
                      <a:endParaRPr lang="en-GB" sz="1000" dirty="0"/>
                    </a:p>
                  </a:txBody>
                  <a:tcPr/>
                </a:tc>
              </a:tr>
              <a:tr h="342231">
                <a:tc>
                  <a:txBody>
                    <a:bodyPr/>
                    <a:lstStyle/>
                    <a:p>
                      <a:r>
                        <a:rPr lang="en-GB" sz="1000" dirty="0" smtClean="0"/>
                        <a:t>Research</a:t>
                      </a:r>
                      <a:r>
                        <a:rPr lang="en-GB" sz="1000" baseline="0" dirty="0" smtClean="0"/>
                        <a:t> </a:t>
                      </a:r>
                      <a:r>
                        <a:rPr lang="en-GB" sz="1000" baseline="0" dirty="0" err="1" smtClean="0"/>
                        <a:t>powerpoint</a:t>
                      </a:r>
                      <a:r>
                        <a:rPr lang="en-GB" sz="1000" baseline="0" dirty="0" smtClean="0"/>
                        <a:t> presentation into components of Anemometer</a:t>
                      </a:r>
                      <a:r>
                        <a:rPr lang="en-GB" sz="1000" dirty="0" smtClean="0"/>
                        <a:t>s </a:t>
                      </a:r>
                      <a:r>
                        <a:rPr lang="en-GB" sz="1000" baseline="0" dirty="0" smtClean="0"/>
                        <a:t>complete</a:t>
                      </a:r>
                      <a:endParaRPr lang="en-GB" sz="1000" dirty="0"/>
                    </a:p>
                  </a:txBody>
                  <a:tcPr/>
                </a:tc>
                <a:tc>
                  <a:txBody>
                    <a:bodyPr/>
                    <a:lstStyle/>
                    <a:p>
                      <a:endParaRPr lang="en-GB" sz="1000" dirty="0"/>
                    </a:p>
                  </a:txBody>
                  <a:tcPr/>
                </a:tc>
                <a:tc>
                  <a:txBody>
                    <a:bodyPr/>
                    <a:lstStyle/>
                    <a:p>
                      <a:endParaRPr lang="en-GB" sz="1000" dirty="0"/>
                    </a:p>
                  </a:txBody>
                  <a:tcPr/>
                </a:tc>
              </a:tr>
              <a:tr h="210604">
                <a:tc>
                  <a:txBody>
                    <a:bodyPr/>
                    <a:lstStyle/>
                    <a:p>
                      <a:r>
                        <a:rPr lang="en-GB" sz="1000" dirty="0" smtClean="0"/>
                        <a:t>Specification</a:t>
                      </a:r>
                      <a:r>
                        <a:rPr lang="en-GB" sz="1000" baseline="0" dirty="0" smtClean="0"/>
                        <a:t> on all important points for the Anemometer</a:t>
                      </a:r>
                      <a:r>
                        <a:rPr lang="en-GB" sz="1000" dirty="0" smtClean="0"/>
                        <a:t>s</a:t>
                      </a:r>
                      <a:endParaRPr lang="en-GB" sz="1000" dirty="0"/>
                    </a:p>
                  </a:txBody>
                  <a:tcPr/>
                </a:tc>
                <a:tc>
                  <a:txBody>
                    <a:bodyPr/>
                    <a:lstStyle/>
                    <a:p>
                      <a:endParaRPr lang="en-GB" sz="1000" dirty="0"/>
                    </a:p>
                  </a:txBody>
                  <a:tcPr/>
                </a:tc>
                <a:tc>
                  <a:txBody>
                    <a:bodyPr/>
                    <a:lstStyle/>
                    <a:p>
                      <a:endParaRPr lang="en-GB" sz="1000" dirty="0"/>
                    </a:p>
                  </a:txBody>
                  <a:tcPr/>
                </a:tc>
              </a:tr>
              <a:tr h="210604">
                <a:tc>
                  <a:txBody>
                    <a:bodyPr/>
                    <a:lstStyle/>
                    <a:p>
                      <a:r>
                        <a:rPr lang="en-GB" sz="1000" dirty="0" smtClean="0"/>
                        <a:t>At least 3 initial</a:t>
                      </a:r>
                      <a:r>
                        <a:rPr lang="en-GB" sz="1000" baseline="0" dirty="0" smtClean="0"/>
                        <a:t> ideas drawn out and evaluated </a:t>
                      </a:r>
                      <a:endParaRPr lang="en-GB" sz="1000" dirty="0"/>
                    </a:p>
                  </a:txBody>
                  <a:tcPr/>
                </a:tc>
                <a:tc>
                  <a:txBody>
                    <a:bodyPr/>
                    <a:lstStyle/>
                    <a:p>
                      <a:endParaRPr lang="en-GB" sz="1000" dirty="0"/>
                    </a:p>
                  </a:txBody>
                  <a:tcPr/>
                </a:tc>
                <a:tc>
                  <a:txBody>
                    <a:bodyPr/>
                    <a:lstStyle/>
                    <a:p>
                      <a:endParaRPr lang="en-GB" sz="1000" dirty="0"/>
                    </a:p>
                  </a:txBody>
                  <a:tcPr/>
                </a:tc>
              </a:tr>
              <a:tr h="210604">
                <a:tc>
                  <a:txBody>
                    <a:bodyPr/>
                    <a:lstStyle/>
                    <a:p>
                      <a:r>
                        <a:rPr lang="en-GB" sz="1000" dirty="0" smtClean="0"/>
                        <a:t>Chosen idea</a:t>
                      </a:r>
                      <a:r>
                        <a:rPr lang="en-GB" sz="1000" baseline="0" dirty="0" smtClean="0"/>
                        <a:t> drawn out in perspective, clearly labelled and colour shaded</a:t>
                      </a:r>
                      <a:endParaRPr lang="en-GB" sz="1000" dirty="0"/>
                    </a:p>
                  </a:txBody>
                  <a:tcPr/>
                </a:tc>
                <a:tc>
                  <a:txBody>
                    <a:bodyPr/>
                    <a:lstStyle/>
                    <a:p>
                      <a:endParaRPr lang="en-GB" sz="1000" dirty="0"/>
                    </a:p>
                  </a:txBody>
                  <a:tcPr/>
                </a:tc>
                <a:tc>
                  <a:txBody>
                    <a:bodyPr/>
                    <a:lstStyle/>
                    <a:p>
                      <a:endParaRPr lang="en-GB" sz="1000" dirty="0"/>
                    </a:p>
                  </a:txBody>
                  <a:tcPr/>
                </a:tc>
              </a:tr>
              <a:tr h="210604">
                <a:tc>
                  <a:txBody>
                    <a:bodyPr/>
                    <a:lstStyle/>
                    <a:p>
                      <a:r>
                        <a:rPr lang="en-GB" sz="1000" dirty="0" smtClean="0"/>
                        <a:t>Orthographic drawing (full size)</a:t>
                      </a:r>
                      <a:r>
                        <a:rPr lang="en-GB" sz="1000" baseline="0" dirty="0" smtClean="0"/>
                        <a:t> of chosen idea </a:t>
                      </a:r>
                      <a:endParaRPr lang="en-GB" sz="1000" dirty="0"/>
                    </a:p>
                  </a:txBody>
                  <a:tcPr/>
                </a:tc>
                <a:tc>
                  <a:txBody>
                    <a:bodyPr/>
                    <a:lstStyle/>
                    <a:p>
                      <a:endParaRPr lang="en-GB" sz="1000" dirty="0"/>
                    </a:p>
                  </a:txBody>
                  <a:tcPr/>
                </a:tc>
                <a:tc>
                  <a:txBody>
                    <a:bodyPr/>
                    <a:lstStyle/>
                    <a:p>
                      <a:endParaRPr lang="en-GB" sz="1000" dirty="0"/>
                    </a:p>
                  </a:txBody>
                  <a:tcPr/>
                </a:tc>
              </a:tr>
              <a:tr h="2106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t>Production plan on how to make </a:t>
                      </a:r>
                      <a:r>
                        <a:rPr lang="en-GB" sz="1000" smtClean="0"/>
                        <a:t>a </a:t>
                      </a:r>
                      <a:r>
                        <a:rPr lang="en-GB" sz="1000" baseline="0" smtClean="0"/>
                        <a:t>Anemometer</a:t>
                      </a:r>
                      <a:endParaRPr lang="en-GB" sz="1000" dirty="0" smtClean="0"/>
                    </a:p>
                  </a:txBody>
                  <a:tcPr/>
                </a:tc>
                <a:tc>
                  <a:txBody>
                    <a:bodyPr/>
                    <a:lstStyle/>
                    <a:p>
                      <a:endParaRPr lang="en-GB" sz="1000" dirty="0"/>
                    </a:p>
                  </a:txBody>
                  <a:tcPr/>
                </a:tc>
                <a:tc>
                  <a:txBody>
                    <a:bodyPr/>
                    <a:lstStyle/>
                    <a:p>
                      <a:endParaRPr lang="en-GB" sz="1000" dirty="0"/>
                    </a:p>
                  </a:txBody>
                  <a:tcPr/>
                </a:tc>
              </a:tr>
              <a:tr h="210604">
                <a:tc>
                  <a:txBody>
                    <a:bodyPr/>
                    <a:lstStyle/>
                    <a:p>
                      <a:r>
                        <a:rPr lang="en-GB" sz="1000" dirty="0" smtClean="0"/>
                        <a:t>Testing carried</a:t>
                      </a:r>
                      <a:r>
                        <a:rPr lang="en-GB" sz="1000" baseline="0" dirty="0" smtClean="0"/>
                        <a:t> out and evidence completed </a:t>
                      </a:r>
                      <a:endParaRPr lang="en-GB" sz="1000" dirty="0"/>
                    </a:p>
                  </a:txBody>
                  <a:tcPr/>
                </a:tc>
                <a:tc>
                  <a:txBody>
                    <a:bodyPr/>
                    <a:lstStyle/>
                    <a:p>
                      <a:endParaRPr lang="en-GB" sz="1000" dirty="0"/>
                    </a:p>
                  </a:txBody>
                  <a:tcPr/>
                </a:tc>
                <a:tc>
                  <a:txBody>
                    <a:bodyPr/>
                    <a:lstStyle/>
                    <a:p>
                      <a:endParaRPr lang="en-GB" sz="1000" dirty="0"/>
                    </a:p>
                  </a:txBody>
                  <a:tcPr/>
                </a:tc>
              </a:tr>
              <a:tr h="210604">
                <a:tc>
                  <a:txBody>
                    <a:bodyPr/>
                    <a:lstStyle/>
                    <a:p>
                      <a:r>
                        <a:rPr lang="en-GB" sz="1000" dirty="0" smtClean="0"/>
                        <a:t>End of Project Evaluation</a:t>
                      </a:r>
                      <a:endParaRPr lang="en-GB" sz="1000" dirty="0"/>
                    </a:p>
                  </a:txBody>
                  <a:tcPr/>
                </a:tc>
                <a:tc>
                  <a:txBody>
                    <a:bodyPr/>
                    <a:lstStyle/>
                    <a:p>
                      <a:endParaRPr lang="en-GB" sz="1000" dirty="0"/>
                    </a:p>
                  </a:txBody>
                  <a:tcPr/>
                </a:tc>
                <a:tc>
                  <a:txBody>
                    <a:bodyPr/>
                    <a:lstStyle/>
                    <a:p>
                      <a:endParaRPr lang="en-GB" sz="1000" dirty="0"/>
                    </a:p>
                  </a:txBody>
                  <a:tcPr/>
                </a:tc>
              </a:tr>
            </a:tbl>
          </a:graphicData>
        </a:graphic>
      </p:graphicFrame>
      <p:graphicFrame>
        <p:nvGraphicFramePr>
          <p:cNvPr id="11" name="Table 10"/>
          <p:cNvGraphicFramePr>
            <a:graphicFrameLocks noGrp="1"/>
          </p:cNvGraphicFramePr>
          <p:nvPr/>
        </p:nvGraphicFramePr>
        <p:xfrm>
          <a:off x="6228184" y="836712"/>
          <a:ext cx="2520280" cy="4902503"/>
        </p:xfrm>
        <a:graphic>
          <a:graphicData uri="http://schemas.openxmlformats.org/drawingml/2006/table">
            <a:tbl>
              <a:tblPr/>
              <a:tblGrid>
                <a:gridCol w="1392595"/>
                <a:gridCol w="252757"/>
                <a:gridCol w="437464"/>
                <a:gridCol w="437464"/>
              </a:tblGrid>
              <a:tr h="180750">
                <a:tc>
                  <a:txBody>
                    <a:bodyPr/>
                    <a:lstStyle/>
                    <a:p>
                      <a:pPr algn="l" fontAlgn="ctr"/>
                      <a:r>
                        <a:rPr lang="en-GB" sz="800" b="1" i="0" u="none" strike="noStrike" dirty="0">
                          <a:solidFill>
                            <a:srgbClr val="000000"/>
                          </a:solidFill>
                          <a:latin typeface="Calibri"/>
                        </a:rPr>
                        <a:t>Marking:</a:t>
                      </a: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r>
              <a:tr h="314348">
                <a:tc rowSpan="2">
                  <a:txBody>
                    <a:bodyPr/>
                    <a:lstStyle/>
                    <a:p>
                      <a:pPr algn="ctr" fontAlgn="ctr"/>
                      <a:r>
                        <a:rPr lang="en-GB" sz="800" b="0" i="0" u="none" strike="noStrike" dirty="0">
                          <a:solidFill>
                            <a:srgbClr val="000000"/>
                          </a:solidFill>
                          <a:latin typeface="Calibri"/>
                        </a:rPr>
                        <a:t>Tick the box only if you have satisfied that </a:t>
                      </a:r>
                      <a:r>
                        <a:rPr lang="en-GB" sz="800" b="0" i="0" u="none" strike="noStrike" dirty="0" smtClean="0">
                          <a:solidFill>
                            <a:srgbClr val="000000"/>
                          </a:solidFill>
                          <a:latin typeface="Calibri"/>
                        </a:rPr>
                        <a:t>need. </a:t>
                      </a:r>
                      <a:r>
                        <a:rPr lang="en-GB" sz="800" b="0" i="0" u="none" strike="noStrike" dirty="0" smtClean="0">
                          <a:solidFill>
                            <a:srgbClr val="000000"/>
                          </a:solidFill>
                          <a:latin typeface="+mn-lt"/>
                        </a:rPr>
                        <a:t>The overall level achieved must have all of the boxes above it in that column ticked </a:t>
                      </a: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GB" sz="800" b="1" i="0" u="none" strike="noStrike">
                          <a:solidFill>
                            <a:srgbClr val="000000"/>
                          </a:solidFill>
                          <a:latin typeface="Calibri"/>
                        </a:rPr>
                        <a:t>Marked by:</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r h="305110">
                <a:tc vMerge="1">
                  <a:txBody>
                    <a:bodyPr/>
                    <a:lstStyle/>
                    <a:p>
                      <a:endParaRPr lang="en-GB"/>
                    </a:p>
                  </a:txBody>
                  <a:tcPr/>
                </a:tc>
                <a:tc rowSpan="2">
                  <a:txBody>
                    <a:bodyPr/>
                    <a:lstStyle/>
                    <a:p>
                      <a:pPr algn="ctr" fontAlgn="ctr"/>
                      <a:r>
                        <a:rPr lang="en-GB" sz="800" b="1" i="0" u="none" strike="noStrike">
                          <a:solidFill>
                            <a:srgbClr val="000000"/>
                          </a:solidFill>
                          <a:latin typeface="Calibri"/>
                        </a:rPr>
                        <a:t>You </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800" b="1" i="0" u="none" strike="noStrike">
                          <a:solidFill>
                            <a:srgbClr val="000000"/>
                          </a:solidFill>
                          <a:latin typeface="Calibri"/>
                        </a:rPr>
                        <a:t>Peer</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800" b="1" i="0" u="none" strike="noStrike">
                          <a:solidFill>
                            <a:srgbClr val="000000"/>
                          </a:solidFill>
                          <a:latin typeface="Calibri"/>
                        </a:rPr>
                        <a:t>Trainer </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196">
                <a:tc>
                  <a:txBody>
                    <a:bodyPr/>
                    <a:lstStyle/>
                    <a:p>
                      <a:pPr algn="l" fontAlgn="ctr"/>
                      <a:r>
                        <a:rPr lang="en-GB" sz="800" b="1" i="0" u="none" strike="noStrike" dirty="0" smtClean="0">
                          <a:solidFill>
                            <a:srgbClr val="000000"/>
                          </a:solidFill>
                          <a:latin typeface="Calibri"/>
                        </a:rPr>
                        <a:t>What is needed:</a:t>
                      </a:r>
                      <a:endParaRPr lang="en-GB" sz="800" b="1"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vMerge="1">
                  <a:txBody>
                    <a:bodyPr/>
                    <a:lstStyle/>
                    <a:p>
                      <a:endParaRPr lang="en-GB"/>
                    </a:p>
                  </a:txBody>
                  <a:tcPr/>
                </a:tc>
              </a:tr>
              <a:tr h="448175">
                <a:tc>
                  <a:txBody>
                    <a:bodyPr/>
                    <a:lstStyle/>
                    <a:p>
                      <a:pPr algn="l" fontAlgn="ctr"/>
                      <a:r>
                        <a:rPr lang="en-GB" sz="800" b="0" i="0" u="none" strike="noStrike" dirty="0" smtClean="0">
                          <a:solidFill>
                            <a:srgbClr val="000000"/>
                          </a:solidFill>
                          <a:latin typeface="Calibri"/>
                        </a:rPr>
                        <a:t>Have you described or sketched</a:t>
                      </a:r>
                      <a:r>
                        <a:rPr lang="en-GB" sz="800" b="0" i="0" u="none" strike="noStrike" baseline="0" dirty="0" smtClean="0">
                          <a:solidFill>
                            <a:srgbClr val="000000"/>
                          </a:solidFill>
                          <a:latin typeface="Calibri"/>
                        </a:rPr>
                        <a:t> the design that you planned to make? </a:t>
                      </a: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a:txBody>
                    <a:bodyPr/>
                    <a:lstStyle/>
                    <a:p>
                      <a:pPr algn="l" fontAlgn="ctr"/>
                      <a:r>
                        <a:rPr lang="en-GB" sz="800" b="0" i="0" u="none" strike="noStrike" dirty="0" smtClean="0">
                          <a:solidFill>
                            <a:srgbClr val="000000"/>
                          </a:solidFill>
                          <a:latin typeface="Calibri"/>
                        </a:rPr>
                        <a:t>Have you described or sketched</a:t>
                      </a:r>
                      <a:r>
                        <a:rPr lang="en-GB" sz="800" b="0" i="0" u="none" strike="noStrike" baseline="0" dirty="0" smtClean="0">
                          <a:solidFill>
                            <a:srgbClr val="000000"/>
                          </a:solidFill>
                          <a:latin typeface="Calibri"/>
                        </a:rPr>
                        <a:t> what you actually made? </a:t>
                      </a: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988">
                <a:tc>
                  <a:txBody>
                    <a:bodyPr/>
                    <a:lstStyle/>
                    <a:p>
                      <a:pPr algn="l" fontAlgn="ctr"/>
                      <a:r>
                        <a:rPr lang="en-GB" sz="800" b="0" i="0" u="none" strike="noStrike" dirty="0" smtClean="0">
                          <a:solidFill>
                            <a:srgbClr val="000000"/>
                          </a:solidFill>
                          <a:latin typeface="Calibri"/>
                        </a:rPr>
                        <a:t>Have you explained</a:t>
                      </a:r>
                      <a:r>
                        <a:rPr lang="en-GB" sz="800" b="0" i="0" u="none" strike="noStrike" baseline="0" dirty="0" smtClean="0">
                          <a:solidFill>
                            <a:srgbClr val="000000"/>
                          </a:solidFill>
                          <a:latin typeface="Calibri"/>
                        </a:rPr>
                        <a:t> any differences between the design and final product? </a:t>
                      </a: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6734">
                <a:tc>
                  <a:txBody>
                    <a:bodyPr/>
                    <a:lstStyle/>
                    <a:p>
                      <a:pPr algn="l" fontAlgn="ctr"/>
                      <a:r>
                        <a:rPr lang="en-GB" sz="800" b="0" i="0" u="none" strike="noStrike" dirty="0" smtClean="0">
                          <a:solidFill>
                            <a:srgbClr val="000000"/>
                          </a:solidFill>
                          <a:latin typeface="Calibri"/>
                        </a:rPr>
                        <a:t>Have you</a:t>
                      </a:r>
                      <a:r>
                        <a:rPr lang="en-GB" sz="800" b="0" i="0" u="none" strike="noStrike" baseline="0" dirty="0" smtClean="0">
                          <a:solidFill>
                            <a:srgbClr val="000000"/>
                          </a:solidFill>
                          <a:latin typeface="Calibri"/>
                        </a:rPr>
                        <a:t> listed the steps of the making process that were easy to use or gave a good quality result? </a:t>
                      </a: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2182">
                <a:tc>
                  <a:txBody>
                    <a:bodyPr/>
                    <a:lstStyle/>
                    <a:p>
                      <a:pPr algn="l" fontAlgn="ctr"/>
                      <a:r>
                        <a:rPr lang="en-GB" sz="800" b="0" i="0" u="none" strike="noStrike" dirty="0" smtClean="0">
                          <a:solidFill>
                            <a:srgbClr val="000000"/>
                          </a:solidFill>
                          <a:latin typeface="Calibri"/>
                        </a:rPr>
                        <a:t>Have you</a:t>
                      </a:r>
                      <a:r>
                        <a:rPr lang="en-GB" sz="800" b="0" i="0" u="none" strike="noStrike" baseline="0" dirty="0" smtClean="0">
                          <a:solidFill>
                            <a:srgbClr val="000000"/>
                          </a:solidFill>
                          <a:latin typeface="Calibri"/>
                        </a:rPr>
                        <a:t> listed the features of the product that are working well?</a:t>
                      </a:r>
                    </a:p>
                    <a:p>
                      <a:pPr algn="l" fontAlgn="ctr"/>
                      <a:r>
                        <a:rPr lang="en-GB" sz="800" b="0" i="1" u="none" strike="noStrike" baseline="0" dirty="0" smtClean="0">
                          <a:solidFill>
                            <a:srgbClr val="000000"/>
                          </a:solidFill>
                          <a:latin typeface="Calibri"/>
                        </a:rPr>
                        <a:t>Note: This can include what the product looks like as well as how it is used.</a:t>
                      </a:r>
                      <a:endParaRPr lang="en-GB" sz="800" b="0" i="1"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6734">
                <a:tc>
                  <a:txBody>
                    <a:bodyPr/>
                    <a:lstStyle/>
                    <a:p>
                      <a:pPr algn="l" fontAlgn="ctr"/>
                      <a:r>
                        <a:rPr lang="en-GB" sz="800" b="0" i="0" u="none" strike="noStrike" dirty="0" smtClean="0">
                          <a:solidFill>
                            <a:srgbClr val="000000"/>
                          </a:solidFill>
                          <a:latin typeface="Calibri"/>
                        </a:rPr>
                        <a:t>Have you listed</a:t>
                      </a:r>
                      <a:r>
                        <a:rPr lang="en-GB" sz="800" b="0" i="0" u="none" strike="noStrike" baseline="0" dirty="0" smtClean="0">
                          <a:solidFill>
                            <a:srgbClr val="000000"/>
                          </a:solidFill>
                          <a:latin typeface="Calibri"/>
                        </a:rPr>
                        <a:t> at least four improvements that could be made to the making process or final product?</a:t>
                      </a: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010">
                <a:tc>
                  <a:txBody>
                    <a:bodyPr/>
                    <a:lstStyle/>
                    <a:p>
                      <a:pPr algn="l" fontAlgn="ctr"/>
                      <a:r>
                        <a:rPr lang="en-GB" sz="800" b="0" i="0" u="none" strike="noStrike" dirty="0" smtClean="0">
                          <a:solidFill>
                            <a:srgbClr val="000000"/>
                          </a:solidFill>
                          <a:latin typeface="Calibri"/>
                        </a:rPr>
                        <a:t>Have you explained</a:t>
                      </a:r>
                      <a:r>
                        <a:rPr lang="en-GB" sz="800" b="0" i="0" u="none" strike="noStrike" baseline="0" dirty="0" smtClean="0">
                          <a:solidFill>
                            <a:srgbClr val="000000"/>
                          </a:solidFill>
                          <a:latin typeface="Calibri"/>
                        </a:rPr>
                        <a:t> how the way you tested the product compares to how it will be used? </a:t>
                      </a: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4010">
                <a:tc>
                  <a:txBody>
                    <a:bodyPr/>
                    <a:lstStyle/>
                    <a:p>
                      <a:pPr algn="l" fontAlgn="ctr"/>
                      <a:r>
                        <a:rPr lang="en-GB" sz="800" b="0" i="0" u="none" strike="noStrike" dirty="0" smtClean="0">
                          <a:solidFill>
                            <a:srgbClr val="000000"/>
                          </a:solidFill>
                          <a:latin typeface="Calibri"/>
                        </a:rPr>
                        <a:t>Have you reviewed</a:t>
                      </a:r>
                      <a:r>
                        <a:rPr lang="en-GB" sz="800" b="0" i="0" u="none" strike="noStrike" baseline="0" dirty="0" smtClean="0">
                          <a:solidFill>
                            <a:srgbClr val="000000"/>
                          </a:solidFill>
                          <a:latin typeface="Calibri"/>
                        </a:rPr>
                        <a:t> how well you used the information from your research? </a:t>
                      </a: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329">
                <a:tc>
                  <a:txBody>
                    <a:bodyPr/>
                    <a:lstStyle/>
                    <a:p>
                      <a:pPr algn="l" fontAlgn="ctr"/>
                      <a:endParaRPr lang="en-GB" sz="700" b="0" i="0" u="none" strike="noStrike" dirty="0">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7175">
                <a:tc>
                  <a:txBody>
                    <a:bodyPr/>
                    <a:lstStyle/>
                    <a:p>
                      <a:pPr algn="r" fontAlgn="ctr"/>
                      <a:r>
                        <a:rPr lang="en-GB" sz="700" b="1" i="0" u="none" strike="noStrike" dirty="0">
                          <a:solidFill>
                            <a:srgbClr val="000000"/>
                          </a:solidFill>
                          <a:latin typeface="Calibri"/>
                        </a:rPr>
                        <a:t>Effort grade awarded:</a:t>
                      </a:r>
                    </a:p>
                  </a:txBody>
                  <a:tcPr marL="5800" marR="5800" marT="580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3" name="Left Arrow 12"/>
          <p:cNvSpPr/>
          <p:nvPr/>
        </p:nvSpPr>
        <p:spPr>
          <a:xfrm>
            <a:off x="8726622" y="2924943"/>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Left Arrow 15"/>
          <p:cNvSpPr/>
          <p:nvPr/>
        </p:nvSpPr>
        <p:spPr>
          <a:xfrm>
            <a:off x="8748464" y="4653135"/>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Left Arrow 16"/>
          <p:cNvSpPr/>
          <p:nvPr/>
        </p:nvSpPr>
        <p:spPr>
          <a:xfrm>
            <a:off x="8760652" y="5378119"/>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p:cNvSpPr txBox="1"/>
          <p:nvPr/>
        </p:nvSpPr>
        <p:spPr>
          <a:xfrm>
            <a:off x="8748464" y="2636911"/>
            <a:ext cx="301686" cy="369332"/>
          </a:xfrm>
          <a:prstGeom prst="rect">
            <a:avLst/>
          </a:prstGeom>
          <a:noFill/>
        </p:spPr>
        <p:txBody>
          <a:bodyPr wrap="none" rtlCol="0">
            <a:spAutoFit/>
          </a:bodyPr>
          <a:lstStyle/>
          <a:p>
            <a:r>
              <a:rPr lang="en-GB" dirty="0"/>
              <a:t>2</a:t>
            </a:r>
          </a:p>
        </p:txBody>
      </p:sp>
      <p:sp>
        <p:nvSpPr>
          <p:cNvPr id="20" name="TextBox 19"/>
          <p:cNvSpPr txBox="1"/>
          <p:nvPr/>
        </p:nvSpPr>
        <p:spPr>
          <a:xfrm>
            <a:off x="8842314" y="4293095"/>
            <a:ext cx="301686" cy="369332"/>
          </a:xfrm>
          <a:prstGeom prst="rect">
            <a:avLst/>
          </a:prstGeom>
          <a:noFill/>
        </p:spPr>
        <p:txBody>
          <a:bodyPr wrap="none" rtlCol="0">
            <a:spAutoFit/>
          </a:bodyPr>
          <a:lstStyle/>
          <a:p>
            <a:r>
              <a:rPr lang="en-GB" dirty="0"/>
              <a:t>3</a:t>
            </a:r>
          </a:p>
        </p:txBody>
      </p:sp>
      <p:sp>
        <p:nvSpPr>
          <p:cNvPr id="21" name="TextBox 20"/>
          <p:cNvSpPr txBox="1"/>
          <p:nvPr/>
        </p:nvSpPr>
        <p:spPr>
          <a:xfrm>
            <a:off x="8748464" y="5085183"/>
            <a:ext cx="301686" cy="369332"/>
          </a:xfrm>
          <a:prstGeom prst="rect">
            <a:avLst/>
          </a:prstGeom>
          <a:noFill/>
        </p:spPr>
        <p:txBody>
          <a:bodyPr wrap="none" rtlCol="0">
            <a:spAutoFit/>
          </a:bodyPr>
          <a:lstStyle/>
          <a:p>
            <a:r>
              <a:rPr lang="en-GB" dirty="0" smtClean="0"/>
              <a:t>4</a:t>
            </a:r>
            <a:endParaRPr lang="en-GB" dirty="0"/>
          </a:p>
        </p:txBody>
      </p:sp>
      <p:sp>
        <p:nvSpPr>
          <p:cNvPr id="22" name="Content Placeholder 2"/>
          <p:cNvSpPr txBox="1">
            <a:spLocks/>
          </p:cNvSpPr>
          <p:nvPr/>
        </p:nvSpPr>
        <p:spPr>
          <a:xfrm>
            <a:off x="107504" y="836712"/>
            <a:ext cx="2880320" cy="266429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p>
            <a:r>
              <a:rPr lang="en-GB" sz="1200" b="1" u="sng" noProof="0" dirty="0" smtClean="0"/>
              <a:t>Evaluation:</a:t>
            </a:r>
          </a:p>
          <a:p>
            <a:pPr marL="457200" indent="-457200">
              <a:buFont typeface="+mj-lt"/>
              <a:buAutoNum type="arabicPeriod"/>
            </a:pPr>
            <a:r>
              <a:rPr kumimoji="0" lang="en-GB" sz="1200" i="0" strike="noStrike" kern="1200" cap="none" spc="0" normalizeH="0" baseline="0" dirty="0" smtClean="0">
                <a:ln>
                  <a:noFill/>
                </a:ln>
                <a:solidFill>
                  <a:schemeClr val="dk1"/>
                </a:solidFill>
                <a:effectLst/>
                <a:uLnTx/>
                <a:uFillTx/>
                <a:latin typeface="+mn-lt"/>
                <a:ea typeface="+mn-ea"/>
                <a:cs typeface="+mn-cs"/>
              </a:rPr>
              <a:t>Describe</a:t>
            </a:r>
            <a:r>
              <a:rPr kumimoji="0" lang="en-GB" sz="1200" i="0" strike="noStrike" kern="1200" cap="none" spc="0" normalizeH="0" dirty="0" smtClean="0">
                <a:ln>
                  <a:noFill/>
                </a:ln>
                <a:solidFill>
                  <a:schemeClr val="dk1"/>
                </a:solidFill>
                <a:effectLst/>
                <a:uLnTx/>
                <a:uFillTx/>
                <a:latin typeface="+mn-lt"/>
                <a:ea typeface="+mn-ea"/>
                <a:cs typeface="+mn-cs"/>
              </a:rPr>
              <a:t> in detail exactly what you designed as your chosen idea. </a:t>
            </a:r>
            <a:r>
              <a:rPr kumimoji="0" lang="en-GB" sz="1200" i="1" strike="noStrike" kern="1200" cap="none" spc="0" normalizeH="0" dirty="0" smtClean="0">
                <a:ln>
                  <a:noFill/>
                </a:ln>
                <a:solidFill>
                  <a:schemeClr val="dk1"/>
                </a:solidFill>
                <a:effectLst/>
                <a:uLnTx/>
                <a:uFillTx/>
                <a:latin typeface="+mn-lt"/>
                <a:ea typeface="+mn-ea"/>
                <a:cs typeface="+mn-cs"/>
              </a:rPr>
              <a:t> A good way of doing this is to imagine that you were explaining your idea over the telephone. </a:t>
            </a:r>
          </a:p>
          <a:p>
            <a:pPr marL="457200" indent="-457200">
              <a:buFont typeface="+mj-lt"/>
              <a:buAutoNum type="arabicPeriod"/>
            </a:pPr>
            <a:r>
              <a:rPr kumimoji="0" lang="en-GB" sz="1200" i="0" strike="noStrike" kern="1200" cap="none" spc="0" normalizeH="0" baseline="0" noProof="0" dirty="0" smtClean="0">
                <a:ln>
                  <a:noFill/>
                </a:ln>
                <a:solidFill>
                  <a:schemeClr val="dk1"/>
                </a:solidFill>
                <a:effectLst/>
                <a:uLnTx/>
                <a:uFillTx/>
                <a:latin typeface="+mn-lt"/>
                <a:ea typeface="+mn-ea"/>
                <a:cs typeface="+mn-cs"/>
              </a:rPr>
              <a:t>What went well in making your Anemometer?</a:t>
            </a:r>
          </a:p>
          <a:p>
            <a:pPr marL="457200" indent="-457200">
              <a:buFont typeface="+mj-lt"/>
              <a:buAutoNum type="arabicPeriod"/>
            </a:pPr>
            <a:r>
              <a:rPr lang="en-GB" sz="1200" dirty="0" smtClean="0"/>
              <a:t>What didn't go well?</a:t>
            </a:r>
          </a:p>
          <a:p>
            <a:pPr marL="457200" indent="-457200">
              <a:buFont typeface="+mj-lt"/>
              <a:buAutoNum type="arabicPeriod"/>
            </a:pPr>
            <a:r>
              <a:rPr kumimoji="0" lang="en-GB" sz="1200" i="0" strike="noStrike" kern="1200" cap="none" spc="0" normalizeH="0" baseline="0" noProof="0" dirty="0" smtClean="0">
                <a:ln>
                  <a:noFill/>
                </a:ln>
                <a:solidFill>
                  <a:schemeClr val="dk1"/>
                </a:solidFill>
                <a:effectLst/>
                <a:uLnTx/>
                <a:uFillTx/>
                <a:latin typeface="+mn-lt"/>
                <a:ea typeface="+mn-ea"/>
                <a:cs typeface="+mn-cs"/>
              </a:rPr>
              <a:t>Now explain</a:t>
            </a:r>
            <a:r>
              <a:rPr kumimoji="0" lang="en-GB" sz="1200" i="0" strike="noStrike" kern="1200" cap="none" spc="0" normalizeH="0" noProof="0" dirty="0" smtClean="0">
                <a:ln>
                  <a:noFill/>
                </a:ln>
                <a:solidFill>
                  <a:schemeClr val="dk1"/>
                </a:solidFill>
                <a:effectLst/>
                <a:uLnTx/>
                <a:uFillTx/>
                <a:latin typeface="+mn-lt"/>
                <a:ea typeface="+mn-ea"/>
                <a:cs typeface="+mn-cs"/>
              </a:rPr>
              <a:t> in detail what could have been improved or what you managed to improve. </a:t>
            </a:r>
            <a:endParaRPr kumimoji="0" lang="en-GB" sz="1200" i="0" strike="noStrike" kern="1200" cap="none" spc="0" normalizeH="0" baseline="0" noProof="0" dirty="0" smtClean="0">
              <a:ln>
                <a:noFill/>
              </a:ln>
              <a:solidFill>
                <a:schemeClr val="dk1"/>
              </a:solidFill>
              <a:effectLst/>
              <a:uLnTx/>
              <a:uFillTx/>
              <a:latin typeface="+mn-lt"/>
              <a:ea typeface="+mn-ea"/>
              <a:cs typeface="+mn-cs"/>
            </a:endParaRPr>
          </a:p>
        </p:txBody>
      </p:sp>
      <p:sp>
        <p:nvSpPr>
          <p:cNvPr id="24" name="Content Placeholder 2"/>
          <p:cNvSpPr txBox="1">
            <a:spLocks/>
          </p:cNvSpPr>
          <p:nvPr/>
        </p:nvSpPr>
        <p:spPr>
          <a:xfrm>
            <a:off x="3275856" y="836712"/>
            <a:ext cx="2880320" cy="266429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algn="ctr"/>
            <a:r>
              <a:rPr lang="en-GB" sz="1200" b="1" dirty="0" smtClean="0"/>
              <a:t>Photo or sketch of completed product: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dk1"/>
              </a:solidFill>
              <a:effectLst/>
              <a:uLnTx/>
              <a:uFillTx/>
              <a:latin typeface="+mn-lt"/>
              <a:ea typeface="+mn-ea"/>
              <a:cs typeface="+mn-cs"/>
            </a:endParaRPr>
          </a:p>
        </p:txBody>
      </p:sp>
      <p:sp>
        <p:nvSpPr>
          <p:cNvPr id="25" name="Content Placeholder 2"/>
          <p:cNvSpPr txBox="1">
            <a:spLocks/>
          </p:cNvSpPr>
          <p:nvPr/>
        </p:nvSpPr>
        <p:spPr>
          <a:xfrm>
            <a:off x="5687616" y="5877272"/>
            <a:ext cx="3348880" cy="86409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r>
              <a:rPr lang="en-GB" sz="1000" dirty="0" smtClean="0"/>
              <a:t>Teacher comment – </a:t>
            </a:r>
            <a:r>
              <a:rPr lang="en-GB" sz="1000" b="1" dirty="0" smtClean="0"/>
              <a:t>to improve, you should </a:t>
            </a:r>
            <a:r>
              <a:rPr lang="en-GB" sz="1000" dirty="0" smtClean="0"/>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dk1"/>
              </a:solidFill>
              <a:effectLst/>
              <a:uLnTx/>
              <a:uFillTx/>
              <a:latin typeface="+mn-lt"/>
              <a:ea typeface="+mn-ea"/>
              <a:cs typeface="+mn-cs"/>
            </a:endParaRPr>
          </a:p>
        </p:txBody>
      </p:sp>
      <p:sp>
        <p:nvSpPr>
          <p:cNvPr id="30"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smtClean="0">
                <a:ln>
                  <a:noFill/>
                </a:ln>
                <a:solidFill>
                  <a:schemeClr val="tx1"/>
                </a:solidFill>
                <a:effectLst/>
                <a:uLnTx/>
                <a:uFillTx/>
                <a:latin typeface="+mj-lt"/>
                <a:ea typeface="+mj-ea"/>
                <a:cs typeface="+mj-cs"/>
              </a:rPr>
              <a:t>Design and Technology – Anemometer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31" name="Picture 3"/>
          <p:cNvPicPr>
            <a:picLocks noChangeAspect="1" noChangeArrowheads="1"/>
          </p:cNvPicPr>
          <p:nvPr/>
        </p:nvPicPr>
        <p:blipFill>
          <a:blip r:embed="rId2" cstate="print"/>
          <a:srcRect/>
          <a:stretch>
            <a:fillRect/>
          </a:stretch>
        </p:blipFill>
        <p:spPr bwMode="auto">
          <a:xfrm>
            <a:off x="395536" y="260648"/>
            <a:ext cx="474340" cy="454576"/>
          </a:xfrm>
          <a:prstGeom prst="rect">
            <a:avLst/>
          </a:prstGeom>
          <a:noFill/>
          <a:ln w="9525">
            <a:noFill/>
            <a:miter lim="800000"/>
            <a:headEnd/>
            <a:tailEnd/>
          </a:ln>
        </p:spPr>
      </p:pic>
      <p:pic>
        <p:nvPicPr>
          <p:cNvPr id="32" name="Picture 3"/>
          <p:cNvPicPr>
            <a:picLocks noChangeAspect="1" noChangeArrowheads="1"/>
          </p:cNvPicPr>
          <p:nvPr/>
        </p:nvPicPr>
        <p:blipFill>
          <a:blip r:embed="rId2" cstate="print"/>
          <a:srcRect/>
          <a:stretch>
            <a:fillRect/>
          </a:stretch>
        </p:blipFill>
        <p:spPr bwMode="auto">
          <a:xfrm>
            <a:off x="8244408" y="260648"/>
            <a:ext cx="474340" cy="4545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699792" y="836713"/>
            <a:ext cx="3888432" cy="523220"/>
          </a:xfrm>
          <a:prstGeom prst="rect">
            <a:avLst/>
          </a:prstGeom>
          <a:solidFill>
            <a:schemeClr val="accent1">
              <a:alpha val="63000"/>
            </a:schemeClr>
          </a:solidFill>
        </p:spPr>
        <p:txBody>
          <a:bodyPr wrap="square" rtlCol="0">
            <a:spAutoFit/>
          </a:bodyPr>
          <a:lstStyle/>
          <a:p>
            <a:pPr algn="ctr"/>
            <a:r>
              <a:rPr lang="en-GB" sz="2800" dirty="0" smtClean="0"/>
              <a:t>Designing &amp; Evaluating </a:t>
            </a:r>
            <a:endParaRPr lang="en-GB" dirty="0"/>
          </a:p>
        </p:txBody>
      </p:sp>
      <p:sp>
        <p:nvSpPr>
          <p:cNvPr id="44" name="TextBox 43"/>
          <p:cNvSpPr txBox="1"/>
          <p:nvPr/>
        </p:nvSpPr>
        <p:spPr>
          <a:xfrm>
            <a:off x="107504" y="1484784"/>
            <a:ext cx="1440160" cy="273921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smtClean="0"/>
              <a:t>Level 1</a:t>
            </a:r>
          </a:p>
          <a:p>
            <a:pPr>
              <a:buFont typeface="Arial" pitchFamily="34" charset="0"/>
              <a:buChar char="•"/>
            </a:pPr>
            <a:r>
              <a:rPr lang="en-GB" sz="1400" dirty="0" smtClean="0"/>
              <a:t>Evaluate the process and product, identifying where improvements have been made. </a:t>
            </a:r>
          </a:p>
          <a:p>
            <a:pPr>
              <a:buFont typeface="Arial" pitchFamily="34" charset="0"/>
              <a:buChar char="•"/>
            </a:pPr>
            <a:r>
              <a:rPr lang="en-GB" sz="1400" dirty="0" smtClean="0"/>
              <a:t>Clarify ideas using words, labelled sketches and models. </a:t>
            </a:r>
            <a:endParaRPr lang="en-GB" sz="1400" dirty="0"/>
          </a:p>
        </p:txBody>
      </p:sp>
      <p:sp>
        <p:nvSpPr>
          <p:cNvPr id="45" name="TextBox 44"/>
          <p:cNvSpPr txBox="1"/>
          <p:nvPr/>
        </p:nvSpPr>
        <p:spPr>
          <a:xfrm>
            <a:off x="1619672" y="1484784"/>
            <a:ext cx="1656184" cy="360040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smtClean="0"/>
              <a:t>Level 2</a:t>
            </a:r>
          </a:p>
          <a:p>
            <a:pPr>
              <a:buFont typeface="Arial" pitchFamily="34" charset="0"/>
              <a:buChar char="•"/>
            </a:pPr>
            <a:r>
              <a:rPr lang="en-GB" sz="1400" dirty="0" smtClean="0"/>
              <a:t>Designs show how the product will function.</a:t>
            </a:r>
          </a:p>
          <a:p>
            <a:pPr>
              <a:buFont typeface="Arial" pitchFamily="34" charset="0"/>
              <a:buChar char="•"/>
            </a:pPr>
            <a:r>
              <a:rPr lang="en-GB" sz="1400" dirty="0" smtClean="0"/>
              <a:t>Communicate a range of ideas using words, labelled sketches and models. </a:t>
            </a:r>
          </a:p>
          <a:p>
            <a:pPr>
              <a:buFont typeface="Arial" pitchFamily="34" charset="0"/>
              <a:buChar char="•"/>
            </a:pPr>
            <a:r>
              <a:rPr lang="en-GB" sz="1400" dirty="0" smtClean="0"/>
              <a:t>Reflect on the development of design ideas. </a:t>
            </a:r>
          </a:p>
          <a:p>
            <a:pPr>
              <a:buFont typeface="Arial" pitchFamily="34" charset="0"/>
              <a:buChar char="•"/>
            </a:pPr>
            <a:r>
              <a:rPr lang="en-GB" sz="1400" dirty="0" smtClean="0"/>
              <a:t>Identify what is working well and what could be improved. </a:t>
            </a:r>
            <a:endParaRPr lang="en-GB" sz="1400" dirty="0"/>
          </a:p>
        </p:txBody>
      </p:sp>
      <p:sp>
        <p:nvSpPr>
          <p:cNvPr id="46" name="TextBox 45"/>
          <p:cNvSpPr txBox="1"/>
          <p:nvPr/>
        </p:nvSpPr>
        <p:spPr>
          <a:xfrm>
            <a:off x="3347864" y="1484784"/>
            <a:ext cx="1584176" cy="360040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smtClean="0"/>
              <a:t>Level 3 </a:t>
            </a:r>
          </a:p>
          <a:p>
            <a:pPr>
              <a:buFont typeface="Arial" pitchFamily="34" charset="0"/>
              <a:buChar char="•"/>
            </a:pPr>
            <a:r>
              <a:rPr lang="en-GB" sz="1400" dirty="0" smtClean="0"/>
              <a:t>Clarify the ideas using discussion, drawing and modelling. </a:t>
            </a:r>
          </a:p>
          <a:p>
            <a:pPr>
              <a:buFont typeface="Arial" pitchFamily="34" charset="0"/>
              <a:buChar char="•"/>
            </a:pPr>
            <a:r>
              <a:rPr lang="en-GB" sz="1400" dirty="0" smtClean="0"/>
              <a:t>Use analysis of products in the development of own products.</a:t>
            </a:r>
          </a:p>
          <a:p>
            <a:pPr>
              <a:buFont typeface="Arial" pitchFamily="34" charset="0"/>
              <a:buChar char="•"/>
            </a:pPr>
            <a:r>
              <a:rPr lang="en-GB" sz="1400" dirty="0" smtClean="0"/>
              <a:t>Test Product.</a:t>
            </a:r>
          </a:p>
          <a:p>
            <a:pPr>
              <a:buFont typeface="Arial" pitchFamily="34" charset="0"/>
              <a:buChar char="•"/>
            </a:pPr>
            <a:r>
              <a:rPr lang="en-GB" sz="1400" dirty="0" smtClean="0"/>
              <a:t>Evaluate it in the situation it has to function.</a:t>
            </a:r>
          </a:p>
          <a:p>
            <a:pPr>
              <a:buFont typeface="Arial" pitchFamily="34" charset="0"/>
              <a:buChar char="•"/>
            </a:pPr>
            <a:r>
              <a:rPr lang="en-GB" sz="1400" dirty="0" smtClean="0"/>
              <a:t>Evaluate use made of information</a:t>
            </a:r>
            <a:endParaRPr lang="en-GB" sz="1400" dirty="0"/>
          </a:p>
        </p:txBody>
      </p:sp>
      <p:sp>
        <p:nvSpPr>
          <p:cNvPr id="47" name="TextBox 46"/>
          <p:cNvSpPr txBox="1"/>
          <p:nvPr/>
        </p:nvSpPr>
        <p:spPr>
          <a:xfrm>
            <a:off x="5004048" y="1484784"/>
            <a:ext cx="1728192" cy="360039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smtClean="0"/>
              <a:t>Level 4</a:t>
            </a:r>
          </a:p>
          <a:p>
            <a:pPr>
              <a:buFont typeface="Arial" pitchFamily="34" charset="0"/>
              <a:buChar char="•"/>
            </a:pPr>
            <a:r>
              <a:rPr lang="en-GB" sz="1400" dirty="0" smtClean="0"/>
              <a:t>Use models and drawings to explore and test designs.</a:t>
            </a:r>
          </a:p>
          <a:p>
            <a:pPr>
              <a:buFont typeface="Arial" pitchFamily="34" charset="0"/>
              <a:buChar char="•"/>
            </a:pPr>
            <a:r>
              <a:rPr lang="en-GB" sz="1400" dirty="0" smtClean="0"/>
              <a:t>Discuss ideas with user and develop detailed criteria. </a:t>
            </a:r>
          </a:p>
          <a:p>
            <a:pPr>
              <a:buFont typeface="Arial" pitchFamily="34" charset="0"/>
              <a:buChar char="•"/>
            </a:pPr>
            <a:r>
              <a:rPr lang="en-GB" sz="1400" dirty="0" smtClean="0"/>
              <a:t>Use research results in final proposals.</a:t>
            </a:r>
          </a:p>
          <a:p>
            <a:pPr>
              <a:buFont typeface="Arial" pitchFamily="34" charset="0"/>
              <a:buChar char="•"/>
            </a:pPr>
            <a:r>
              <a:rPr lang="en-GB" sz="1400" dirty="0" smtClean="0"/>
              <a:t>Evaluate the effectiveness of research.</a:t>
            </a:r>
          </a:p>
          <a:p>
            <a:pPr>
              <a:buFont typeface="Arial" pitchFamily="34" charset="0"/>
              <a:buChar char="•"/>
            </a:pPr>
            <a:r>
              <a:rPr lang="en-GB" sz="1400" dirty="0" smtClean="0"/>
              <a:t>Evaluate product in use and identify the improvements necessary. </a:t>
            </a:r>
            <a:endParaRPr lang="en-GB" sz="1400" dirty="0"/>
          </a:p>
        </p:txBody>
      </p:sp>
      <p:sp>
        <p:nvSpPr>
          <p:cNvPr id="48" name="TextBox 47"/>
          <p:cNvSpPr txBox="1"/>
          <p:nvPr/>
        </p:nvSpPr>
        <p:spPr>
          <a:xfrm>
            <a:off x="971600" y="5103674"/>
            <a:ext cx="7636578" cy="1754326"/>
          </a:xfrm>
          <a:prstGeom prst="rect">
            <a:avLst/>
          </a:prstGeom>
          <a:noFill/>
        </p:spPr>
        <p:txBody>
          <a:bodyPr wrap="none" rtlCol="0">
            <a:spAutoFit/>
          </a:bodyPr>
          <a:lstStyle/>
          <a:p>
            <a:r>
              <a:rPr lang="en-GB" dirty="0" smtClean="0"/>
              <a:t>Targets.......</a:t>
            </a:r>
          </a:p>
          <a:p>
            <a:endParaRPr lang="en-GB" dirty="0"/>
          </a:p>
          <a:p>
            <a:r>
              <a:rPr lang="en-GB" dirty="0" smtClean="0"/>
              <a:t>I think I did particularly well on ..............................................................................</a:t>
            </a:r>
          </a:p>
          <a:p>
            <a:r>
              <a:rPr lang="en-GB" dirty="0" smtClean="0"/>
              <a:t>.................................................................................................................................</a:t>
            </a:r>
          </a:p>
          <a:p>
            <a:r>
              <a:rPr lang="en-GB" dirty="0" smtClean="0"/>
              <a:t>I need to improve on ..............................................................................................</a:t>
            </a:r>
          </a:p>
          <a:p>
            <a:r>
              <a:rPr lang="en-GB" dirty="0" smtClean="0"/>
              <a:t>.................................................................................................................................</a:t>
            </a:r>
            <a:endParaRPr lang="en-GB" dirty="0"/>
          </a:p>
        </p:txBody>
      </p:sp>
      <p:sp>
        <p:nvSpPr>
          <p:cNvPr id="49" name="Footer Placeholder 48"/>
          <p:cNvSpPr>
            <a:spLocks noGrp="1"/>
          </p:cNvSpPr>
          <p:nvPr>
            <p:ph type="ftr" sz="quarter" idx="11"/>
          </p:nvPr>
        </p:nvSpPr>
        <p:spPr>
          <a:xfrm>
            <a:off x="6660232" y="836712"/>
            <a:ext cx="2232248" cy="504056"/>
          </a:xfrm>
        </p:spPr>
        <p:txBody>
          <a:bodyPr/>
          <a:lstStyle/>
          <a:p>
            <a:r>
              <a:rPr lang="en-GB" dirty="0" smtClean="0"/>
              <a:t>Name_______________                             Date________________</a:t>
            </a:r>
            <a:endParaRPr lang="en-GB" dirty="0"/>
          </a:p>
        </p:txBody>
      </p:sp>
      <p:sp>
        <p:nvSpPr>
          <p:cNvPr id="13" name="TextBox 12"/>
          <p:cNvSpPr txBox="1"/>
          <p:nvPr/>
        </p:nvSpPr>
        <p:spPr>
          <a:xfrm>
            <a:off x="6804248" y="1484784"/>
            <a:ext cx="2232248" cy="403187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smtClean="0"/>
              <a:t>Level 5</a:t>
            </a:r>
          </a:p>
          <a:p>
            <a:pPr>
              <a:buFont typeface="Arial" pitchFamily="34" charset="0"/>
              <a:buChar char="•"/>
            </a:pPr>
            <a:r>
              <a:rPr lang="en-GB" sz="1400" dirty="0" smtClean="0"/>
              <a:t>Use research to develop ideas.</a:t>
            </a:r>
          </a:p>
          <a:p>
            <a:pPr>
              <a:buFont typeface="Arial" pitchFamily="34" charset="0"/>
              <a:buChar char="•"/>
            </a:pPr>
            <a:r>
              <a:rPr lang="en-GB" sz="1400" dirty="0" smtClean="0"/>
              <a:t>Communicate ideas using a variety of media.</a:t>
            </a:r>
          </a:p>
          <a:p>
            <a:pPr>
              <a:buFont typeface="Arial" pitchFamily="34" charset="0"/>
              <a:buChar char="•"/>
            </a:pPr>
            <a:r>
              <a:rPr lang="en-GB" sz="1400" dirty="0" smtClean="0"/>
              <a:t>Explore other peoples needs to develop realistic designs.</a:t>
            </a:r>
          </a:p>
          <a:p>
            <a:pPr>
              <a:buFont typeface="Arial" pitchFamily="34" charset="0"/>
              <a:buChar char="•"/>
            </a:pPr>
            <a:r>
              <a:rPr lang="en-GB" sz="1400" dirty="0" smtClean="0"/>
              <a:t>Select evaluation techniques to show performance of product in use. </a:t>
            </a:r>
          </a:p>
          <a:p>
            <a:pPr>
              <a:buFont typeface="Arial" pitchFamily="34" charset="0"/>
              <a:buChar char="•"/>
            </a:pPr>
            <a:r>
              <a:rPr lang="en-GB" sz="1400" dirty="0" smtClean="0"/>
              <a:t>Suggest some modifications to improve performance. </a:t>
            </a:r>
          </a:p>
          <a:p>
            <a:pPr>
              <a:buFont typeface="Arial" pitchFamily="34" charset="0"/>
              <a:buChar char="•"/>
            </a:pPr>
            <a:r>
              <a:rPr lang="en-GB" sz="1400" dirty="0" smtClean="0"/>
              <a:t>Provide explanations that clearly state why changes were necessary. </a:t>
            </a:r>
            <a:endParaRPr lang="en-GB" sz="1400" dirty="0"/>
          </a:p>
        </p:txBody>
      </p:sp>
      <p:sp>
        <p:nvSpPr>
          <p:cNvPr id="22"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smtClean="0">
                <a:ln>
                  <a:noFill/>
                </a:ln>
                <a:solidFill>
                  <a:schemeClr val="tx1"/>
                </a:solidFill>
                <a:effectLst/>
                <a:uLnTx/>
                <a:uFillTx/>
                <a:latin typeface="+mj-lt"/>
                <a:ea typeface="+mj-ea"/>
                <a:cs typeface="+mj-cs"/>
              </a:rPr>
              <a:t>Design and Technology – Anemometer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23" name="Picture 3"/>
          <p:cNvPicPr>
            <a:picLocks noChangeAspect="1" noChangeArrowheads="1"/>
          </p:cNvPicPr>
          <p:nvPr/>
        </p:nvPicPr>
        <p:blipFill>
          <a:blip r:embed="rId2" cstate="print"/>
          <a:srcRect/>
          <a:stretch>
            <a:fillRect/>
          </a:stretch>
        </p:blipFill>
        <p:spPr bwMode="auto">
          <a:xfrm>
            <a:off x="395536" y="260648"/>
            <a:ext cx="474340" cy="454576"/>
          </a:xfrm>
          <a:prstGeom prst="rect">
            <a:avLst/>
          </a:prstGeom>
          <a:noFill/>
          <a:ln w="9525">
            <a:noFill/>
            <a:miter lim="800000"/>
            <a:headEnd/>
            <a:tailEnd/>
          </a:ln>
        </p:spPr>
      </p:pic>
      <p:pic>
        <p:nvPicPr>
          <p:cNvPr id="24" name="Picture 3"/>
          <p:cNvPicPr>
            <a:picLocks noChangeAspect="1" noChangeArrowheads="1"/>
          </p:cNvPicPr>
          <p:nvPr/>
        </p:nvPicPr>
        <p:blipFill>
          <a:blip r:embed="rId2" cstate="print"/>
          <a:srcRect/>
          <a:stretch>
            <a:fillRect/>
          </a:stretch>
        </p:blipFill>
        <p:spPr bwMode="auto">
          <a:xfrm>
            <a:off x="8244408" y="260648"/>
            <a:ext cx="474340" cy="4545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1"/>
            <a:ext cx="5616624" cy="1800199"/>
          </a:xfrm>
        </p:spPr>
        <p:style>
          <a:lnRef idx="2">
            <a:schemeClr val="accent1"/>
          </a:lnRef>
          <a:fillRef idx="1">
            <a:schemeClr val="lt1"/>
          </a:fillRef>
          <a:effectRef idx="0">
            <a:schemeClr val="accent1"/>
          </a:effectRef>
          <a:fontRef idx="minor">
            <a:schemeClr val="dk1"/>
          </a:fontRef>
        </p:style>
        <p:txBody>
          <a:bodyPr>
            <a:normAutofit fontScale="62500" lnSpcReduction="20000"/>
          </a:bodyPr>
          <a:lstStyle/>
          <a:p>
            <a:pPr marL="0">
              <a:buNone/>
            </a:pPr>
            <a:r>
              <a:rPr lang="en-GB" sz="2000" dirty="0" smtClean="0"/>
              <a:t>My target level is..............</a:t>
            </a:r>
          </a:p>
          <a:p>
            <a:pPr marL="0">
              <a:buNone/>
            </a:pPr>
            <a:r>
              <a:rPr lang="en-GB" sz="2000" b="1" u="sng" dirty="0" smtClean="0"/>
              <a:t>Introduction</a:t>
            </a:r>
            <a:endParaRPr lang="en-GB" sz="2000" u="sng" dirty="0" smtClean="0"/>
          </a:p>
          <a:p>
            <a:pPr marL="0">
              <a:buNone/>
            </a:pPr>
            <a:r>
              <a:rPr lang="en-GB" sz="2000" dirty="0" smtClean="0"/>
              <a:t>In this project you will have the opportunity to  design and make a  prototype anemometer. Before starting you will need to think about how a anemometer works.  </a:t>
            </a:r>
            <a:r>
              <a:rPr lang="en-GB" sz="2000" i="1" dirty="0" smtClean="0"/>
              <a:t>Currently the Met Office use a Vector Instruments cup anemometer, or a </a:t>
            </a:r>
            <a:r>
              <a:rPr lang="en-GB" sz="2000" i="1" dirty="0" err="1" smtClean="0"/>
              <a:t>Thies</a:t>
            </a:r>
            <a:r>
              <a:rPr lang="en-GB" sz="2000" i="1" dirty="0" smtClean="0"/>
              <a:t> ultrasonic wind instrument.</a:t>
            </a:r>
          </a:p>
          <a:p>
            <a:pPr marL="0">
              <a:buNone/>
            </a:pPr>
            <a:r>
              <a:rPr lang="en-GB" sz="2000" dirty="0" smtClean="0"/>
              <a:t>This design guide will help you  through your design process. Sketch, draw, write down  in a neat fashion ideas and thoughts as you work though this guide. You will need these  notes to help  you produce your final design presentation.</a:t>
            </a:r>
          </a:p>
        </p:txBody>
      </p:sp>
      <p:sp>
        <p:nvSpPr>
          <p:cNvPr id="8" name="Content Placeholder 2"/>
          <p:cNvSpPr txBox="1">
            <a:spLocks/>
          </p:cNvSpPr>
          <p:nvPr/>
        </p:nvSpPr>
        <p:spPr>
          <a:xfrm>
            <a:off x="323528" y="2852936"/>
            <a:ext cx="5616624" cy="360040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1" i="0" u="sng" strike="noStrike" kern="1200" cap="none" spc="0" normalizeH="0" baseline="0" noProof="0" dirty="0" smtClean="0">
                <a:ln>
                  <a:noFill/>
                </a:ln>
                <a:solidFill>
                  <a:schemeClr val="dk1"/>
                </a:solidFill>
                <a:effectLst/>
                <a:uLnTx/>
                <a:uFillTx/>
                <a:latin typeface="+mn-lt"/>
                <a:ea typeface="+mn-ea"/>
                <a:cs typeface="+mn-cs"/>
              </a:rPr>
              <a:t>Situation: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smtClean="0"/>
              <a:t>The anemometer must be above 2metres, preferably pole mounted</a:t>
            </a:r>
            <a:endParaRPr kumimoji="0" lang="en-GB" sz="1200" i="0" strike="noStrike" kern="1200" cap="none" spc="0" normalizeH="0" noProof="0" dirty="0" smtClean="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smtClean="0"/>
              <a:t>Think about different types of locations  where it could or should be  located.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smtClean="0"/>
              <a:t>Will the size and use of the garden  have an effect on your design </a:t>
            </a:r>
            <a:r>
              <a:rPr lang="en-GB" sz="1200" dirty="0" err="1" smtClean="0"/>
              <a:t>I.e</a:t>
            </a:r>
            <a:r>
              <a:rPr lang="en-GB" sz="1200" dirty="0" smtClean="0"/>
              <a:t> a tidy small garden, a busy family garden.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200" i="0" strike="noStrike" kern="1200" cap="none" spc="0" normalizeH="0" noProof="0" dirty="0" smtClean="0">
                <a:ln>
                  <a:noFill/>
                </a:ln>
                <a:solidFill>
                  <a:schemeClr val="dk1"/>
                </a:solidFill>
                <a:effectLst/>
                <a:uLnTx/>
                <a:uFillTx/>
                <a:latin typeface="+mn-lt"/>
                <a:ea typeface="+mn-ea"/>
                <a:cs typeface="+mn-cs"/>
              </a:rPr>
              <a:t>It will need to be robust enough to cope in these situations.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smtClean="0"/>
              <a:t>Will it directly indicate the wind speed or will there need to be a display?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200" i="0" strike="noStrike" kern="1200" cap="none" spc="0" normalizeH="0" noProof="0" dirty="0" smtClean="0">
                <a:ln>
                  <a:noFill/>
                </a:ln>
                <a:solidFill>
                  <a:schemeClr val="dk1"/>
                </a:solidFill>
                <a:effectLst/>
                <a:uLnTx/>
                <a:uFillTx/>
                <a:latin typeface="+mn-lt"/>
                <a:ea typeface="+mn-ea"/>
                <a:cs typeface="+mn-cs"/>
              </a:rPr>
              <a:t>Will it be able</a:t>
            </a:r>
            <a:r>
              <a:rPr lang="en-GB" sz="1200" dirty="0" smtClean="0"/>
              <a:t> to show low wind speeds as well as high wind speeds?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200" i="0" strike="noStrike" kern="1200" cap="none" spc="0" normalizeH="0" noProof="0" dirty="0" smtClean="0">
                <a:ln>
                  <a:noFill/>
                </a:ln>
                <a:solidFill>
                  <a:schemeClr val="dk1"/>
                </a:solidFill>
                <a:effectLst/>
                <a:uLnTx/>
                <a:uFillTx/>
                <a:latin typeface="+mn-lt"/>
                <a:ea typeface="+mn-ea"/>
                <a:cs typeface="+mn-cs"/>
              </a:rPr>
              <a:t>Will it react quickly to changing wind speeds </a:t>
            </a:r>
            <a:r>
              <a:rPr kumimoji="0" lang="en-GB" sz="1200" i="0" strike="noStrike" kern="1200" cap="none" spc="0" normalizeH="0" noProof="0" dirty="0" err="1" smtClean="0">
                <a:ln>
                  <a:noFill/>
                </a:ln>
                <a:solidFill>
                  <a:schemeClr val="dk1"/>
                </a:solidFill>
                <a:effectLst/>
                <a:uLnTx/>
                <a:uFillTx/>
                <a:latin typeface="+mn-lt"/>
                <a:ea typeface="+mn-ea"/>
                <a:cs typeface="+mn-cs"/>
              </a:rPr>
              <a:t>ie</a:t>
            </a:r>
            <a:r>
              <a:rPr kumimoji="0" lang="en-GB" sz="1200" i="0" strike="noStrike" kern="1200" cap="none" spc="0" normalizeH="0" noProof="0" dirty="0" smtClean="0">
                <a:ln>
                  <a:noFill/>
                </a:ln>
                <a:solidFill>
                  <a:schemeClr val="dk1"/>
                </a:solidFill>
                <a:effectLst/>
                <a:uLnTx/>
                <a:uFillTx/>
                <a:latin typeface="+mn-lt"/>
                <a:ea typeface="+mn-ea"/>
                <a:cs typeface="+mn-cs"/>
              </a:rPr>
              <a:t> gusts of wind?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smtClean="0"/>
              <a:t>Will it require power if so how long will the power last?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smtClean="0"/>
              <a:t>What units are you going to use for the wind speed?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smtClean="0"/>
              <a:t>How will the weight of any of the design effect the readings?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smtClean="0"/>
              <a:t>As it is going outside, it will have to be weather proof.</a:t>
            </a:r>
          </a:p>
          <a:p>
            <a:pPr marL="342900" lvl="0" indent="-342900">
              <a:spcBef>
                <a:spcPct val="20000"/>
              </a:spcBef>
              <a:buFont typeface="Arial" pitchFamily="34" charset="0"/>
              <a:buChar char="•"/>
              <a:defRPr/>
            </a:pPr>
            <a:r>
              <a:rPr lang="en-GB" sz="1200" dirty="0" smtClean="0"/>
              <a:t>How will you know if your  design is effective?</a:t>
            </a:r>
          </a:p>
          <a:p>
            <a:pPr marL="342900" lvl="0" indent="-342900">
              <a:spcBef>
                <a:spcPct val="20000"/>
              </a:spcBef>
              <a:buFont typeface="Arial" pitchFamily="34" charset="0"/>
              <a:buChar char="•"/>
              <a:defRPr/>
            </a:pPr>
            <a:r>
              <a:rPr lang="en-GB" sz="1200" dirty="0" smtClean="0"/>
              <a:t>Is your design effecting the readings of </a:t>
            </a:r>
            <a:r>
              <a:rPr lang="en-GB" sz="1200" smtClean="0"/>
              <a:t>your anemometer?</a:t>
            </a:r>
            <a:endParaRPr lang="en-GB" sz="12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GB" sz="12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GB" sz="1200" dirty="0" smtClean="0"/>
          </a:p>
        </p:txBody>
      </p:sp>
      <p:sp>
        <p:nvSpPr>
          <p:cNvPr id="9" name="Content Placeholder 2"/>
          <p:cNvSpPr txBox="1">
            <a:spLocks/>
          </p:cNvSpPr>
          <p:nvPr/>
        </p:nvSpPr>
        <p:spPr>
          <a:xfrm>
            <a:off x="6084168" y="908720"/>
            <a:ext cx="2880320" cy="561662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7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1" i="0" u="sng" strike="noStrike" kern="1200" cap="none" spc="0" normalizeH="0" baseline="0" noProof="0" dirty="0" smtClean="0">
                <a:ln>
                  <a:noFill/>
                </a:ln>
                <a:solidFill>
                  <a:schemeClr val="dk1"/>
                </a:solidFill>
                <a:effectLst/>
                <a:uLnTx/>
                <a:uFillTx/>
                <a:latin typeface="+mn-lt"/>
                <a:ea typeface="+mn-ea"/>
                <a:cs typeface="+mn-cs"/>
              </a:rPr>
              <a:t>Analysis</a:t>
            </a:r>
            <a:endParaRPr kumimoji="0" lang="en-GB" sz="2000" b="0" i="0" u="sng"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baseline="0" noProof="0" dirty="0" smtClean="0">
                <a:ln>
                  <a:noFill/>
                </a:ln>
                <a:solidFill>
                  <a:schemeClr val="dk1"/>
                </a:solidFill>
                <a:effectLst/>
                <a:uLnTx/>
                <a:uFillTx/>
                <a:latin typeface="+mn-lt"/>
                <a:ea typeface="+mn-ea"/>
                <a:cs typeface="+mn-cs"/>
              </a:rPr>
              <a:t>Limitations</a:t>
            </a:r>
            <a:r>
              <a:rPr kumimoji="0" lang="en-GB" sz="2000" b="0" i="0" u="none" strike="noStrike" kern="1200" cap="none" spc="0" normalizeH="0" noProof="0" dirty="0" smtClean="0">
                <a:ln>
                  <a:noFill/>
                </a:ln>
                <a:solidFill>
                  <a:schemeClr val="dk1"/>
                </a:solidFill>
                <a:effectLst/>
                <a:uLnTx/>
                <a:uFillTx/>
                <a:latin typeface="+mn-lt"/>
                <a:ea typeface="+mn-ea"/>
                <a:cs typeface="+mn-cs"/>
              </a:rPr>
              <a:t> – What might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noProof="0" dirty="0" smtClean="0">
                <a:ln>
                  <a:noFill/>
                </a:ln>
                <a:solidFill>
                  <a:schemeClr val="dk1"/>
                </a:solidFill>
                <a:effectLst/>
                <a:uLnTx/>
                <a:uFillTx/>
                <a:latin typeface="+mn-lt"/>
                <a:ea typeface="+mn-ea"/>
                <a:cs typeface="+mn-cs"/>
              </a:rPr>
              <a:t>hold me back? </a:t>
            </a:r>
            <a:endParaRPr kumimoji="0" lang="en-GB" sz="2000" b="0" i="0" u="none"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dk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000" dirty="0"/>
              <a:t> </a:t>
            </a:r>
            <a:endParaRPr lang="en-GB" sz="20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a:ln>
                  <a:noFill/>
                </a:ln>
                <a:solidFill>
                  <a:schemeClr val="dk1"/>
                </a:solidFill>
                <a:effectLst/>
                <a:uLnTx/>
                <a:uFillTx/>
                <a:latin typeface="+mn-lt"/>
                <a:ea typeface="+mn-ea"/>
                <a:cs typeface="+mn-cs"/>
              </a:rPr>
              <a:t> </a:t>
            </a:r>
            <a:r>
              <a:rPr kumimoji="0" lang="en-GB" sz="2000" b="0" i="0" u="none" strike="noStrike" kern="1200" cap="none" spc="0" normalizeH="0" baseline="0" noProof="0" dirty="0" smtClean="0">
                <a:ln>
                  <a:noFill/>
                </a:ln>
                <a:solidFill>
                  <a:schemeClr val="dk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000" dirty="0"/>
              <a:t> </a:t>
            </a:r>
            <a:endParaRPr lang="en-GB" sz="20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a:ln>
                  <a:noFill/>
                </a:ln>
                <a:solidFill>
                  <a:schemeClr val="dk1"/>
                </a:solidFill>
                <a:effectLst/>
                <a:uLnTx/>
                <a:uFillTx/>
                <a:latin typeface="+mn-lt"/>
                <a:ea typeface="+mn-ea"/>
                <a:cs typeface="+mn-cs"/>
              </a:rPr>
              <a:t> </a:t>
            </a:r>
            <a:endParaRPr kumimoji="0" lang="en-GB" sz="2000" b="0" i="0" u="none"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lang="en-GB" sz="2000" dirty="0" smtClean="0"/>
              <a:t>Resources – what can I </a:t>
            </a:r>
          </a:p>
          <a:p>
            <a:pPr marL="342900" marR="0" lvl="0" indent="-342900" algn="l" defTabSz="914400" rtl="0" eaLnBrk="1" fontAlgn="auto" latinLnBrk="0" hangingPunct="1">
              <a:lnSpc>
                <a:spcPct val="100000"/>
              </a:lnSpc>
              <a:spcBef>
                <a:spcPct val="20000"/>
              </a:spcBef>
              <a:spcAft>
                <a:spcPts val="0"/>
              </a:spcAft>
              <a:buClrTx/>
              <a:buSzTx/>
              <a:tabLst/>
              <a:defRPr/>
            </a:pPr>
            <a:r>
              <a:rPr lang="en-GB" sz="2000" dirty="0" smtClean="0"/>
              <a:t>use to make the Anemometer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a:ln>
                  <a:noFill/>
                </a:ln>
                <a:solidFill>
                  <a:schemeClr val="dk1"/>
                </a:solidFill>
                <a:effectLst/>
                <a:uLnTx/>
                <a:uFillTx/>
                <a:latin typeface="+mn-lt"/>
                <a:ea typeface="+mn-ea"/>
                <a:cs typeface="+mn-cs"/>
              </a:rPr>
              <a:t> </a:t>
            </a:r>
            <a:endParaRPr kumimoji="0" lang="en-GB" sz="2000" b="0" i="0" u="none"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000" dirty="0"/>
              <a:t> </a:t>
            </a:r>
            <a:endParaRPr lang="en-GB" sz="20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a:ln>
                  <a:noFill/>
                </a:ln>
                <a:solidFill>
                  <a:schemeClr val="dk1"/>
                </a:solidFill>
                <a:effectLst/>
                <a:uLnTx/>
                <a:uFillTx/>
                <a:latin typeface="+mn-lt"/>
                <a:ea typeface="+mn-ea"/>
                <a:cs typeface="+mn-cs"/>
              </a:rPr>
              <a:t> </a:t>
            </a:r>
            <a:endParaRPr kumimoji="0" lang="en-GB" sz="2000" b="0" i="0" u="none"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000" dirty="0"/>
              <a:t> </a:t>
            </a:r>
            <a:endParaRPr lang="en-GB" sz="20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a:ln>
                  <a:noFill/>
                </a:ln>
                <a:solidFill>
                  <a:schemeClr val="dk1"/>
                </a:solidFill>
                <a:effectLst/>
                <a:uLnTx/>
                <a:uFillTx/>
                <a:latin typeface="+mn-lt"/>
                <a:ea typeface="+mn-ea"/>
                <a:cs typeface="+mn-cs"/>
              </a:rPr>
              <a:t> </a:t>
            </a:r>
            <a:endParaRPr kumimoji="0" lang="en-GB" sz="2000" b="0" i="0" u="none"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lang="en-GB" sz="2000" b="1" u="sng" noProof="0" dirty="0" smtClean="0"/>
              <a:t>Materials Available</a:t>
            </a:r>
            <a:endParaRPr lang="en-GB" sz="2000" noProof="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i="0" strike="noStrike" kern="1200" cap="none" spc="0" normalizeH="0" dirty="0" smtClean="0">
                <a:ln>
                  <a:noFill/>
                </a:ln>
                <a:solidFill>
                  <a:schemeClr val="dk1"/>
                </a:solidFill>
                <a:effectLst/>
                <a:uLnTx/>
                <a:uFillTx/>
                <a:latin typeface="+mn-lt"/>
                <a:ea typeface="+mn-ea"/>
                <a:cs typeface="+mn-cs"/>
              </a:rPr>
              <a:t>Must be able to fit pole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000" b="1" u="sng" noProof="0" dirty="0"/>
              <a:t> </a:t>
            </a:r>
            <a:endParaRPr lang="en-GB" sz="2000" b="1" u="sng" noProof="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1" i="0" u="sng" strike="noStrike" kern="1200" cap="none" spc="0" normalizeH="0" dirty="0">
                <a:ln>
                  <a:noFill/>
                </a:ln>
                <a:solidFill>
                  <a:schemeClr val="dk1"/>
                </a:solidFill>
                <a:effectLst/>
                <a:uLnTx/>
                <a:uFillTx/>
                <a:latin typeface="+mn-lt"/>
                <a:ea typeface="+mn-ea"/>
                <a:cs typeface="+mn-cs"/>
              </a:rPr>
              <a:t> </a:t>
            </a:r>
            <a:endParaRPr kumimoji="0" lang="en-GB" sz="2000" b="1" i="0" u="sng" strike="noStrike" kern="1200" cap="none" spc="0" normalizeH="0" dirty="0" smtClean="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000" b="1" u="sng" noProof="0" dirty="0"/>
              <a:t> </a:t>
            </a:r>
            <a:endParaRPr lang="en-GB" sz="2000" b="1" u="sng" noProof="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1" i="0" u="sng" strike="noStrike" kern="1200" cap="none" spc="0" normalizeH="0" dirty="0">
                <a:ln>
                  <a:noFill/>
                </a:ln>
                <a:solidFill>
                  <a:schemeClr val="dk1"/>
                </a:solidFill>
                <a:effectLst/>
                <a:uLnTx/>
                <a:uFillTx/>
                <a:latin typeface="+mn-lt"/>
                <a:ea typeface="+mn-ea"/>
                <a:cs typeface="+mn-cs"/>
              </a:rPr>
              <a:t> </a:t>
            </a:r>
            <a:endParaRPr kumimoji="0" lang="en-GB" sz="2000" b="1" i="0" u="sng"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GB" sz="20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GB" sz="20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dk1"/>
              </a:solidFill>
              <a:effectLst/>
              <a:uLnTx/>
              <a:uFillTx/>
              <a:latin typeface="+mn-lt"/>
              <a:ea typeface="+mn-ea"/>
              <a:cs typeface="+mn-cs"/>
            </a:endParaRPr>
          </a:p>
        </p:txBody>
      </p:sp>
      <p:sp>
        <p:nvSpPr>
          <p:cNvPr id="11" name="Footer Placeholder 10"/>
          <p:cNvSpPr>
            <a:spLocks noGrp="1"/>
          </p:cNvSpPr>
          <p:nvPr>
            <p:ph type="ftr" sz="quarter" idx="11"/>
          </p:nvPr>
        </p:nvSpPr>
        <p:spPr>
          <a:xfrm>
            <a:off x="3131840" y="6453336"/>
            <a:ext cx="5912296" cy="501650"/>
          </a:xfrm>
        </p:spPr>
        <p:txBody>
          <a:bodyPr/>
          <a:lstStyle/>
          <a:p>
            <a:r>
              <a:rPr lang="en-GB" dirty="0" smtClean="0"/>
              <a:t>Name_______________                             Date________________</a:t>
            </a:r>
            <a:endParaRPr lang="en-GB" dirty="0"/>
          </a:p>
        </p:txBody>
      </p:sp>
      <p:sp>
        <p:nvSpPr>
          <p:cNvPr id="20"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smtClean="0">
                <a:ln>
                  <a:noFill/>
                </a:ln>
                <a:solidFill>
                  <a:schemeClr val="tx1"/>
                </a:solidFill>
                <a:effectLst/>
                <a:uLnTx/>
                <a:uFillTx/>
                <a:latin typeface="+mj-lt"/>
                <a:ea typeface="+mj-ea"/>
                <a:cs typeface="+mj-cs"/>
              </a:rPr>
              <a:t>Design and Technology – Anemometer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21" name="Picture 3"/>
          <p:cNvPicPr>
            <a:picLocks noChangeAspect="1" noChangeArrowheads="1"/>
          </p:cNvPicPr>
          <p:nvPr/>
        </p:nvPicPr>
        <p:blipFill>
          <a:blip r:embed="rId2" cstate="print"/>
          <a:srcRect/>
          <a:stretch>
            <a:fillRect/>
          </a:stretch>
        </p:blipFill>
        <p:spPr bwMode="auto">
          <a:xfrm>
            <a:off x="395536" y="260648"/>
            <a:ext cx="474340" cy="454576"/>
          </a:xfrm>
          <a:prstGeom prst="rect">
            <a:avLst/>
          </a:prstGeom>
          <a:noFill/>
          <a:ln w="9525">
            <a:noFill/>
            <a:miter lim="800000"/>
            <a:headEnd/>
            <a:tailEnd/>
          </a:ln>
        </p:spPr>
      </p:pic>
      <p:pic>
        <p:nvPicPr>
          <p:cNvPr id="22" name="Picture 3"/>
          <p:cNvPicPr>
            <a:picLocks noChangeAspect="1" noChangeArrowheads="1"/>
          </p:cNvPicPr>
          <p:nvPr/>
        </p:nvPicPr>
        <p:blipFill>
          <a:blip r:embed="rId2" cstate="print"/>
          <a:srcRect/>
          <a:stretch>
            <a:fillRect/>
          </a:stretch>
        </p:blipFill>
        <p:spPr bwMode="auto">
          <a:xfrm>
            <a:off x="8244408" y="260648"/>
            <a:ext cx="474340" cy="4545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179512" y="3068960"/>
            <a:ext cx="4392488" cy="2232248"/>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GB" dirty="0" smtClean="0"/>
              <a:t>Enter your picture/s here</a:t>
            </a:r>
            <a:endParaRPr kumimoji="0" lang="en-GB" b="0" i="0" u="none"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chemeClr val="dk1"/>
              </a:solidFill>
              <a:effectLst/>
              <a:uLnTx/>
              <a:uFillTx/>
              <a:latin typeface="+mn-lt"/>
              <a:ea typeface="+mn-ea"/>
              <a:cs typeface="+mn-cs"/>
            </a:endParaRPr>
          </a:p>
        </p:txBody>
      </p:sp>
      <p:sp>
        <p:nvSpPr>
          <p:cNvPr id="11" name="Content Placeholder 2"/>
          <p:cNvSpPr txBox="1">
            <a:spLocks/>
          </p:cNvSpPr>
          <p:nvPr/>
        </p:nvSpPr>
        <p:spPr>
          <a:xfrm>
            <a:off x="4644008" y="3068960"/>
            <a:ext cx="4248472" cy="2232248"/>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a:bodyPr>
          <a:lstStyle/>
          <a:p>
            <a:pPr marL="342900" indent="-342900">
              <a:spcBef>
                <a:spcPct val="20000"/>
              </a:spcBef>
            </a:pPr>
            <a:r>
              <a:rPr lang="en-GB" dirty="0" smtClean="0"/>
              <a:t>Enter your picture/s here</a:t>
            </a:r>
            <a:endParaRPr lang="en-GB" dirty="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GB" sz="3200" b="0" i="0" u="none"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chemeClr val="dk1"/>
              </a:solidFill>
              <a:effectLst/>
              <a:uLnTx/>
              <a:uFillTx/>
              <a:latin typeface="+mn-lt"/>
              <a:ea typeface="+mn-ea"/>
              <a:cs typeface="+mn-cs"/>
            </a:endParaRPr>
          </a:p>
        </p:txBody>
      </p:sp>
      <p:sp>
        <p:nvSpPr>
          <p:cNvPr id="16" name="TextBox 15"/>
          <p:cNvSpPr txBox="1"/>
          <p:nvPr/>
        </p:nvSpPr>
        <p:spPr>
          <a:xfrm>
            <a:off x="107505" y="5445224"/>
            <a:ext cx="8856983" cy="923330"/>
          </a:xfrm>
          <a:prstGeom prst="rect">
            <a:avLst/>
          </a:prstGeom>
          <a:noFill/>
        </p:spPr>
        <p:txBody>
          <a:bodyPr wrap="square" rtlCol="0">
            <a:spAutoFit/>
          </a:bodyPr>
          <a:lstStyle/>
          <a:p>
            <a:r>
              <a:rPr lang="en-GB" dirty="0" smtClean="0"/>
              <a:t>Cut out from a unwanted catalogue, print out from internet or simply sketch examples of Anemometers</a:t>
            </a:r>
          </a:p>
          <a:p>
            <a:r>
              <a:rPr lang="en-GB" dirty="0" smtClean="0"/>
              <a:t>Label good and bad features and label materials used to make the Anemometer</a:t>
            </a:r>
            <a:endParaRPr lang="en-GB" dirty="0"/>
          </a:p>
        </p:txBody>
      </p:sp>
      <p:sp>
        <p:nvSpPr>
          <p:cNvPr id="18" name="Content Placeholder 2"/>
          <p:cNvSpPr txBox="1">
            <a:spLocks/>
          </p:cNvSpPr>
          <p:nvPr/>
        </p:nvSpPr>
        <p:spPr>
          <a:xfrm>
            <a:off x="4644008" y="764704"/>
            <a:ext cx="4392488" cy="2232248"/>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GB" dirty="0" smtClean="0"/>
              <a:t>Enter your picture/s here</a:t>
            </a:r>
            <a:endParaRPr kumimoji="0" lang="en-GB" b="0" i="0" u="none"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chemeClr val="dk1"/>
              </a:solidFill>
              <a:effectLst/>
              <a:uLnTx/>
              <a:uFillTx/>
              <a:latin typeface="+mn-lt"/>
              <a:ea typeface="+mn-ea"/>
              <a:cs typeface="+mn-cs"/>
            </a:endParaRPr>
          </a:p>
        </p:txBody>
      </p:sp>
      <p:sp>
        <p:nvSpPr>
          <p:cNvPr id="19" name="Content Placeholder 2"/>
          <p:cNvSpPr txBox="1">
            <a:spLocks/>
          </p:cNvSpPr>
          <p:nvPr/>
        </p:nvSpPr>
        <p:spPr>
          <a:xfrm>
            <a:off x="179512" y="764704"/>
            <a:ext cx="4392488" cy="2232248"/>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GB" dirty="0" smtClean="0"/>
              <a:t>Enter your picture/s here</a:t>
            </a:r>
            <a:endParaRPr kumimoji="0" lang="en-GB" b="0" i="0" u="none"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chemeClr val="dk1"/>
              </a:solidFill>
              <a:effectLst/>
              <a:uLnTx/>
              <a:uFillTx/>
              <a:latin typeface="+mn-lt"/>
              <a:ea typeface="+mn-ea"/>
              <a:cs typeface="+mn-cs"/>
            </a:endParaRPr>
          </a:p>
        </p:txBody>
      </p:sp>
      <p:sp>
        <p:nvSpPr>
          <p:cNvPr id="20" name="Footer Placeholder 19"/>
          <p:cNvSpPr>
            <a:spLocks noGrp="1"/>
          </p:cNvSpPr>
          <p:nvPr>
            <p:ph type="ftr" sz="quarter" idx="11"/>
          </p:nvPr>
        </p:nvSpPr>
        <p:spPr>
          <a:xfrm>
            <a:off x="3124200" y="6356350"/>
            <a:ext cx="6019800" cy="501650"/>
          </a:xfrm>
        </p:spPr>
        <p:txBody>
          <a:bodyPr/>
          <a:lstStyle/>
          <a:p>
            <a:r>
              <a:rPr lang="en-GB" smtClean="0"/>
              <a:t>Name_______________                             Date________________</a:t>
            </a:r>
            <a:endParaRPr lang="en-GB"/>
          </a:p>
        </p:txBody>
      </p:sp>
      <p:sp>
        <p:nvSpPr>
          <p:cNvPr id="21"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smtClean="0">
                <a:ln>
                  <a:noFill/>
                </a:ln>
                <a:solidFill>
                  <a:schemeClr val="tx1"/>
                </a:solidFill>
                <a:effectLst/>
                <a:uLnTx/>
                <a:uFillTx/>
                <a:latin typeface="+mj-lt"/>
                <a:ea typeface="+mj-ea"/>
                <a:cs typeface="+mj-cs"/>
              </a:rPr>
              <a:t>Design and Technology – Anemometer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22" name="Picture 3"/>
          <p:cNvPicPr>
            <a:picLocks noChangeAspect="1" noChangeArrowheads="1"/>
          </p:cNvPicPr>
          <p:nvPr/>
        </p:nvPicPr>
        <p:blipFill>
          <a:blip r:embed="rId2" cstate="print"/>
          <a:srcRect/>
          <a:stretch>
            <a:fillRect/>
          </a:stretch>
        </p:blipFill>
        <p:spPr bwMode="auto">
          <a:xfrm>
            <a:off x="395536" y="260648"/>
            <a:ext cx="474340" cy="454576"/>
          </a:xfrm>
          <a:prstGeom prst="rect">
            <a:avLst/>
          </a:prstGeom>
          <a:noFill/>
          <a:ln w="9525">
            <a:noFill/>
            <a:miter lim="800000"/>
            <a:headEnd/>
            <a:tailEnd/>
          </a:ln>
        </p:spPr>
      </p:pic>
      <p:pic>
        <p:nvPicPr>
          <p:cNvPr id="23" name="Picture 3"/>
          <p:cNvPicPr>
            <a:picLocks noChangeAspect="1" noChangeArrowheads="1"/>
          </p:cNvPicPr>
          <p:nvPr/>
        </p:nvPicPr>
        <p:blipFill>
          <a:blip r:embed="rId2" cstate="print"/>
          <a:srcRect/>
          <a:stretch>
            <a:fillRect/>
          </a:stretch>
        </p:blipFill>
        <p:spPr bwMode="auto">
          <a:xfrm>
            <a:off x="8244408" y="260648"/>
            <a:ext cx="474340" cy="4545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idx="1"/>
          </p:nvPr>
        </p:nvGraphicFramePr>
        <p:xfrm>
          <a:off x="1043608" y="1628800"/>
          <a:ext cx="5112568" cy="4831453"/>
        </p:xfrm>
        <a:graphic>
          <a:graphicData uri="http://schemas.openxmlformats.org/drawingml/2006/table">
            <a:tbl>
              <a:tblPr firstRow="1" bandRow="1">
                <a:tableStyleId>{5C22544A-7EE6-4342-B048-85BDC9FD1C3A}</a:tableStyleId>
              </a:tblPr>
              <a:tblGrid>
                <a:gridCol w="436183"/>
                <a:gridCol w="2228113"/>
                <a:gridCol w="2448272"/>
              </a:tblGrid>
              <a:tr h="262570">
                <a:tc>
                  <a:txBody>
                    <a:bodyPr/>
                    <a:lstStyle/>
                    <a:p>
                      <a:endParaRPr lang="en-GB" sz="1200" dirty="0"/>
                    </a:p>
                  </a:txBody>
                  <a:tcPr/>
                </a:tc>
                <a:tc>
                  <a:txBody>
                    <a:bodyPr/>
                    <a:lstStyle/>
                    <a:p>
                      <a:pPr algn="ctr"/>
                      <a:r>
                        <a:rPr lang="en-GB" sz="1200" dirty="0" smtClean="0"/>
                        <a:t>NEEDS</a:t>
                      </a:r>
                      <a:r>
                        <a:rPr lang="en-GB" sz="1200" baseline="0" dirty="0" smtClean="0"/>
                        <a:t> OR REQUIREMENTS</a:t>
                      </a:r>
                      <a:endParaRPr lang="en-GB" sz="1200" dirty="0"/>
                    </a:p>
                  </a:txBody>
                  <a:tcPr/>
                </a:tc>
                <a:tc>
                  <a:txBody>
                    <a:bodyPr/>
                    <a:lstStyle/>
                    <a:p>
                      <a:pPr algn="ctr"/>
                      <a:r>
                        <a:rPr lang="en-GB" sz="1200" dirty="0" smtClean="0"/>
                        <a:t>REASON</a:t>
                      </a:r>
                      <a:endParaRPr lang="en-GB" sz="1200" dirty="0"/>
                    </a:p>
                  </a:txBody>
                  <a:tcPr/>
                </a:tc>
              </a:tr>
              <a:tr h="437617">
                <a:tc>
                  <a:txBody>
                    <a:bodyPr/>
                    <a:lstStyle/>
                    <a:p>
                      <a:r>
                        <a:rPr lang="en-GB" sz="1200" dirty="0" smtClean="0"/>
                        <a:t>1</a:t>
                      </a:r>
                    </a:p>
                  </a:txBody>
                  <a:tcPr/>
                </a:tc>
                <a:tc>
                  <a:txBody>
                    <a:bodyPr/>
                    <a:lstStyle/>
                    <a:p>
                      <a:r>
                        <a:rPr lang="en-GB" sz="1200" dirty="0" smtClean="0"/>
                        <a:t>The</a:t>
                      </a:r>
                      <a:r>
                        <a:rPr lang="en-GB" sz="1200" baseline="0" dirty="0" smtClean="0"/>
                        <a:t> anemometer must  fit onto the pole provided .</a:t>
                      </a:r>
                      <a:endParaRPr lang="en-GB" sz="1200" dirty="0"/>
                    </a:p>
                  </a:txBody>
                  <a:tcPr/>
                </a:tc>
                <a:tc>
                  <a:txBody>
                    <a:bodyPr/>
                    <a:lstStyle/>
                    <a:p>
                      <a:endParaRPr lang="en-GB" sz="1200"/>
                    </a:p>
                  </a:txBody>
                  <a:tcPr/>
                </a:tc>
              </a:tr>
              <a:tr h="262570">
                <a:tc>
                  <a:txBody>
                    <a:bodyPr/>
                    <a:lstStyle/>
                    <a:p>
                      <a:r>
                        <a:rPr lang="en-GB" sz="1200" dirty="0" smtClean="0"/>
                        <a:t>2</a:t>
                      </a:r>
                      <a:endParaRPr lang="en-GB" sz="1200" dirty="0"/>
                    </a:p>
                  </a:txBody>
                  <a:tcPr/>
                </a:tc>
                <a:tc>
                  <a:txBody>
                    <a:bodyPr/>
                    <a:lstStyle/>
                    <a:p>
                      <a:r>
                        <a:rPr lang="en-GB" sz="1200" dirty="0" smtClean="0"/>
                        <a:t>Suitable for</a:t>
                      </a:r>
                      <a:r>
                        <a:rPr lang="en-GB" sz="1200" baseline="0" dirty="0" smtClean="0"/>
                        <a:t> a tidy garden.</a:t>
                      </a:r>
                      <a:endParaRPr lang="en-GB" sz="1200" dirty="0"/>
                    </a:p>
                  </a:txBody>
                  <a:tcPr/>
                </a:tc>
                <a:tc>
                  <a:txBody>
                    <a:bodyPr/>
                    <a:lstStyle/>
                    <a:p>
                      <a:endParaRPr lang="en-GB" sz="1200"/>
                    </a:p>
                  </a:txBody>
                  <a:tcPr/>
                </a:tc>
              </a:tr>
              <a:tr h="262570">
                <a:tc>
                  <a:txBody>
                    <a:bodyPr/>
                    <a:lstStyle/>
                    <a:p>
                      <a:r>
                        <a:rPr lang="en-GB" sz="1200" dirty="0" smtClean="0"/>
                        <a:t>3</a:t>
                      </a:r>
                      <a:endParaRPr lang="en-GB" sz="1200" dirty="0"/>
                    </a:p>
                  </a:txBody>
                  <a:tcPr/>
                </a:tc>
                <a:tc>
                  <a:txBody>
                    <a:bodyPr/>
                    <a:lstStyle/>
                    <a:p>
                      <a:r>
                        <a:rPr lang="en-GB" sz="1200" dirty="0" smtClean="0"/>
                        <a:t>Must be stable in all wind conditions.</a:t>
                      </a:r>
                      <a:endParaRPr lang="en-GB" sz="1200" dirty="0"/>
                    </a:p>
                  </a:txBody>
                  <a:tcPr/>
                </a:tc>
                <a:tc>
                  <a:txBody>
                    <a:bodyPr/>
                    <a:lstStyle/>
                    <a:p>
                      <a:endParaRPr lang="en-GB" sz="1200" dirty="0"/>
                    </a:p>
                  </a:txBody>
                  <a:tcPr/>
                </a:tc>
              </a:tr>
              <a:tr h="262570">
                <a:tc>
                  <a:txBody>
                    <a:bodyPr/>
                    <a:lstStyle/>
                    <a:p>
                      <a:r>
                        <a:rPr lang="en-GB" sz="1200" dirty="0" smtClean="0"/>
                        <a:t>4</a:t>
                      </a:r>
                      <a:endParaRPr lang="en-GB" sz="1200" dirty="0"/>
                    </a:p>
                  </a:txBody>
                  <a:tcPr/>
                </a:tc>
                <a:tc>
                  <a:txBody>
                    <a:bodyPr/>
                    <a:lstStyle/>
                    <a:p>
                      <a:r>
                        <a:rPr lang="en-GB" sz="1200" dirty="0" smtClean="0"/>
                        <a:t>Must be weatherproof.</a:t>
                      </a:r>
                      <a:endParaRPr lang="en-GB" sz="1200" dirty="0"/>
                    </a:p>
                  </a:txBody>
                  <a:tcPr/>
                </a:tc>
                <a:tc>
                  <a:txBody>
                    <a:bodyPr/>
                    <a:lstStyle/>
                    <a:p>
                      <a:endParaRPr lang="en-GB" sz="1200" dirty="0"/>
                    </a:p>
                  </a:txBody>
                  <a:tcPr/>
                </a:tc>
              </a:tr>
              <a:tr h="262570">
                <a:tc>
                  <a:txBody>
                    <a:bodyPr/>
                    <a:lstStyle/>
                    <a:p>
                      <a:r>
                        <a:rPr lang="en-GB" sz="1200" dirty="0" smtClean="0"/>
                        <a:t>5</a:t>
                      </a:r>
                      <a:endParaRPr lang="en-GB" sz="1200" dirty="0"/>
                    </a:p>
                  </a:txBody>
                  <a:tcPr/>
                </a:tc>
                <a:tc>
                  <a:txBody>
                    <a:bodyPr/>
                    <a:lstStyle/>
                    <a:p>
                      <a:endParaRPr lang="en-GB" sz="1200" dirty="0"/>
                    </a:p>
                  </a:txBody>
                  <a:tcPr/>
                </a:tc>
                <a:tc>
                  <a:txBody>
                    <a:bodyPr/>
                    <a:lstStyle/>
                    <a:p>
                      <a:endParaRPr lang="en-GB" sz="1200" dirty="0"/>
                    </a:p>
                  </a:txBody>
                  <a:tcPr/>
                </a:tc>
              </a:tr>
              <a:tr h="262570">
                <a:tc>
                  <a:txBody>
                    <a:bodyPr/>
                    <a:lstStyle/>
                    <a:p>
                      <a:r>
                        <a:rPr lang="en-GB" sz="1200" dirty="0" smtClean="0"/>
                        <a:t>6</a:t>
                      </a:r>
                      <a:endParaRPr lang="en-GB" sz="1200" dirty="0"/>
                    </a:p>
                  </a:txBody>
                  <a:tcPr/>
                </a:tc>
                <a:tc>
                  <a:txBody>
                    <a:bodyPr/>
                    <a:lstStyle/>
                    <a:p>
                      <a:endParaRPr lang="en-GB" sz="1200" dirty="0"/>
                    </a:p>
                  </a:txBody>
                  <a:tcPr/>
                </a:tc>
                <a:tc>
                  <a:txBody>
                    <a:bodyPr/>
                    <a:lstStyle/>
                    <a:p>
                      <a:endParaRPr lang="en-GB" sz="1200" dirty="0"/>
                    </a:p>
                  </a:txBody>
                  <a:tcPr/>
                </a:tc>
              </a:tr>
              <a:tr h="262570">
                <a:tc>
                  <a:txBody>
                    <a:bodyPr/>
                    <a:lstStyle/>
                    <a:p>
                      <a:r>
                        <a:rPr lang="en-GB" sz="1200" dirty="0" smtClean="0"/>
                        <a:t>7</a:t>
                      </a:r>
                      <a:endParaRPr lang="en-GB" sz="1200" dirty="0"/>
                    </a:p>
                  </a:txBody>
                  <a:tcPr/>
                </a:tc>
                <a:tc>
                  <a:txBody>
                    <a:bodyPr/>
                    <a:lstStyle/>
                    <a:p>
                      <a:endParaRPr lang="en-GB" sz="1200" dirty="0"/>
                    </a:p>
                  </a:txBody>
                  <a:tcPr/>
                </a:tc>
                <a:tc>
                  <a:txBody>
                    <a:bodyPr/>
                    <a:lstStyle/>
                    <a:p>
                      <a:endParaRPr lang="en-GB" sz="1200" dirty="0"/>
                    </a:p>
                  </a:txBody>
                  <a:tcPr/>
                </a:tc>
              </a:tr>
              <a:tr h="262570">
                <a:tc>
                  <a:txBody>
                    <a:bodyPr/>
                    <a:lstStyle/>
                    <a:p>
                      <a:r>
                        <a:rPr lang="en-GB" sz="1200" dirty="0" smtClean="0"/>
                        <a:t>8</a:t>
                      </a:r>
                      <a:endParaRPr lang="en-GB" sz="1200" dirty="0"/>
                    </a:p>
                  </a:txBody>
                  <a:tcPr/>
                </a:tc>
                <a:tc>
                  <a:txBody>
                    <a:bodyPr/>
                    <a:lstStyle/>
                    <a:p>
                      <a:endParaRPr lang="en-GB" sz="1200" dirty="0"/>
                    </a:p>
                  </a:txBody>
                  <a:tcPr/>
                </a:tc>
                <a:tc>
                  <a:txBody>
                    <a:bodyPr/>
                    <a:lstStyle/>
                    <a:p>
                      <a:endParaRPr lang="en-GB" sz="1200" dirty="0"/>
                    </a:p>
                  </a:txBody>
                  <a:tcPr/>
                </a:tc>
              </a:tr>
              <a:tr h="262570">
                <a:tc>
                  <a:txBody>
                    <a:bodyPr/>
                    <a:lstStyle/>
                    <a:p>
                      <a:r>
                        <a:rPr lang="en-GB" sz="1200" dirty="0" smtClean="0"/>
                        <a:t>9</a:t>
                      </a:r>
                      <a:endParaRPr lang="en-GB" sz="1200" dirty="0"/>
                    </a:p>
                  </a:txBody>
                  <a:tcPr/>
                </a:tc>
                <a:tc>
                  <a:txBody>
                    <a:bodyPr/>
                    <a:lstStyle/>
                    <a:p>
                      <a:endParaRPr lang="en-GB" sz="1200" dirty="0"/>
                    </a:p>
                  </a:txBody>
                  <a:tcPr/>
                </a:tc>
                <a:tc>
                  <a:txBody>
                    <a:bodyPr/>
                    <a:lstStyle/>
                    <a:p>
                      <a:endParaRPr lang="en-GB" sz="1200" dirty="0"/>
                    </a:p>
                  </a:txBody>
                  <a:tcPr/>
                </a:tc>
              </a:tr>
              <a:tr h="262570">
                <a:tc>
                  <a:txBody>
                    <a:bodyPr/>
                    <a:lstStyle/>
                    <a:p>
                      <a:r>
                        <a:rPr lang="en-GB" sz="1200" dirty="0" smtClean="0"/>
                        <a:t>10</a:t>
                      </a:r>
                      <a:endParaRPr lang="en-GB" sz="1200" dirty="0"/>
                    </a:p>
                  </a:txBody>
                  <a:tcPr/>
                </a:tc>
                <a:tc>
                  <a:txBody>
                    <a:bodyPr/>
                    <a:lstStyle/>
                    <a:p>
                      <a:endParaRPr lang="en-GB" sz="1200" dirty="0"/>
                    </a:p>
                  </a:txBody>
                  <a:tcPr/>
                </a:tc>
                <a:tc>
                  <a:txBody>
                    <a:bodyPr/>
                    <a:lstStyle/>
                    <a:p>
                      <a:endParaRPr lang="en-GB" sz="1200" dirty="0"/>
                    </a:p>
                  </a:txBody>
                  <a:tcPr/>
                </a:tc>
              </a:tr>
              <a:tr h="262570">
                <a:tc>
                  <a:txBody>
                    <a:bodyPr/>
                    <a:lstStyle/>
                    <a:p>
                      <a:r>
                        <a:rPr lang="en-GB" sz="1200" dirty="0" smtClean="0"/>
                        <a:t>11</a:t>
                      </a:r>
                      <a:endParaRPr lang="en-GB" sz="1200" dirty="0"/>
                    </a:p>
                  </a:txBody>
                  <a:tcPr/>
                </a:tc>
                <a:tc>
                  <a:txBody>
                    <a:bodyPr/>
                    <a:lstStyle/>
                    <a:p>
                      <a:endParaRPr lang="en-GB" sz="1200"/>
                    </a:p>
                  </a:txBody>
                  <a:tcPr/>
                </a:tc>
                <a:tc>
                  <a:txBody>
                    <a:bodyPr/>
                    <a:lstStyle/>
                    <a:p>
                      <a:endParaRPr lang="en-GB" sz="1200" dirty="0"/>
                    </a:p>
                  </a:txBody>
                  <a:tcPr/>
                </a:tc>
              </a:tr>
              <a:tr h="262570">
                <a:tc>
                  <a:txBody>
                    <a:bodyPr/>
                    <a:lstStyle/>
                    <a:p>
                      <a:r>
                        <a:rPr lang="en-GB" sz="1200" dirty="0" smtClean="0"/>
                        <a:t>12</a:t>
                      </a:r>
                      <a:endParaRPr lang="en-GB" sz="1200" dirty="0"/>
                    </a:p>
                  </a:txBody>
                  <a:tcPr/>
                </a:tc>
                <a:tc>
                  <a:txBody>
                    <a:bodyPr/>
                    <a:lstStyle/>
                    <a:p>
                      <a:endParaRPr lang="en-GB" sz="1200" dirty="0"/>
                    </a:p>
                  </a:txBody>
                  <a:tcPr/>
                </a:tc>
                <a:tc>
                  <a:txBody>
                    <a:bodyPr/>
                    <a:lstStyle/>
                    <a:p>
                      <a:endParaRPr lang="en-GB" sz="1200" dirty="0"/>
                    </a:p>
                  </a:txBody>
                  <a:tcPr/>
                </a:tc>
              </a:tr>
              <a:tr h="262570">
                <a:tc>
                  <a:txBody>
                    <a:bodyPr/>
                    <a:lstStyle/>
                    <a:p>
                      <a:r>
                        <a:rPr lang="en-GB" sz="1200" dirty="0" smtClean="0"/>
                        <a:t>13</a:t>
                      </a:r>
                      <a:endParaRPr lang="en-GB" sz="1200" dirty="0"/>
                    </a:p>
                  </a:txBody>
                  <a:tcPr/>
                </a:tc>
                <a:tc>
                  <a:txBody>
                    <a:bodyPr/>
                    <a:lstStyle/>
                    <a:p>
                      <a:endParaRPr lang="en-GB" sz="1200"/>
                    </a:p>
                  </a:txBody>
                  <a:tcPr/>
                </a:tc>
                <a:tc>
                  <a:txBody>
                    <a:bodyPr/>
                    <a:lstStyle/>
                    <a:p>
                      <a:endParaRPr lang="en-GB" sz="1200" dirty="0"/>
                    </a:p>
                  </a:txBody>
                  <a:tcPr/>
                </a:tc>
              </a:tr>
              <a:tr h="262570">
                <a:tc>
                  <a:txBody>
                    <a:bodyPr/>
                    <a:lstStyle/>
                    <a:p>
                      <a:r>
                        <a:rPr lang="en-GB" sz="1200" dirty="0" smtClean="0"/>
                        <a:t>14</a:t>
                      </a:r>
                      <a:endParaRPr lang="en-GB" sz="1200" dirty="0"/>
                    </a:p>
                  </a:txBody>
                  <a:tcPr/>
                </a:tc>
                <a:tc>
                  <a:txBody>
                    <a:bodyPr/>
                    <a:lstStyle/>
                    <a:p>
                      <a:endParaRPr lang="en-GB" sz="1200" dirty="0"/>
                    </a:p>
                  </a:txBody>
                  <a:tcPr/>
                </a:tc>
                <a:tc>
                  <a:txBody>
                    <a:bodyPr/>
                    <a:lstStyle/>
                    <a:p>
                      <a:endParaRPr lang="en-GB" sz="1200" dirty="0"/>
                    </a:p>
                  </a:txBody>
                  <a:tcPr/>
                </a:tc>
              </a:tr>
              <a:tr h="350893">
                <a:tc>
                  <a:txBody>
                    <a:bodyPr/>
                    <a:lstStyle/>
                    <a:p>
                      <a:r>
                        <a:rPr lang="en-GB" sz="1200" dirty="0" smtClean="0"/>
                        <a:t>15</a:t>
                      </a:r>
                      <a:endParaRPr lang="en-GB" sz="1200" dirty="0"/>
                    </a:p>
                  </a:txBody>
                  <a:tcPr/>
                </a:tc>
                <a:tc>
                  <a:txBody>
                    <a:bodyPr/>
                    <a:lstStyle/>
                    <a:p>
                      <a:endParaRPr lang="en-GB" sz="1200" dirty="0"/>
                    </a:p>
                  </a:txBody>
                  <a:tcPr/>
                </a:tc>
                <a:tc>
                  <a:txBody>
                    <a:bodyPr/>
                    <a:lstStyle/>
                    <a:p>
                      <a:endParaRPr lang="en-GB" sz="1200" dirty="0"/>
                    </a:p>
                  </a:txBody>
                  <a:tcPr/>
                </a:tc>
              </a:tr>
            </a:tbl>
          </a:graphicData>
        </a:graphic>
      </p:graphicFrame>
      <p:sp>
        <p:nvSpPr>
          <p:cNvPr id="10" name="Rectangle 9"/>
          <p:cNvSpPr/>
          <p:nvPr/>
        </p:nvSpPr>
        <p:spPr>
          <a:xfrm rot="16200000">
            <a:off x="-2111573" y="3343821"/>
            <a:ext cx="5505501"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SPECIFICATION</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2" name="Rounded Rectangle 11"/>
          <p:cNvSpPr/>
          <p:nvPr/>
        </p:nvSpPr>
        <p:spPr>
          <a:xfrm>
            <a:off x="899592" y="764704"/>
            <a:ext cx="5256584" cy="792088"/>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smtClean="0">
                <a:solidFill>
                  <a:schemeClr val="tx1"/>
                </a:solidFill>
              </a:rPr>
              <a:t>Before starting to design it is a good idea to list down all the requirements for the container and explain the reasons for each requirement.  </a:t>
            </a:r>
            <a:r>
              <a:rPr lang="en-GB" sz="1200" i="1" dirty="0" smtClean="0">
                <a:solidFill>
                  <a:schemeClr val="tx1"/>
                </a:solidFill>
              </a:rPr>
              <a:t>This is known as a specification, we have started for you. Think of some more, include who will be the user of the screen.</a:t>
            </a:r>
            <a:endParaRPr lang="en-GB" sz="1200" dirty="0">
              <a:solidFill>
                <a:schemeClr val="tx1"/>
              </a:solidFill>
            </a:endParaRPr>
          </a:p>
        </p:txBody>
      </p:sp>
      <p:graphicFrame>
        <p:nvGraphicFramePr>
          <p:cNvPr id="14" name="Table 13"/>
          <p:cNvGraphicFramePr>
            <a:graphicFrameLocks noGrp="1"/>
          </p:cNvGraphicFramePr>
          <p:nvPr/>
        </p:nvGraphicFramePr>
        <p:xfrm>
          <a:off x="6300193" y="836712"/>
          <a:ext cx="2376265" cy="4824536"/>
        </p:xfrm>
        <a:graphic>
          <a:graphicData uri="http://schemas.openxmlformats.org/drawingml/2006/table">
            <a:tbl>
              <a:tblPr/>
              <a:tblGrid>
                <a:gridCol w="1313019"/>
                <a:gridCol w="238314"/>
                <a:gridCol w="412466"/>
                <a:gridCol w="412466"/>
              </a:tblGrid>
              <a:tr h="150675">
                <a:tc>
                  <a:txBody>
                    <a:bodyPr/>
                    <a:lstStyle/>
                    <a:p>
                      <a:pPr algn="l" fontAlgn="ctr"/>
                      <a:r>
                        <a:rPr lang="en-GB" sz="800" b="1" i="0" u="none" strike="noStrike" dirty="0">
                          <a:solidFill>
                            <a:srgbClr val="000000"/>
                          </a:solidFill>
                          <a:latin typeface="Calibri"/>
                        </a:rPr>
                        <a:t>Marking:</a:t>
                      </a: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r>
              <a:tr h="262045">
                <a:tc rowSpan="2">
                  <a:txBody>
                    <a:bodyPr/>
                    <a:lstStyle/>
                    <a:p>
                      <a:pPr algn="ctr" fontAlgn="ctr"/>
                      <a:r>
                        <a:rPr lang="en-GB" sz="700" b="0" i="0" u="none" strike="noStrike">
                          <a:solidFill>
                            <a:srgbClr val="000000"/>
                          </a:solidFill>
                          <a:latin typeface="Calibri"/>
                        </a:rPr>
                        <a:t>Tick the box only if you have satisfied that need</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GB" sz="700" b="1" i="0" u="none" strike="noStrike">
                          <a:solidFill>
                            <a:srgbClr val="000000"/>
                          </a:solidFill>
                          <a:latin typeface="Calibri"/>
                        </a:rPr>
                        <a:t>Marked by:</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r h="35239">
                <a:tc vMerge="1">
                  <a:txBody>
                    <a:bodyPr/>
                    <a:lstStyle/>
                    <a:p>
                      <a:endParaRPr lang="en-GB"/>
                    </a:p>
                  </a:txBody>
                  <a:tcPr/>
                </a:tc>
                <a:tc rowSpan="2">
                  <a:txBody>
                    <a:bodyPr/>
                    <a:lstStyle/>
                    <a:p>
                      <a:pPr algn="ctr" fontAlgn="ctr"/>
                      <a:r>
                        <a:rPr lang="en-GB" sz="700" b="1" i="0" u="none" strike="noStrike">
                          <a:solidFill>
                            <a:srgbClr val="000000"/>
                          </a:solidFill>
                          <a:latin typeface="Calibri"/>
                        </a:rPr>
                        <a:t>You </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1" i="0" u="none" strike="noStrike">
                          <a:solidFill>
                            <a:srgbClr val="000000"/>
                          </a:solidFill>
                          <a:latin typeface="Calibri"/>
                        </a:rPr>
                        <a:t>Peer</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1" i="0" u="none" strike="noStrike">
                          <a:solidFill>
                            <a:srgbClr val="000000"/>
                          </a:solidFill>
                          <a:latin typeface="Calibri"/>
                        </a:rPr>
                        <a:t>Trainer </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738">
                <a:tc>
                  <a:txBody>
                    <a:bodyPr/>
                    <a:lstStyle/>
                    <a:p>
                      <a:pPr algn="l" fontAlgn="ctr"/>
                      <a:r>
                        <a:rPr lang="en-GB" sz="700" b="1" i="0" u="none" strike="noStrike">
                          <a:solidFill>
                            <a:srgbClr val="000000"/>
                          </a:solidFill>
                          <a:latin typeface="Calibri"/>
                        </a:rPr>
                        <a:t>What you have to do: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vMerge="1">
                  <a:txBody>
                    <a:bodyPr/>
                    <a:lstStyle/>
                    <a:p>
                      <a:endParaRPr lang="en-GB"/>
                    </a:p>
                  </a:txBody>
                  <a:tcPr/>
                </a:tc>
              </a:tr>
              <a:tr h="488517">
                <a:tc>
                  <a:txBody>
                    <a:bodyPr/>
                    <a:lstStyle/>
                    <a:p>
                      <a:pPr algn="l" fontAlgn="ctr"/>
                      <a:r>
                        <a:rPr lang="en-GB" sz="700" b="0" i="0" u="none" strike="noStrike">
                          <a:solidFill>
                            <a:srgbClr val="000000"/>
                          </a:solidFill>
                          <a:latin typeface="Calibri"/>
                        </a:rPr>
                        <a:t>Have you written down a list of the requirements that the design must satisfy?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90975">
                <a:tc>
                  <a:txBody>
                    <a:bodyPr/>
                    <a:lstStyle/>
                    <a:p>
                      <a:pPr algn="l" fontAlgn="ctr"/>
                      <a:r>
                        <a:rPr lang="en-GB" sz="700" b="0" i="0" u="none" strike="noStrike" dirty="0">
                          <a:solidFill>
                            <a:srgbClr val="000000"/>
                          </a:solidFill>
                          <a:latin typeface="Calibri"/>
                        </a:rPr>
                        <a:t>Does the list include at least five different types of requirement? For example: what it looks like, the needs of the person using it, cost, safety, size, how it will work, materials available and tools required.</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9009">
                <a:tc>
                  <a:txBody>
                    <a:bodyPr/>
                    <a:lstStyle/>
                    <a:p>
                      <a:pPr algn="l" fontAlgn="ctr"/>
                      <a:r>
                        <a:rPr lang="en-GB" sz="700" b="0" i="0" u="none" strike="noStrike">
                          <a:solidFill>
                            <a:srgbClr val="000000"/>
                          </a:solidFill>
                          <a:latin typeface="Calibri"/>
                        </a:rPr>
                        <a:t>Have you taken users' views into account? Does the list include the things that limit what can be made?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4090">
                <a:tc>
                  <a:txBody>
                    <a:bodyPr/>
                    <a:lstStyle/>
                    <a:p>
                      <a:pPr algn="l" fontAlgn="ctr"/>
                      <a:r>
                        <a:rPr lang="en-GB" sz="700" b="0" i="0" u="none" strike="noStrike">
                          <a:solidFill>
                            <a:srgbClr val="000000"/>
                          </a:solidFill>
                          <a:latin typeface="Calibri"/>
                        </a:rPr>
                        <a:t>Can you show that the list considers the needs of the people who will use the product?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045">
                <a:tc>
                  <a:txBody>
                    <a:bodyPr/>
                    <a:lstStyle/>
                    <a:p>
                      <a:pPr algn="l" fontAlgn="ctr"/>
                      <a:r>
                        <a:rPr lang="en-GB" sz="700" b="0" i="0" u="none" strike="noStrike">
                          <a:solidFill>
                            <a:srgbClr val="000000"/>
                          </a:solidFill>
                          <a:latin typeface="Calibri"/>
                        </a:rPr>
                        <a:t>Have you explained why each is important?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3067">
                <a:tc>
                  <a:txBody>
                    <a:bodyPr/>
                    <a:lstStyle/>
                    <a:p>
                      <a:pPr algn="l" fontAlgn="ctr"/>
                      <a:r>
                        <a:rPr lang="en-GB" sz="700" b="0" i="0" u="none" strike="noStrike">
                          <a:solidFill>
                            <a:srgbClr val="000000"/>
                          </a:solidFill>
                          <a:latin typeface="Calibri"/>
                        </a:rPr>
                        <a:t>Are the features of similar products mentioned in the specification</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4090">
                <a:tc>
                  <a:txBody>
                    <a:bodyPr/>
                    <a:lstStyle/>
                    <a:p>
                      <a:pPr algn="l" fontAlgn="ctr"/>
                      <a:r>
                        <a:rPr lang="en-GB" sz="700" b="0" i="0" u="none" strike="noStrike">
                          <a:solidFill>
                            <a:srgbClr val="000000"/>
                          </a:solidFill>
                          <a:latin typeface="Calibri"/>
                        </a:rPr>
                        <a:t>Does the explanation say how similar products look and work, and what this means for the product?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023">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023">
                <a:tc>
                  <a:txBody>
                    <a:bodyPr/>
                    <a:lstStyle/>
                    <a:p>
                      <a:pPr algn="r" fontAlgn="ctr"/>
                      <a:r>
                        <a:rPr lang="en-GB" sz="700" b="1" i="0" u="none" strike="noStrike">
                          <a:solidFill>
                            <a:srgbClr val="000000"/>
                          </a:solidFill>
                          <a:latin typeface="Calibri"/>
                        </a:rPr>
                        <a:t>Effort grade awarded:</a:t>
                      </a:r>
                    </a:p>
                  </a:txBody>
                  <a:tcPr marL="5800" marR="5800" marT="580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5" name="Left Arrow 14"/>
          <p:cNvSpPr/>
          <p:nvPr/>
        </p:nvSpPr>
        <p:spPr>
          <a:xfrm>
            <a:off x="8676456" y="2996952"/>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Left Arrow 15"/>
          <p:cNvSpPr/>
          <p:nvPr/>
        </p:nvSpPr>
        <p:spPr>
          <a:xfrm>
            <a:off x="8676456" y="4149080"/>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Left Arrow 16"/>
          <p:cNvSpPr/>
          <p:nvPr/>
        </p:nvSpPr>
        <p:spPr>
          <a:xfrm>
            <a:off x="8676456" y="4797152"/>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Left Arrow 17"/>
          <p:cNvSpPr/>
          <p:nvPr/>
        </p:nvSpPr>
        <p:spPr>
          <a:xfrm>
            <a:off x="8676456" y="5301208"/>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p:cNvSpPr txBox="1"/>
          <p:nvPr/>
        </p:nvSpPr>
        <p:spPr>
          <a:xfrm>
            <a:off x="8892480" y="2996952"/>
            <a:ext cx="301686" cy="369332"/>
          </a:xfrm>
          <a:prstGeom prst="rect">
            <a:avLst/>
          </a:prstGeom>
          <a:noFill/>
        </p:spPr>
        <p:txBody>
          <a:bodyPr wrap="none" rtlCol="0">
            <a:spAutoFit/>
          </a:bodyPr>
          <a:lstStyle/>
          <a:p>
            <a:r>
              <a:rPr lang="en-GB" dirty="0" smtClean="0"/>
              <a:t>1</a:t>
            </a:r>
            <a:endParaRPr lang="en-GB" dirty="0"/>
          </a:p>
        </p:txBody>
      </p:sp>
      <p:sp>
        <p:nvSpPr>
          <p:cNvPr id="20" name="TextBox 19"/>
          <p:cNvSpPr txBox="1"/>
          <p:nvPr/>
        </p:nvSpPr>
        <p:spPr>
          <a:xfrm>
            <a:off x="8842314" y="4149080"/>
            <a:ext cx="301686" cy="369332"/>
          </a:xfrm>
          <a:prstGeom prst="rect">
            <a:avLst/>
          </a:prstGeom>
          <a:noFill/>
        </p:spPr>
        <p:txBody>
          <a:bodyPr wrap="none" rtlCol="0">
            <a:spAutoFit/>
          </a:bodyPr>
          <a:lstStyle/>
          <a:p>
            <a:r>
              <a:rPr lang="en-GB" dirty="0"/>
              <a:t>2</a:t>
            </a:r>
          </a:p>
        </p:txBody>
      </p:sp>
      <p:sp>
        <p:nvSpPr>
          <p:cNvPr id="21" name="TextBox 20"/>
          <p:cNvSpPr txBox="1"/>
          <p:nvPr/>
        </p:nvSpPr>
        <p:spPr>
          <a:xfrm>
            <a:off x="8842314" y="4797152"/>
            <a:ext cx="301686" cy="369332"/>
          </a:xfrm>
          <a:prstGeom prst="rect">
            <a:avLst/>
          </a:prstGeom>
          <a:noFill/>
        </p:spPr>
        <p:txBody>
          <a:bodyPr wrap="none" rtlCol="0">
            <a:spAutoFit/>
          </a:bodyPr>
          <a:lstStyle/>
          <a:p>
            <a:r>
              <a:rPr lang="en-GB" dirty="0"/>
              <a:t>3</a:t>
            </a:r>
          </a:p>
        </p:txBody>
      </p:sp>
      <p:sp>
        <p:nvSpPr>
          <p:cNvPr id="22" name="TextBox 21"/>
          <p:cNvSpPr txBox="1"/>
          <p:nvPr/>
        </p:nvSpPr>
        <p:spPr>
          <a:xfrm>
            <a:off x="8842314" y="5301208"/>
            <a:ext cx="301686" cy="369332"/>
          </a:xfrm>
          <a:prstGeom prst="rect">
            <a:avLst/>
          </a:prstGeom>
          <a:noFill/>
        </p:spPr>
        <p:txBody>
          <a:bodyPr wrap="none" rtlCol="0">
            <a:spAutoFit/>
          </a:bodyPr>
          <a:lstStyle/>
          <a:p>
            <a:r>
              <a:rPr lang="en-GB" dirty="0" smtClean="0"/>
              <a:t>4</a:t>
            </a:r>
            <a:endParaRPr lang="en-GB" dirty="0"/>
          </a:p>
        </p:txBody>
      </p:sp>
      <p:sp>
        <p:nvSpPr>
          <p:cNvPr id="24" name="TextBox 23"/>
          <p:cNvSpPr txBox="1"/>
          <p:nvPr/>
        </p:nvSpPr>
        <p:spPr>
          <a:xfrm>
            <a:off x="6263680" y="5733256"/>
            <a:ext cx="2772816" cy="101566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1000" dirty="0" smtClean="0"/>
              <a:t>Your specification would be </a:t>
            </a:r>
            <a:r>
              <a:rPr lang="en-GB" sz="1000" b="1" dirty="0" smtClean="0"/>
              <a:t>Even Better If....</a:t>
            </a:r>
          </a:p>
          <a:p>
            <a:endParaRPr lang="en-GB" sz="1000" b="1" dirty="0"/>
          </a:p>
          <a:p>
            <a:endParaRPr lang="en-GB" sz="1000" b="1" dirty="0" smtClean="0"/>
          </a:p>
          <a:p>
            <a:endParaRPr lang="en-GB" sz="1000" b="1" dirty="0" smtClean="0"/>
          </a:p>
          <a:p>
            <a:endParaRPr lang="en-GB" sz="1000" b="1" dirty="0"/>
          </a:p>
          <a:p>
            <a:endParaRPr lang="en-GB" sz="1000" dirty="0"/>
          </a:p>
        </p:txBody>
      </p:sp>
      <p:sp>
        <p:nvSpPr>
          <p:cNvPr id="25" name="Footer Placeholder 24"/>
          <p:cNvSpPr>
            <a:spLocks noGrp="1"/>
          </p:cNvSpPr>
          <p:nvPr>
            <p:ph type="ftr" sz="quarter" idx="11"/>
          </p:nvPr>
        </p:nvSpPr>
        <p:spPr>
          <a:xfrm>
            <a:off x="0" y="6492875"/>
            <a:ext cx="6228184" cy="365125"/>
          </a:xfrm>
        </p:spPr>
        <p:txBody>
          <a:bodyPr/>
          <a:lstStyle/>
          <a:p>
            <a:r>
              <a:rPr lang="en-GB" dirty="0" smtClean="0"/>
              <a:t>Name_______________                             Date________________</a:t>
            </a:r>
            <a:endParaRPr lang="en-GB" dirty="0"/>
          </a:p>
        </p:txBody>
      </p:sp>
      <p:sp>
        <p:nvSpPr>
          <p:cNvPr id="30"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smtClean="0">
                <a:ln>
                  <a:noFill/>
                </a:ln>
                <a:solidFill>
                  <a:schemeClr val="tx1"/>
                </a:solidFill>
                <a:effectLst/>
                <a:uLnTx/>
                <a:uFillTx/>
                <a:latin typeface="+mj-lt"/>
                <a:ea typeface="+mj-ea"/>
                <a:cs typeface="+mj-cs"/>
              </a:rPr>
              <a:t>Design and Technology – Anemometer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31" name="Picture 3"/>
          <p:cNvPicPr>
            <a:picLocks noChangeAspect="1" noChangeArrowheads="1"/>
          </p:cNvPicPr>
          <p:nvPr/>
        </p:nvPicPr>
        <p:blipFill>
          <a:blip r:embed="rId2" cstate="print"/>
          <a:srcRect/>
          <a:stretch>
            <a:fillRect/>
          </a:stretch>
        </p:blipFill>
        <p:spPr bwMode="auto">
          <a:xfrm>
            <a:off x="395536" y="260648"/>
            <a:ext cx="474340" cy="454576"/>
          </a:xfrm>
          <a:prstGeom prst="rect">
            <a:avLst/>
          </a:prstGeom>
          <a:noFill/>
          <a:ln w="9525">
            <a:noFill/>
            <a:miter lim="800000"/>
            <a:headEnd/>
            <a:tailEnd/>
          </a:ln>
        </p:spPr>
      </p:pic>
      <p:pic>
        <p:nvPicPr>
          <p:cNvPr id="32" name="Picture 3"/>
          <p:cNvPicPr>
            <a:picLocks noChangeAspect="1" noChangeArrowheads="1"/>
          </p:cNvPicPr>
          <p:nvPr/>
        </p:nvPicPr>
        <p:blipFill>
          <a:blip r:embed="rId2" cstate="print"/>
          <a:srcRect/>
          <a:stretch>
            <a:fillRect/>
          </a:stretch>
        </p:blipFill>
        <p:spPr bwMode="auto">
          <a:xfrm>
            <a:off x="8244408" y="260648"/>
            <a:ext cx="474340" cy="4545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971600" y="980728"/>
            <a:ext cx="5904656" cy="86409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smtClean="0">
                <a:solidFill>
                  <a:schemeClr val="tx1"/>
                </a:solidFill>
              </a:rPr>
              <a:t>TASK </a:t>
            </a:r>
            <a:r>
              <a:rPr lang="en-US" sz="1200" dirty="0">
                <a:solidFill>
                  <a:schemeClr val="tx1"/>
                </a:solidFill>
              </a:rPr>
              <a:t>. Spend this lesson drawing your first initial design idea for </a:t>
            </a:r>
            <a:r>
              <a:rPr lang="en-US" sz="1200" dirty="0" smtClean="0">
                <a:solidFill>
                  <a:schemeClr val="tx1"/>
                </a:solidFill>
              </a:rPr>
              <a:t>a Anemometer. </a:t>
            </a:r>
            <a:r>
              <a:rPr lang="en-US" sz="1200" dirty="0">
                <a:solidFill>
                  <a:schemeClr val="tx1"/>
                </a:solidFill>
              </a:rPr>
              <a:t>Label the </a:t>
            </a:r>
            <a:r>
              <a:rPr lang="en-US" sz="1200" dirty="0" smtClean="0">
                <a:solidFill>
                  <a:schemeClr val="tx1"/>
                </a:solidFill>
              </a:rPr>
              <a:t>materials </a:t>
            </a:r>
            <a:r>
              <a:rPr lang="en-US" sz="1200" dirty="0">
                <a:solidFill>
                  <a:schemeClr val="tx1"/>
                </a:solidFill>
              </a:rPr>
              <a:t>and features of the design. Then evaluate your idea by writing about its good points and bad points. Look at the specification from last lesson—does it meet the specification you set?</a:t>
            </a:r>
            <a:endParaRPr lang="en-GB" sz="1200" dirty="0">
              <a:solidFill>
                <a:schemeClr val="tx1"/>
              </a:solidFill>
            </a:endParaRPr>
          </a:p>
        </p:txBody>
      </p:sp>
      <p:sp>
        <p:nvSpPr>
          <p:cNvPr id="9" name="Rectangle 8"/>
          <p:cNvSpPr/>
          <p:nvPr/>
        </p:nvSpPr>
        <p:spPr>
          <a:xfrm rot="16200000">
            <a:off x="-2111573" y="3343821"/>
            <a:ext cx="5505501"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INITIAL IDEA 1</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ounded Rectangle 9"/>
          <p:cNvSpPr/>
          <p:nvPr/>
        </p:nvSpPr>
        <p:spPr>
          <a:xfrm>
            <a:off x="7092280" y="2420888"/>
            <a:ext cx="1944216" cy="352839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00" b="1" dirty="0" smtClean="0">
                <a:solidFill>
                  <a:schemeClr val="tx1"/>
                </a:solidFill>
              </a:rPr>
              <a:t>Evaluation of Idea 1</a:t>
            </a:r>
          </a:p>
          <a:p>
            <a:endParaRPr lang="en-GB" sz="1300" b="1" dirty="0">
              <a:solidFill>
                <a:schemeClr val="tx1"/>
              </a:solidFill>
            </a:endParaRPr>
          </a:p>
          <a:p>
            <a:r>
              <a:rPr lang="en-GB" sz="1300" dirty="0" smtClean="0">
                <a:solidFill>
                  <a:schemeClr val="tx1"/>
                </a:solidFill>
              </a:rPr>
              <a:t>Good Points</a:t>
            </a:r>
          </a:p>
          <a:p>
            <a:pPr>
              <a:buFont typeface="Arial" pitchFamily="34" charset="0"/>
              <a:buChar char="•"/>
            </a:pPr>
            <a:r>
              <a:rPr lang="en-GB" sz="1300" b="1" dirty="0">
                <a:solidFill>
                  <a:schemeClr val="tx1"/>
                </a:solidFill>
              </a:rPr>
              <a:t> </a:t>
            </a:r>
            <a:endParaRPr lang="en-GB" sz="1300" b="1" dirty="0" smtClean="0">
              <a:solidFill>
                <a:schemeClr val="tx1"/>
              </a:solidFill>
            </a:endParaRPr>
          </a:p>
          <a:p>
            <a:pPr>
              <a:buFont typeface="Arial" pitchFamily="34" charset="0"/>
              <a:buChar char="•"/>
            </a:pPr>
            <a:r>
              <a:rPr lang="en-GB" sz="1300" b="1" dirty="0">
                <a:solidFill>
                  <a:schemeClr val="tx1"/>
                </a:solidFill>
              </a:rPr>
              <a:t> </a:t>
            </a:r>
            <a:endParaRPr lang="en-GB" sz="1300" b="1" dirty="0" smtClean="0">
              <a:solidFill>
                <a:schemeClr val="tx1"/>
              </a:solidFill>
            </a:endParaRPr>
          </a:p>
          <a:p>
            <a:pPr>
              <a:buFont typeface="Arial" pitchFamily="34" charset="0"/>
              <a:buChar char="•"/>
            </a:pPr>
            <a:r>
              <a:rPr lang="en-GB" sz="1300" b="1" dirty="0">
                <a:solidFill>
                  <a:schemeClr val="tx1"/>
                </a:solidFill>
              </a:rPr>
              <a:t> </a:t>
            </a:r>
            <a:endParaRPr lang="en-GB" sz="1300" b="1" dirty="0" smtClean="0">
              <a:solidFill>
                <a:schemeClr val="tx1"/>
              </a:solidFill>
            </a:endParaRPr>
          </a:p>
          <a:p>
            <a:pPr>
              <a:buFont typeface="Arial" pitchFamily="34" charset="0"/>
              <a:buChar char="•"/>
            </a:pPr>
            <a:r>
              <a:rPr lang="en-GB" sz="1300" b="1" dirty="0">
                <a:solidFill>
                  <a:schemeClr val="tx1"/>
                </a:solidFill>
              </a:rPr>
              <a:t> </a:t>
            </a:r>
            <a:endParaRPr lang="en-GB" sz="1300" b="1" dirty="0" smtClean="0">
              <a:solidFill>
                <a:schemeClr val="tx1"/>
              </a:solidFill>
            </a:endParaRPr>
          </a:p>
          <a:p>
            <a:pPr>
              <a:buFont typeface="Arial" pitchFamily="34" charset="0"/>
              <a:buChar char="•"/>
            </a:pPr>
            <a:r>
              <a:rPr lang="en-GB" sz="1300" b="1" dirty="0">
                <a:solidFill>
                  <a:schemeClr val="tx1"/>
                </a:solidFill>
              </a:rPr>
              <a:t> </a:t>
            </a:r>
            <a:endParaRPr lang="en-GB" sz="1300" b="1" dirty="0" smtClean="0">
              <a:solidFill>
                <a:schemeClr val="tx1"/>
              </a:solidFill>
            </a:endParaRPr>
          </a:p>
          <a:p>
            <a:pPr>
              <a:buFont typeface="Arial" pitchFamily="34" charset="0"/>
              <a:buChar char="•"/>
            </a:pPr>
            <a:endParaRPr lang="en-GB" sz="1300" b="1" dirty="0">
              <a:solidFill>
                <a:schemeClr val="tx1"/>
              </a:solidFill>
            </a:endParaRPr>
          </a:p>
          <a:p>
            <a:r>
              <a:rPr lang="en-GB" sz="1300" dirty="0" smtClean="0">
                <a:solidFill>
                  <a:schemeClr val="tx1"/>
                </a:solidFill>
              </a:rPr>
              <a:t>Bad Points</a:t>
            </a:r>
          </a:p>
          <a:p>
            <a:endParaRPr lang="en-GB" sz="1300" dirty="0">
              <a:solidFill>
                <a:schemeClr val="tx1"/>
              </a:solidFill>
            </a:endParaRPr>
          </a:p>
          <a:p>
            <a:pPr marL="228600" indent="-228600">
              <a:buFont typeface="Arial" pitchFamily="34" charset="0"/>
              <a:buChar char="•"/>
            </a:pPr>
            <a:r>
              <a:rPr lang="en-GB" sz="1300" dirty="0" smtClean="0">
                <a:solidFill>
                  <a:schemeClr val="tx1"/>
                </a:solidFill>
              </a:rPr>
              <a:t> </a:t>
            </a:r>
          </a:p>
          <a:p>
            <a:pPr marL="228600" indent="-228600">
              <a:buFont typeface="Arial" pitchFamily="34" charset="0"/>
              <a:buChar char="•"/>
            </a:pPr>
            <a:r>
              <a:rPr lang="en-GB" sz="1300" dirty="0">
                <a:solidFill>
                  <a:schemeClr val="tx1"/>
                </a:solidFill>
              </a:rPr>
              <a:t> </a:t>
            </a:r>
            <a:endParaRPr lang="en-GB" sz="1300" dirty="0" smtClean="0">
              <a:solidFill>
                <a:schemeClr val="tx1"/>
              </a:solidFill>
            </a:endParaRPr>
          </a:p>
          <a:p>
            <a:pPr marL="228600" indent="-228600">
              <a:buFont typeface="Arial" pitchFamily="34" charset="0"/>
              <a:buChar char="•"/>
            </a:pPr>
            <a:r>
              <a:rPr lang="en-GB" sz="1300" dirty="0">
                <a:solidFill>
                  <a:schemeClr val="tx1"/>
                </a:solidFill>
              </a:rPr>
              <a:t> </a:t>
            </a:r>
            <a:endParaRPr lang="en-GB" sz="1300" dirty="0" smtClean="0">
              <a:solidFill>
                <a:schemeClr val="tx1"/>
              </a:solidFill>
            </a:endParaRPr>
          </a:p>
          <a:p>
            <a:pPr marL="228600" indent="-228600">
              <a:buFont typeface="Arial" pitchFamily="34" charset="0"/>
              <a:buChar char="•"/>
            </a:pPr>
            <a:r>
              <a:rPr lang="en-GB" sz="1200" dirty="0">
                <a:solidFill>
                  <a:schemeClr val="tx1"/>
                </a:solidFill>
              </a:rPr>
              <a:t> </a:t>
            </a:r>
            <a:endParaRPr lang="en-GB" sz="1200" dirty="0" smtClean="0">
              <a:solidFill>
                <a:schemeClr val="tx1"/>
              </a:solidFill>
            </a:endParaRPr>
          </a:p>
          <a:p>
            <a:pPr marL="228600" indent="-228600">
              <a:buFont typeface="Arial" pitchFamily="34" charset="0"/>
              <a:buChar char="•"/>
            </a:pPr>
            <a:r>
              <a:rPr lang="en-GB" sz="1200" dirty="0">
                <a:solidFill>
                  <a:schemeClr val="tx1"/>
                </a:solidFill>
              </a:rPr>
              <a:t> </a:t>
            </a:r>
          </a:p>
        </p:txBody>
      </p:sp>
      <p:grpSp>
        <p:nvGrpSpPr>
          <p:cNvPr id="2" name="Group 1"/>
          <p:cNvGrpSpPr>
            <a:grpSpLocks/>
          </p:cNvGrpSpPr>
          <p:nvPr/>
        </p:nvGrpSpPr>
        <p:grpSpPr bwMode="auto">
          <a:xfrm>
            <a:off x="7740352" y="1628800"/>
            <a:ext cx="142875" cy="142875"/>
            <a:chOff x="13495" y="288"/>
            <a:chExt cx="226" cy="226"/>
          </a:xfrm>
        </p:grpSpPr>
        <p:sp>
          <p:nvSpPr>
            <p:cNvPr id="31756" name="Freeform 12"/>
            <p:cNvSpPr>
              <a:spLocks/>
            </p:cNvSpPr>
            <p:nvPr/>
          </p:nvSpPr>
          <p:spPr bwMode="auto">
            <a:xfrm>
              <a:off x="13495" y="288"/>
              <a:ext cx="226" cy="226"/>
            </a:xfrm>
            <a:custGeom>
              <a:avLst/>
              <a:gdLst/>
              <a:ahLst/>
              <a:cxnLst>
                <a:cxn ang="0">
                  <a:pos x="89" y="103"/>
                </a:cxn>
                <a:cxn ang="0">
                  <a:pos x="89" y="91"/>
                </a:cxn>
                <a:cxn ang="0">
                  <a:pos x="43" y="91"/>
                </a:cxn>
                <a:cxn ang="0">
                  <a:pos x="43" y="69"/>
                </a:cxn>
                <a:cxn ang="0">
                  <a:pos x="41" y="69"/>
                </a:cxn>
                <a:cxn ang="0">
                  <a:pos x="0" y="110"/>
                </a:cxn>
                <a:cxn ang="0">
                  <a:pos x="0" y="115"/>
                </a:cxn>
                <a:cxn ang="0">
                  <a:pos x="2" y="115"/>
                </a:cxn>
                <a:cxn ang="0">
                  <a:pos x="22" y="134"/>
                </a:cxn>
                <a:cxn ang="0">
                  <a:pos x="22" y="110"/>
                </a:cxn>
                <a:cxn ang="0">
                  <a:pos x="31" y="100"/>
                </a:cxn>
                <a:cxn ang="0">
                  <a:pos x="36" y="100"/>
                </a:cxn>
                <a:cxn ang="0">
                  <a:pos x="38" y="103"/>
                </a:cxn>
                <a:cxn ang="0">
                  <a:pos x="38" y="105"/>
                </a:cxn>
                <a:cxn ang="0">
                  <a:pos x="89" y="103"/>
                </a:cxn>
              </a:cxnLst>
              <a:rect l="0" t="0" r="r" b="b"/>
              <a:pathLst>
                <a:path w="226" h="226">
                  <a:moveTo>
                    <a:pt x="89" y="103"/>
                  </a:moveTo>
                  <a:lnTo>
                    <a:pt x="89" y="91"/>
                  </a:lnTo>
                  <a:lnTo>
                    <a:pt x="43" y="91"/>
                  </a:lnTo>
                  <a:lnTo>
                    <a:pt x="43" y="69"/>
                  </a:lnTo>
                  <a:lnTo>
                    <a:pt x="41" y="69"/>
                  </a:lnTo>
                  <a:lnTo>
                    <a:pt x="0" y="110"/>
                  </a:lnTo>
                  <a:lnTo>
                    <a:pt x="0" y="115"/>
                  </a:lnTo>
                  <a:lnTo>
                    <a:pt x="2" y="115"/>
                  </a:lnTo>
                  <a:lnTo>
                    <a:pt x="22" y="134"/>
                  </a:lnTo>
                  <a:lnTo>
                    <a:pt x="22" y="110"/>
                  </a:lnTo>
                  <a:lnTo>
                    <a:pt x="31" y="100"/>
                  </a:lnTo>
                  <a:lnTo>
                    <a:pt x="36" y="100"/>
                  </a:lnTo>
                  <a:lnTo>
                    <a:pt x="38" y="103"/>
                  </a:lnTo>
                  <a:lnTo>
                    <a:pt x="38" y="105"/>
                  </a:lnTo>
                  <a:lnTo>
                    <a:pt x="89" y="10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5" name="Freeform 11"/>
            <p:cNvSpPr>
              <a:spLocks/>
            </p:cNvSpPr>
            <p:nvPr/>
          </p:nvSpPr>
          <p:spPr bwMode="auto">
            <a:xfrm>
              <a:off x="13495" y="288"/>
              <a:ext cx="226" cy="226"/>
            </a:xfrm>
            <a:custGeom>
              <a:avLst/>
              <a:gdLst/>
              <a:ahLst/>
              <a:cxnLst>
                <a:cxn ang="0">
                  <a:pos x="106" y="134"/>
                </a:cxn>
                <a:cxn ang="0">
                  <a:pos x="103" y="134"/>
                </a:cxn>
                <a:cxn ang="0">
                  <a:pos x="103" y="127"/>
                </a:cxn>
                <a:cxn ang="0">
                  <a:pos x="98" y="122"/>
                </a:cxn>
                <a:cxn ang="0">
                  <a:pos x="91" y="120"/>
                </a:cxn>
                <a:cxn ang="0">
                  <a:pos x="43" y="120"/>
                </a:cxn>
                <a:cxn ang="0">
                  <a:pos x="36" y="122"/>
                </a:cxn>
                <a:cxn ang="0">
                  <a:pos x="36" y="124"/>
                </a:cxn>
                <a:cxn ang="0">
                  <a:pos x="31" y="122"/>
                </a:cxn>
                <a:cxn ang="0">
                  <a:pos x="24" y="115"/>
                </a:cxn>
                <a:cxn ang="0">
                  <a:pos x="22" y="115"/>
                </a:cxn>
                <a:cxn ang="0">
                  <a:pos x="22" y="134"/>
                </a:cxn>
                <a:cxn ang="0">
                  <a:pos x="43" y="156"/>
                </a:cxn>
                <a:cxn ang="0">
                  <a:pos x="43" y="136"/>
                </a:cxn>
                <a:cxn ang="0">
                  <a:pos x="89" y="136"/>
                </a:cxn>
                <a:cxn ang="0">
                  <a:pos x="89" y="201"/>
                </a:cxn>
                <a:cxn ang="0">
                  <a:pos x="101" y="213"/>
                </a:cxn>
                <a:cxn ang="0">
                  <a:pos x="101" y="189"/>
                </a:cxn>
                <a:cxn ang="0">
                  <a:pos x="103" y="182"/>
                </a:cxn>
                <a:cxn ang="0">
                  <a:pos x="106" y="134"/>
                </a:cxn>
              </a:cxnLst>
              <a:rect l="0" t="0" r="r" b="b"/>
              <a:pathLst>
                <a:path w="226" h="226">
                  <a:moveTo>
                    <a:pt x="106" y="134"/>
                  </a:moveTo>
                  <a:lnTo>
                    <a:pt x="103" y="134"/>
                  </a:lnTo>
                  <a:lnTo>
                    <a:pt x="103" y="127"/>
                  </a:lnTo>
                  <a:lnTo>
                    <a:pt x="98" y="122"/>
                  </a:lnTo>
                  <a:lnTo>
                    <a:pt x="91" y="120"/>
                  </a:lnTo>
                  <a:lnTo>
                    <a:pt x="43" y="120"/>
                  </a:lnTo>
                  <a:lnTo>
                    <a:pt x="36" y="122"/>
                  </a:lnTo>
                  <a:lnTo>
                    <a:pt x="36" y="124"/>
                  </a:lnTo>
                  <a:lnTo>
                    <a:pt x="31" y="122"/>
                  </a:lnTo>
                  <a:lnTo>
                    <a:pt x="24" y="115"/>
                  </a:lnTo>
                  <a:lnTo>
                    <a:pt x="22" y="115"/>
                  </a:lnTo>
                  <a:lnTo>
                    <a:pt x="22" y="134"/>
                  </a:lnTo>
                  <a:lnTo>
                    <a:pt x="43" y="156"/>
                  </a:lnTo>
                  <a:lnTo>
                    <a:pt x="43" y="136"/>
                  </a:lnTo>
                  <a:lnTo>
                    <a:pt x="89" y="136"/>
                  </a:lnTo>
                  <a:lnTo>
                    <a:pt x="89" y="201"/>
                  </a:lnTo>
                  <a:lnTo>
                    <a:pt x="101" y="213"/>
                  </a:lnTo>
                  <a:lnTo>
                    <a:pt x="101" y="189"/>
                  </a:lnTo>
                  <a:lnTo>
                    <a:pt x="103" y="182"/>
                  </a:lnTo>
                  <a:lnTo>
                    <a:pt x="106" y="134"/>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4" name="Freeform 10"/>
            <p:cNvSpPr>
              <a:spLocks/>
            </p:cNvSpPr>
            <p:nvPr/>
          </p:nvSpPr>
          <p:spPr bwMode="auto">
            <a:xfrm>
              <a:off x="13495" y="288"/>
              <a:ext cx="226" cy="226"/>
            </a:xfrm>
            <a:custGeom>
              <a:avLst/>
              <a:gdLst/>
              <a:ahLst/>
              <a:cxnLst>
                <a:cxn ang="0">
                  <a:pos x="156" y="43"/>
                </a:cxn>
                <a:cxn ang="0">
                  <a:pos x="113" y="0"/>
                </a:cxn>
                <a:cxn ang="0">
                  <a:pos x="110" y="0"/>
                </a:cxn>
                <a:cxn ang="0">
                  <a:pos x="67" y="43"/>
                </a:cxn>
                <a:cxn ang="0">
                  <a:pos x="89" y="45"/>
                </a:cxn>
                <a:cxn ang="0">
                  <a:pos x="89" y="103"/>
                </a:cxn>
                <a:cxn ang="0">
                  <a:pos x="96" y="103"/>
                </a:cxn>
                <a:cxn ang="0">
                  <a:pos x="101" y="98"/>
                </a:cxn>
                <a:cxn ang="0">
                  <a:pos x="101" y="31"/>
                </a:cxn>
                <a:cxn ang="0">
                  <a:pos x="110" y="21"/>
                </a:cxn>
                <a:cxn ang="0">
                  <a:pos x="115" y="21"/>
                </a:cxn>
                <a:cxn ang="0">
                  <a:pos x="125" y="31"/>
                </a:cxn>
                <a:cxn ang="0">
                  <a:pos x="125" y="100"/>
                </a:cxn>
                <a:cxn ang="0">
                  <a:pos x="130" y="103"/>
                </a:cxn>
                <a:cxn ang="0">
                  <a:pos x="130" y="105"/>
                </a:cxn>
                <a:cxn ang="0">
                  <a:pos x="134" y="105"/>
                </a:cxn>
                <a:cxn ang="0">
                  <a:pos x="134" y="45"/>
                </a:cxn>
                <a:cxn ang="0">
                  <a:pos x="156" y="43"/>
                </a:cxn>
              </a:cxnLst>
              <a:rect l="0" t="0" r="r" b="b"/>
              <a:pathLst>
                <a:path w="226" h="226">
                  <a:moveTo>
                    <a:pt x="156" y="43"/>
                  </a:moveTo>
                  <a:lnTo>
                    <a:pt x="113" y="0"/>
                  </a:lnTo>
                  <a:lnTo>
                    <a:pt x="110" y="0"/>
                  </a:lnTo>
                  <a:lnTo>
                    <a:pt x="67" y="43"/>
                  </a:lnTo>
                  <a:lnTo>
                    <a:pt x="89" y="45"/>
                  </a:lnTo>
                  <a:lnTo>
                    <a:pt x="89" y="103"/>
                  </a:lnTo>
                  <a:lnTo>
                    <a:pt x="96" y="103"/>
                  </a:lnTo>
                  <a:lnTo>
                    <a:pt x="101" y="98"/>
                  </a:lnTo>
                  <a:lnTo>
                    <a:pt x="101" y="31"/>
                  </a:lnTo>
                  <a:lnTo>
                    <a:pt x="110" y="21"/>
                  </a:lnTo>
                  <a:lnTo>
                    <a:pt x="115" y="21"/>
                  </a:lnTo>
                  <a:lnTo>
                    <a:pt x="125" y="31"/>
                  </a:lnTo>
                  <a:lnTo>
                    <a:pt x="125" y="100"/>
                  </a:lnTo>
                  <a:lnTo>
                    <a:pt x="130" y="103"/>
                  </a:lnTo>
                  <a:lnTo>
                    <a:pt x="130" y="105"/>
                  </a:lnTo>
                  <a:lnTo>
                    <a:pt x="134" y="105"/>
                  </a:lnTo>
                  <a:lnTo>
                    <a:pt x="134" y="45"/>
                  </a:lnTo>
                  <a:lnTo>
                    <a:pt x="156" y="4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3" name="Freeform 9"/>
            <p:cNvSpPr>
              <a:spLocks/>
            </p:cNvSpPr>
            <p:nvPr/>
          </p:nvSpPr>
          <p:spPr bwMode="auto">
            <a:xfrm>
              <a:off x="13495" y="288"/>
              <a:ext cx="226" cy="226"/>
            </a:xfrm>
            <a:custGeom>
              <a:avLst/>
              <a:gdLst/>
              <a:ahLst/>
              <a:cxnLst>
                <a:cxn ang="0">
                  <a:pos x="89" y="201"/>
                </a:cxn>
                <a:cxn ang="0">
                  <a:pos x="89" y="180"/>
                </a:cxn>
                <a:cxn ang="0">
                  <a:pos x="67" y="180"/>
                </a:cxn>
                <a:cxn ang="0">
                  <a:pos x="89" y="201"/>
                </a:cxn>
              </a:cxnLst>
              <a:rect l="0" t="0" r="r" b="b"/>
              <a:pathLst>
                <a:path w="226" h="226">
                  <a:moveTo>
                    <a:pt x="89" y="201"/>
                  </a:moveTo>
                  <a:lnTo>
                    <a:pt x="89" y="180"/>
                  </a:lnTo>
                  <a:lnTo>
                    <a:pt x="67" y="180"/>
                  </a:lnTo>
                  <a:lnTo>
                    <a:pt x="89" y="201"/>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2" name="Freeform 8"/>
            <p:cNvSpPr>
              <a:spLocks/>
            </p:cNvSpPr>
            <p:nvPr/>
          </p:nvSpPr>
          <p:spPr bwMode="auto">
            <a:xfrm>
              <a:off x="13495" y="288"/>
              <a:ext cx="226" cy="226"/>
            </a:xfrm>
            <a:custGeom>
              <a:avLst/>
              <a:gdLst/>
              <a:ahLst/>
              <a:cxnLst>
                <a:cxn ang="0">
                  <a:pos x="106" y="43"/>
                </a:cxn>
                <a:cxn ang="0">
                  <a:pos x="103" y="43"/>
                </a:cxn>
                <a:cxn ang="0">
                  <a:pos x="103" y="36"/>
                </a:cxn>
                <a:cxn ang="0">
                  <a:pos x="101" y="36"/>
                </a:cxn>
                <a:cxn ang="0">
                  <a:pos x="101" y="98"/>
                </a:cxn>
                <a:cxn ang="0">
                  <a:pos x="103" y="91"/>
                </a:cxn>
                <a:cxn ang="0">
                  <a:pos x="106" y="43"/>
                </a:cxn>
              </a:cxnLst>
              <a:rect l="0" t="0" r="r" b="b"/>
              <a:pathLst>
                <a:path w="226" h="226">
                  <a:moveTo>
                    <a:pt x="106" y="43"/>
                  </a:moveTo>
                  <a:lnTo>
                    <a:pt x="103" y="43"/>
                  </a:lnTo>
                  <a:lnTo>
                    <a:pt x="103" y="36"/>
                  </a:lnTo>
                  <a:lnTo>
                    <a:pt x="101" y="36"/>
                  </a:lnTo>
                  <a:lnTo>
                    <a:pt x="101" y="98"/>
                  </a:lnTo>
                  <a:lnTo>
                    <a:pt x="103" y="91"/>
                  </a:lnTo>
                  <a:lnTo>
                    <a:pt x="106" y="4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1" name="Freeform 7"/>
            <p:cNvSpPr>
              <a:spLocks/>
            </p:cNvSpPr>
            <p:nvPr/>
          </p:nvSpPr>
          <p:spPr bwMode="auto">
            <a:xfrm>
              <a:off x="13495" y="288"/>
              <a:ext cx="226" cy="226"/>
            </a:xfrm>
            <a:custGeom>
              <a:avLst/>
              <a:gdLst/>
              <a:ahLst/>
              <a:cxnLst>
                <a:cxn ang="0">
                  <a:pos x="115" y="225"/>
                </a:cxn>
                <a:cxn ang="0">
                  <a:pos x="115" y="204"/>
                </a:cxn>
                <a:cxn ang="0">
                  <a:pos x="110" y="201"/>
                </a:cxn>
                <a:cxn ang="0">
                  <a:pos x="103" y="194"/>
                </a:cxn>
                <a:cxn ang="0">
                  <a:pos x="101" y="194"/>
                </a:cxn>
                <a:cxn ang="0">
                  <a:pos x="101" y="213"/>
                </a:cxn>
                <a:cxn ang="0">
                  <a:pos x="110" y="223"/>
                </a:cxn>
                <a:cxn ang="0">
                  <a:pos x="115" y="225"/>
                </a:cxn>
              </a:cxnLst>
              <a:rect l="0" t="0" r="r" b="b"/>
              <a:pathLst>
                <a:path w="226" h="226">
                  <a:moveTo>
                    <a:pt x="115" y="225"/>
                  </a:moveTo>
                  <a:lnTo>
                    <a:pt x="115" y="204"/>
                  </a:lnTo>
                  <a:lnTo>
                    <a:pt x="110" y="201"/>
                  </a:lnTo>
                  <a:lnTo>
                    <a:pt x="103" y="194"/>
                  </a:lnTo>
                  <a:lnTo>
                    <a:pt x="101" y="194"/>
                  </a:lnTo>
                  <a:lnTo>
                    <a:pt x="101" y="213"/>
                  </a:lnTo>
                  <a:lnTo>
                    <a:pt x="110" y="223"/>
                  </a:lnTo>
                  <a:lnTo>
                    <a:pt x="115" y="225"/>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0" name="Freeform 6"/>
            <p:cNvSpPr>
              <a:spLocks/>
            </p:cNvSpPr>
            <p:nvPr/>
          </p:nvSpPr>
          <p:spPr bwMode="auto">
            <a:xfrm>
              <a:off x="13495" y="288"/>
              <a:ext cx="226" cy="226"/>
            </a:xfrm>
            <a:custGeom>
              <a:avLst/>
              <a:gdLst/>
              <a:ahLst/>
              <a:cxnLst>
                <a:cxn ang="0">
                  <a:pos x="125" y="213"/>
                </a:cxn>
                <a:cxn ang="0">
                  <a:pos x="125" y="189"/>
                </a:cxn>
                <a:cxn ang="0">
                  <a:pos x="122" y="194"/>
                </a:cxn>
                <a:cxn ang="0">
                  <a:pos x="115" y="201"/>
                </a:cxn>
                <a:cxn ang="0">
                  <a:pos x="115" y="223"/>
                </a:cxn>
                <a:cxn ang="0">
                  <a:pos x="125" y="213"/>
                </a:cxn>
              </a:cxnLst>
              <a:rect l="0" t="0" r="r" b="b"/>
              <a:pathLst>
                <a:path w="226" h="226">
                  <a:moveTo>
                    <a:pt x="125" y="213"/>
                  </a:moveTo>
                  <a:lnTo>
                    <a:pt x="125" y="189"/>
                  </a:lnTo>
                  <a:lnTo>
                    <a:pt x="122" y="194"/>
                  </a:lnTo>
                  <a:lnTo>
                    <a:pt x="115" y="201"/>
                  </a:lnTo>
                  <a:lnTo>
                    <a:pt x="115" y="223"/>
                  </a:lnTo>
                  <a:lnTo>
                    <a:pt x="125" y="21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9" name="Freeform 5"/>
            <p:cNvSpPr>
              <a:spLocks/>
            </p:cNvSpPr>
            <p:nvPr/>
          </p:nvSpPr>
          <p:spPr bwMode="auto">
            <a:xfrm>
              <a:off x="13495" y="288"/>
              <a:ext cx="226" cy="226"/>
            </a:xfrm>
            <a:custGeom>
              <a:avLst/>
              <a:gdLst/>
              <a:ahLst/>
              <a:cxnLst>
                <a:cxn ang="0">
                  <a:pos x="125" y="100"/>
                </a:cxn>
                <a:cxn ang="0">
                  <a:pos x="125" y="31"/>
                </a:cxn>
                <a:cxn ang="0">
                  <a:pos x="122" y="36"/>
                </a:cxn>
                <a:cxn ang="0">
                  <a:pos x="120" y="38"/>
                </a:cxn>
                <a:cxn ang="0">
                  <a:pos x="120" y="96"/>
                </a:cxn>
                <a:cxn ang="0">
                  <a:pos x="122" y="96"/>
                </a:cxn>
                <a:cxn ang="0">
                  <a:pos x="122" y="100"/>
                </a:cxn>
                <a:cxn ang="0">
                  <a:pos x="125" y="100"/>
                </a:cxn>
              </a:cxnLst>
              <a:rect l="0" t="0" r="r" b="b"/>
              <a:pathLst>
                <a:path w="226" h="226">
                  <a:moveTo>
                    <a:pt x="125" y="100"/>
                  </a:moveTo>
                  <a:lnTo>
                    <a:pt x="125" y="31"/>
                  </a:lnTo>
                  <a:lnTo>
                    <a:pt x="122" y="36"/>
                  </a:lnTo>
                  <a:lnTo>
                    <a:pt x="120" y="38"/>
                  </a:lnTo>
                  <a:lnTo>
                    <a:pt x="120" y="96"/>
                  </a:lnTo>
                  <a:lnTo>
                    <a:pt x="122" y="96"/>
                  </a:lnTo>
                  <a:lnTo>
                    <a:pt x="122" y="100"/>
                  </a:lnTo>
                  <a:lnTo>
                    <a:pt x="125" y="100"/>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8" name="Freeform 4"/>
            <p:cNvSpPr>
              <a:spLocks/>
            </p:cNvSpPr>
            <p:nvPr/>
          </p:nvSpPr>
          <p:spPr bwMode="auto">
            <a:xfrm>
              <a:off x="13495" y="288"/>
              <a:ext cx="226" cy="226"/>
            </a:xfrm>
            <a:custGeom>
              <a:avLst/>
              <a:gdLst/>
              <a:ahLst/>
              <a:cxnLst>
                <a:cxn ang="0">
                  <a:pos x="204" y="134"/>
                </a:cxn>
                <a:cxn ang="0">
                  <a:pos x="204" y="110"/>
                </a:cxn>
                <a:cxn ang="0">
                  <a:pos x="202" y="115"/>
                </a:cxn>
                <a:cxn ang="0">
                  <a:pos x="194" y="122"/>
                </a:cxn>
                <a:cxn ang="0">
                  <a:pos x="194" y="124"/>
                </a:cxn>
                <a:cxn ang="0">
                  <a:pos x="190" y="122"/>
                </a:cxn>
                <a:cxn ang="0">
                  <a:pos x="182" y="120"/>
                </a:cxn>
                <a:cxn ang="0">
                  <a:pos x="132" y="120"/>
                </a:cxn>
                <a:cxn ang="0">
                  <a:pos x="127" y="122"/>
                </a:cxn>
                <a:cxn ang="0">
                  <a:pos x="120" y="129"/>
                </a:cxn>
                <a:cxn ang="0">
                  <a:pos x="120" y="187"/>
                </a:cxn>
                <a:cxn ang="0">
                  <a:pos x="122" y="187"/>
                </a:cxn>
                <a:cxn ang="0">
                  <a:pos x="125" y="189"/>
                </a:cxn>
                <a:cxn ang="0">
                  <a:pos x="125" y="213"/>
                </a:cxn>
                <a:cxn ang="0">
                  <a:pos x="134" y="204"/>
                </a:cxn>
                <a:cxn ang="0">
                  <a:pos x="134" y="136"/>
                </a:cxn>
                <a:cxn ang="0">
                  <a:pos x="180" y="136"/>
                </a:cxn>
                <a:cxn ang="0">
                  <a:pos x="180" y="158"/>
                </a:cxn>
                <a:cxn ang="0">
                  <a:pos x="204" y="134"/>
                </a:cxn>
              </a:cxnLst>
              <a:rect l="0" t="0" r="r" b="b"/>
              <a:pathLst>
                <a:path w="226" h="226">
                  <a:moveTo>
                    <a:pt x="204" y="134"/>
                  </a:moveTo>
                  <a:lnTo>
                    <a:pt x="204" y="110"/>
                  </a:lnTo>
                  <a:lnTo>
                    <a:pt x="202" y="115"/>
                  </a:lnTo>
                  <a:lnTo>
                    <a:pt x="194" y="122"/>
                  </a:lnTo>
                  <a:lnTo>
                    <a:pt x="194" y="124"/>
                  </a:lnTo>
                  <a:lnTo>
                    <a:pt x="190" y="122"/>
                  </a:lnTo>
                  <a:lnTo>
                    <a:pt x="182" y="120"/>
                  </a:lnTo>
                  <a:lnTo>
                    <a:pt x="132" y="120"/>
                  </a:lnTo>
                  <a:lnTo>
                    <a:pt x="127" y="122"/>
                  </a:lnTo>
                  <a:lnTo>
                    <a:pt x="120" y="129"/>
                  </a:lnTo>
                  <a:lnTo>
                    <a:pt x="120" y="187"/>
                  </a:lnTo>
                  <a:lnTo>
                    <a:pt x="122" y="187"/>
                  </a:lnTo>
                  <a:lnTo>
                    <a:pt x="125" y="189"/>
                  </a:lnTo>
                  <a:lnTo>
                    <a:pt x="125" y="213"/>
                  </a:lnTo>
                  <a:lnTo>
                    <a:pt x="134" y="204"/>
                  </a:lnTo>
                  <a:lnTo>
                    <a:pt x="134" y="136"/>
                  </a:lnTo>
                  <a:lnTo>
                    <a:pt x="180" y="136"/>
                  </a:lnTo>
                  <a:lnTo>
                    <a:pt x="180" y="158"/>
                  </a:lnTo>
                  <a:lnTo>
                    <a:pt x="204" y="134"/>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7" name="Freeform 3"/>
            <p:cNvSpPr>
              <a:spLocks/>
            </p:cNvSpPr>
            <p:nvPr/>
          </p:nvSpPr>
          <p:spPr bwMode="auto">
            <a:xfrm>
              <a:off x="13495" y="288"/>
              <a:ext cx="226" cy="226"/>
            </a:xfrm>
            <a:custGeom>
              <a:avLst/>
              <a:gdLst/>
              <a:ahLst/>
              <a:cxnLst>
                <a:cxn ang="0">
                  <a:pos x="226" y="112"/>
                </a:cxn>
                <a:cxn ang="0">
                  <a:pos x="182" y="69"/>
                </a:cxn>
                <a:cxn ang="0">
                  <a:pos x="180" y="69"/>
                </a:cxn>
                <a:cxn ang="0">
                  <a:pos x="180" y="91"/>
                </a:cxn>
                <a:cxn ang="0">
                  <a:pos x="134" y="91"/>
                </a:cxn>
                <a:cxn ang="0">
                  <a:pos x="134" y="105"/>
                </a:cxn>
                <a:cxn ang="0">
                  <a:pos x="185" y="103"/>
                </a:cxn>
                <a:cxn ang="0">
                  <a:pos x="190" y="100"/>
                </a:cxn>
                <a:cxn ang="0">
                  <a:pos x="194" y="100"/>
                </a:cxn>
                <a:cxn ang="0">
                  <a:pos x="204" y="110"/>
                </a:cxn>
                <a:cxn ang="0">
                  <a:pos x="204" y="134"/>
                </a:cxn>
                <a:cxn ang="0">
                  <a:pos x="226" y="112"/>
                </a:cxn>
              </a:cxnLst>
              <a:rect l="0" t="0" r="r" b="b"/>
              <a:pathLst>
                <a:path w="226" h="226">
                  <a:moveTo>
                    <a:pt x="226" y="112"/>
                  </a:moveTo>
                  <a:lnTo>
                    <a:pt x="182" y="69"/>
                  </a:lnTo>
                  <a:lnTo>
                    <a:pt x="180" y="69"/>
                  </a:lnTo>
                  <a:lnTo>
                    <a:pt x="180" y="91"/>
                  </a:lnTo>
                  <a:lnTo>
                    <a:pt x="134" y="91"/>
                  </a:lnTo>
                  <a:lnTo>
                    <a:pt x="134" y="105"/>
                  </a:lnTo>
                  <a:lnTo>
                    <a:pt x="185" y="103"/>
                  </a:lnTo>
                  <a:lnTo>
                    <a:pt x="190" y="100"/>
                  </a:lnTo>
                  <a:lnTo>
                    <a:pt x="194" y="100"/>
                  </a:lnTo>
                  <a:lnTo>
                    <a:pt x="204" y="110"/>
                  </a:lnTo>
                  <a:lnTo>
                    <a:pt x="204" y="134"/>
                  </a:lnTo>
                  <a:lnTo>
                    <a:pt x="226" y="112"/>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6" name="Freeform 2"/>
            <p:cNvSpPr>
              <a:spLocks/>
            </p:cNvSpPr>
            <p:nvPr/>
          </p:nvSpPr>
          <p:spPr bwMode="auto">
            <a:xfrm>
              <a:off x="13495" y="288"/>
              <a:ext cx="226" cy="226"/>
            </a:xfrm>
            <a:custGeom>
              <a:avLst/>
              <a:gdLst/>
              <a:ahLst/>
              <a:cxnLst>
                <a:cxn ang="0">
                  <a:pos x="158" y="180"/>
                </a:cxn>
                <a:cxn ang="0">
                  <a:pos x="134" y="180"/>
                </a:cxn>
                <a:cxn ang="0">
                  <a:pos x="134" y="204"/>
                </a:cxn>
                <a:cxn ang="0">
                  <a:pos x="158" y="180"/>
                </a:cxn>
              </a:cxnLst>
              <a:rect l="0" t="0" r="r" b="b"/>
              <a:pathLst>
                <a:path w="226" h="226">
                  <a:moveTo>
                    <a:pt x="158" y="180"/>
                  </a:moveTo>
                  <a:lnTo>
                    <a:pt x="134" y="180"/>
                  </a:lnTo>
                  <a:lnTo>
                    <a:pt x="134" y="204"/>
                  </a:lnTo>
                  <a:lnTo>
                    <a:pt x="158" y="180"/>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22" name="TextBox 21"/>
          <p:cNvSpPr txBox="1"/>
          <p:nvPr/>
        </p:nvSpPr>
        <p:spPr>
          <a:xfrm>
            <a:off x="7236296" y="1340768"/>
            <a:ext cx="1305935" cy="307777"/>
          </a:xfrm>
          <a:prstGeom prst="rect">
            <a:avLst/>
          </a:prstGeom>
          <a:noFill/>
        </p:spPr>
        <p:txBody>
          <a:bodyPr wrap="none" rtlCol="0">
            <a:spAutoFit/>
          </a:bodyPr>
          <a:lstStyle/>
          <a:p>
            <a:r>
              <a:rPr lang="en-GB" sz="1400" dirty="0" smtClean="0"/>
              <a:t>Vanishing Point</a:t>
            </a:r>
            <a:endParaRPr lang="en-GB" sz="1400" dirty="0"/>
          </a:p>
        </p:txBody>
      </p:sp>
      <p:sp>
        <p:nvSpPr>
          <p:cNvPr id="23" name="Footer Placeholder 22"/>
          <p:cNvSpPr>
            <a:spLocks noGrp="1"/>
          </p:cNvSpPr>
          <p:nvPr>
            <p:ph type="ftr" sz="quarter" idx="11"/>
          </p:nvPr>
        </p:nvSpPr>
        <p:spPr/>
        <p:txBody>
          <a:bodyPr/>
          <a:lstStyle/>
          <a:p>
            <a:r>
              <a:rPr lang="en-GB" smtClean="0"/>
              <a:t>Name_______________                             Date________________</a:t>
            </a:r>
            <a:endParaRPr lang="en-GB"/>
          </a:p>
        </p:txBody>
      </p:sp>
      <p:sp>
        <p:nvSpPr>
          <p:cNvPr id="29"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smtClean="0">
                <a:ln>
                  <a:noFill/>
                </a:ln>
                <a:solidFill>
                  <a:schemeClr val="tx1"/>
                </a:solidFill>
                <a:effectLst/>
                <a:uLnTx/>
                <a:uFillTx/>
                <a:latin typeface="+mj-lt"/>
                <a:ea typeface="+mj-ea"/>
                <a:cs typeface="+mj-cs"/>
              </a:rPr>
              <a:t>Design and Technology – Anemometer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30" name="Picture 3"/>
          <p:cNvPicPr>
            <a:picLocks noChangeAspect="1" noChangeArrowheads="1"/>
          </p:cNvPicPr>
          <p:nvPr/>
        </p:nvPicPr>
        <p:blipFill>
          <a:blip r:embed="rId2" cstate="print"/>
          <a:srcRect/>
          <a:stretch>
            <a:fillRect/>
          </a:stretch>
        </p:blipFill>
        <p:spPr bwMode="auto">
          <a:xfrm>
            <a:off x="395536" y="260648"/>
            <a:ext cx="474340" cy="454576"/>
          </a:xfrm>
          <a:prstGeom prst="rect">
            <a:avLst/>
          </a:prstGeom>
          <a:noFill/>
          <a:ln w="9525">
            <a:noFill/>
            <a:miter lim="800000"/>
            <a:headEnd/>
            <a:tailEnd/>
          </a:ln>
        </p:spPr>
      </p:pic>
      <p:pic>
        <p:nvPicPr>
          <p:cNvPr id="31" name="Picture 3"/>
          <p:cNvPicPr>
            <a:picLocks noChangeAspect="1" noChangeArrowheads="1"/>
          </p:cNvPicPr>
          <p:nvPr/>
        </p:nvPicPr>
        <p:blipFill>
          <a:blip r:embed="rId2" cstate="print"/>
          <a:srcRect/>
          <a:stretch>
            <a:fillRect/>
          </a:stretch>
        </p:blipFill>
        <p:spPr bwMode="auto">
          <a:xfrm>
            <a:off x="8244408" y="260648"/>
            <a:ext cx="474340" cy="4545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971600" y="980728"/>
            <a:ext cx="5904656" cy="86409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smtClean="0">
                <a:solidFill>
                  <a:schemeClr val="tx1"/>
                </a:solidFill>
              </a:rPr>
              <a:t>TASK </a:t>
            </a:r>
            <a:r>
              <a:rPr lang="en-US" sz="1200" dirty="0">
                <a:solidFill>
                  <a:schemeClr val="tx1"/>
                </a:solidFill>
              </a:rPr>
              <a:t>. Spend this lesson drawing your </a:t>
            </a:r>
            <a:r>
              <a:rPr lang="en-US" sz="1200" dirty="0" smtClean="0">
                <a:solidFill>
                  <a:schemeClr val="tx1"/>
                </a:solidFill>
              </a:rPr>
              <a:t>second initial </a:t>
            </a:r>
            <a:r>
              <a:rPr lang="en-US" sz="1200" dirty="0">
                <a:solidFill>
                  <a:schemeClr val="tx1"/>
                </a:solidFill>
              </a:rPr>
              <a:t>design idea for </a:t>
            </a:r>
            <a:r>
              <a:rPr lang="en-US" sz="1200" dirty="0" smtClean="0">
                <a:solidFill>
                  <a:schemeClr val="tx1"/>
                </a:solidFill>
              </a:rPr>
              <a:t>a Anemometer. </a:t>
            </a:r>
            <a:r>
              <a:rPr lang="en-US" sz="1200" dirty="0">
                <a:solidFill>
                  <a:schemeClr val="tx1"/>
                </a:solidFill>
              </a:rPr>
              <a:t>Label the </a:t>
            </a:r>
            <a:r>
              <a:rPr lang="en-US" sz="1200" dirty="0" smtClean="0">
                <a:solidFill>
                  <a:schemeClr val="tx1"/>
                </a:solidFill>
              </a:rPr>
              <a:t>materials </a:t>
            </a:r>
            <a:r>
              <a:rPr lang="en-US" sz="1200" dirty="0">
                <a:solidFill>
                  <a:schemeClr val="tx1"/>
                </a:solidFill>
              </a:rPr>
              <a:t>and features of the design. Then evaluate your idea by writing about its good points and bad points. Look at the specification from last lesson—does it meet the specification you set?</a:t>
            </a:r>
            <a:endParaRPr lang="en-GB" sz="1200" dirty="0">
              <a:solidFill>
                <a:schemeClr val="tx1"/>
              </a:solidFill>
            </a:endParaRPr>
          </a:p>
        </p:txBody>
      </p:sp>
      <p:sp>
        <p:nvSpPr>
          <p:cNvPr id="9" name="Rectangle 8"/>
          <p:cNvSpPr/>
          <p:nvPr/>
        </p:nvSpPr>
        <p:spPr>
          <a:xfrm rot="16200000">
            <a:off x="-2111573" y="3343821"/>
            <a:ext cx="5505501"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INITIAL IDEA 2</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ounded Rectangle 9"/>
          <p:cNvSpPr/>
          <p:nvPr/>
        </p:nvSpPr>
        <p:spPr>
          <a:xfrm>
            <a:off x="7092280" y="2420888"/>
            <a:ext cx="1944216" cy="352839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00" b="1" dirty="0" smtClean="0">
                <a:solidFill>
                  <a:schemeClr val="tx1"/>
                </a:solidFill>
              </a:rPr>
              <a:t>Evaluation of Idea 2</a:t>
            </a:r>
          </a:p>
          <a:p>
            <a:endParaRPr lang="en-GB" sz="1300" b="1" dirty="0">
              <a:solidFill>
                <a:schemeClr val="tx1"/>
              </a:solidFill>
            </a:endParaRPr>
          </a:p>
          <a:p>
            <a:r>
              <a:rPr lang="en-GB" sz="1300" dirty="0" smtClean="0">
                <a:solidFill>
                  <a:schemeClr val="tx1"/>
                </a:solidFill>
              </a:rPr>
              <a:t>Good Points</a:t>
            </a:r>
          </a:p>
          <a:p>
            <a:pPr>
              <a:buFont typeface="Arial" pitchFamily="34" charset="0"/>
              <a:buChar char="•"/>
            </a:pPr>
            <a:r>
              <a:rPr lang="en-GB" sz="1300" b="1" dirty="0">
                <a:solidFill>
                  <a:schemeClr val="tx1"/>
                </a:solidFill>
              </a:rPr>
              <a:t> </a:t>
            </a:r>
            <a:endParaRPr lang="en-GB" sz="1300" b="1" dirty="0" smtClean="0">
              <a:solidFill>
                <a:schemeClr val="tx1"/>
              </a:solidFill>
            </a:endParaRPr>
          </a:p>
          <a:p>
            <a:pPr>
              <a:buFont typeface="Arial" pitchFamily="34" charset="0"/>
              <a:buChar char="•"/>
            </a:pPr>
            <a:r>
              <a:rPr lang="en-GB" sz="1300" b="1" dirty="0">
                <a:solidFill>
                  <a:schemeClr val="tx1"/>
                </a:solidFill>
              </a:rPr>
              <a:t> </a:t>
            </a:r>
            <a:endParaRPr lang="en-GB" sz="1300" b="1" dirty="0" smtClean="0">
              <a:solidFill>
                <a:schemeClr val="tx1"/>
              </a:solidFill>
            </a:endParaRPr>
          </a:p>
          <a:p>
            <a:pPr>
              <a:buFont typeface="Arial" pitchFamily="34" charset="0"/>
              <a:buChar char="•"/>
            </a:pPr>
            <a:r>
              <a:rPr lang="en-GB" sz="1300" b="1" dirty="0">
                <a:solidFill>
                  <a:schemeClr val="tx1"/>
                </a:solidFill>
              </a:rPr>
              <a:t> </a:t>
            </a:r>
            <a:endParaRPr lang="en-GB" sz="1300" b="1" dirty="0" smtClean="0">
              <a:solidFill>
                <a:schemeClr val="tx1"/>
              </a:solidFill>
            </a:endParaRPr>
          </a:p>
          <a:p>
            <a:pPr>
              <a:buFont typeface="Arial" pitchFamily="34" charset="0"/>
              <a:buChar char="•"/>
            </a:pPr>
            <a:r>
              <a:rPr lang="en-GB" sz="1300" b="1" dirty="0">
                <a:solidFill>
                  <a:schemeClr val="tx1"/>
                </a:solidFill>
              </a:rPr>
              <a:t> </a:t>
            </a:r>
            <a:endParaRPr lang="en-GB" sz="1300" b="1" dirty="0" smtClean="0">
              <a:solidFill>
                <a:schemeClr val="tx1"/>
              </a:solidFill>
            </a:endParaRPr>
          </a:p>
          <a:p>
            <a:pPr>
              <a:buFont typeface="Arial" pitchFamily="34" charset="0"/>
              <a:buChar char="•"/>
            </a:pPr>
            <a:r>
              <a:rPr lang="en-GB" sz="1300" b="1" dirty="0">
                <a:solidFill>
                  <a:schemeClr val="tx1"/>
                </a:solidFill>
              </a:rPr>
              <a:t> </a:t>
            </a:r>
            <a:endParaRPr lang="en-GB" sz="1300" b="1" dirty="0" smtClean="0">
              <a:solidFill>
                <a:schemeClr val="tx1"/>
              </a:solidFill>
            </a:endParaRPr>
          </a:p>
          <a:p>
            <a:pPr>
              <a:buFont typeface="Arial" pitchFamily="34" charset="0"/>
              <a:buChar char="•"/>
            </a:pPr>
            <a:endParaRPr lang="en-GB" sz="1300" b="1" dirty="0">
              <a:solidFill>
                <a:schemeClr val="tx1"/>
              </a:solidFill>
            </a:endParaRPr>
          </a:p>
          <a:p>
            <a:r>
              <a:rPr lang="en-GB" sz="1300" dirty="0" smtClean="0">
                <a:solidFill>
                  <a:schemeClr val="tx1"/>
                </a:solidFill>
              </a:rPr>
              <a:t>Bad Points</a:t>
            </a:r>
          </a:p>
          <a:p>
            <a:endParaRPr lang="en-GB" sz="1300" dirty="0">
              <a:solidFill>
                <a:schemeClr val="tx1"/>
              </a:solidFill>
            </a:endParaRPr>
          </a:p>
          <a:p>
            <a:pPr marL="228600" indent="-228600">
              <a:buFont typeface="Arial" pitchFamily="34" charset="0"/>
              <a:buChar char="•"/>
            </a:pPr>
            <a:r>
              <a:rPr lang="en-GB" sz="1300" dirty="0" smtClean="0">
                <a:solidFill>
                  <a:schemeClr val="tx1"/>
                </a:solidFill>
              </a:rPr>
              <a:t> </a:t>
            </a:r>
          </a:p>
          <a:p>
            <a:pPr marL="228600" indent="-228600">
              <a:buFont typeface="Arial" pitchFamily="34" charset="0"/>
              <a:buChar char="•"/>
            </a:pPr>
            <a:r>
              <a:rPr lang="en-GB" sz="1300" dirty="0">
                <a:solidFill>
                  <a:schemeClr val="tx1"/>
                </a:solidFill>
              </a:rPr>
              <a:t> </a:t>
            </a:r>
            <a:endParaRPr lang="en-GB" sz="1300" dirty="0" smtClean="0">
              <a:solidFill>
                <a:schemeClr val="tx1"/>
              </a:solidFill>
            </a:endParaRPr>
          </a:p>
          <a:p>
            <a:pPr marL="228600" indent="-228600">
              <a:buFont typeface="Arial" pitchFamily="34" charset="0"/>
              <a:buChar char="•"/>
            </a:pPr>
            <a:r>
              <a:rPr lang="en-GB" sz="1300" dirty="0">
                <a:solidFill>
                  <a:schemeClr val="tx1"/>
                </a:solidFill>
              </a:rPr>
              <a:t> </a:t>
            </a:r>
            <a:endParaRPr lang="en-GB" sz="1300" dirty="0" smtClean="0">
              <a:solidFill>
                <a:schemeClr val="tx1"/>
              </a:solidFill>
            </a:endParaRPr>
          </a:p>
          <a:p>
            <a:pPr marL="228600" indent="-228600">
              <a:buFont typeface="Arial" pitchFamily="34" charset="0"/>
              <a:buChar char="•"/>
            </a:pPr>
            <a:r>
              <a:rPr lang="en-GB" sz="1200" dirty="0">
                <a:solidFill>
                  <a:schemeClr val="tx1"/>
                </a:solidFill>
              </a:rPr>
              <a:t> </a:t>
            </a:r>
            <a:endParaRPr lang="en-GB" sz="1200" dirty="0" smtClean="0">
              <a:solidFill>
                <a:schemeClr val="tx1"/>
              </a:solidFill>
            </a:endParaRPr>
          </a:p>
          <a:p>
            <a:pPr marL="228600" indent="-228600">
              <a:buFont typeface="Arial" pitchFamily="34" charset="0"/>
              <a:buChar char="•"/>
            </a:pPr>
            <a:r>
              <a:rPr lang="en-GB" sz="1200" dirty="0">
                <a:solidFill>
                  <a:schemeClr val="tx1"/>
                </a:solidFill>
              </a:rPr>
              <a:t> </a:t>
            </a:r>
          </a:p>
        </p:txBody>
      </p:sp>
      <p:sp>
        <p:nvSpPr>
          <p:cNvPr id="3175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pSp>
        <p:nvGrpSpPr>
          <p:cNvPr id="31745" name="Group 1"/>
          <p:cNvGrpSpPr>
            <a:grpSpLocks/>
          </p:cNvGrpSpPr>
          <p:nvPr/>
        </p:nvGrpSpPr>
        <p:grpSpPr bwMode="auto">
          <a:xfrm>
            <a:off x="7740352" y="1628800"/>
            <a:ext cx="142875" cy="142875"/>
            <a:chOff x="13495" y="288"/>
            <a:chExt cx="226" cy="226"/>
          </a:xfrm>
        </p:grpSpPr>
        <p:sp>
          <p:nvSpPr>
            <p:cNvPr id="31756" name="Freeform 12"/>
            <p:cNvSpPr>
              <a:spLocks/>
            </p:cNvSpPr>
            <p:nvPr/>
          </p:nvSpPr>
          <p:spPr bwMode="auto">
            <a:xfrm>
              <a:off x="13495" y="288"/>
              <a:ext cx="226" cy="226"/>
            </a:xfrm>
            <a:custGeom>
              <a:avLst/>
              <a:gdLst/>
              <a:ahLst/>
              <a:cxnLst>
                <a:cxn ang="0">
                  <a:pos x="89" y="103"/>
                </a:cxn>
                <a:cxn ang="0">
                  <a:pos x="89" y="91"/>
                </a:cxn>
                <a:cxn ang="0">
                  <a:pos x="43" y="91"/>
                </a:cxn>
                <a:cxn ang="0">
                  <a:pos x="43" y="69"/>
                </a:cxn>
                <a:cxn ang="0">
                  <a:pos x="41" y="69"/>
                </a:cxn>
                <a:cxn ang="0">
                  <a:pos x="0" y="110"/>
                </a:cxn>
                <a:cxn ang="0">
                  <a:pos x="0" y="115"/>
                </a:cxn>
                <a:cxn ang="0">
                  <a:pos x="2" y="115"/>
                </a:cxn>
                <a:cxn ang="0">
                  <a:pos x="22" y="134"/>
                </a:cxn>
                <a:cxn ang="0">
                  <a:pos x="22" y="110"/>
                </a:cxn>
                <a:cxn ang="0">
                  <a:pos x="31" y="100"/>
                </a:cxn>
                <a:cxn ang="0">
                  <a:pos x="36" y="100"/>
                </a:cxn>
                <a:cxn ang="0">
                  <a:pos x="38" y="103"/>
                </a:cxn>
                <a:cxn ang="0">
                  <a:pos x="38" y="105"/>
                </a:cxn>
                <a:cxn ang="0">
                  <a:pos x="89" y="103"/>
                </a:cxn>
              </a:cxnLst>
              <a:rect l="0" t="0" r="r" b="b"/>
              <a:pathLst>
                <a:path w="226" h="226">
                  <a:moveTo>
                    <a:pt x="89" y="103"/>
                  </a:moveTo>
                  <a:lnTo>
                    <a:pt x="89" y="91"/>
                  </a:lnTo>
                  <a:lnTo>
                    <a:pt x="43" y="91"/>
                  </a:lnTo>
                  <a:lnTo>
                    <a:pt x="43" y="69"/>
                  </a:lnTo>
                  <a:lnTo>
                    <a:pt x="41" y="69"/>
                  </a:lnTo>
                  <a:lnTo>
                    <a:pt x="0" y="110"/>
                  </a:lnTo>
                  <a:lnTo>
                    <a:pt x="0" y="115"/>
                  </a:lnTo>
                  <a:lnTo>
                    <a:pt x="2" y="115"/>
                  </a:lnTo>
                  <a:lnTo>
                    <a:pt x="22" y="134"/>
                  </a:lnTo>
                  <a:lnTo>
                    <a:pt x="22" y="110"/>
                  </a:lnTo>
                  <a:lnTo>
                    <a:pt x="31" y="100"/>
                  </a:lnTo>
                  <a:lnTo>
                    <a:pt x="36" y="100"/>
                  </a:lnTo>
                  <a:lnTo>
                    <a:pt x="38" y="103"/>
                  </a:lnTo>
                  <a:lnTo>
                    <a:pt x="38" y="105"/>
                  </a:lnTo>
                  <a:lnTo>
                    <a:pt x="89" y="10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5" name="Freeform 11"/>
            <p:cNvSpPr>
              <a:spLocks/>
            </p:cNvSpPr>
            <p:nvPr/>
          </p:nvSpPr>
          <p:spPr bwMode="auto">
            <a:xfrm>
              <a:off x="13495" y="288"/>
              <a:ext cx="226" cy="226"/>
            </a:xfrm>
            <a:custGeom>
              <a:avLst/>
              <a:gdLst/>
              <a:ahLst/>
              <a:cxnLst>
                <a:cxn ang="0">
                  <a:pos x="106" y="134"/>
                </a:cxn>
                <a:cxn ang="0">
                  <a:pos x="103" y="134"/>
                </a:cxn>
                <a:cxn ang="0">
                  <a:pos x="103" y="127"/>
                </a:cxn>
                <a:cxn ang="0">
                  <a:pos x="98" y="122"/>
                </a:cxn>
                <a:cxn ang="0">
                  <a:pos x="91" y="120"/>
                </a:cxn>
                <a:cxn ang="0">
                  <a:pos x="43" y="120"/>
                </a:cxn>
                <a:cxn ang="0">
                  <a:pos x="36" y="122"/>
                </a:cxn>
                <a:cxn ang="0">
                  <a:pos x="36" y="124"/>
                </a:cxn>
                <a:cxn ang="0">
                  <a:pos x="31" y="122"/>
                </a:cxn>
                <a:cxn ang="0">
                  <a:pos x="24" y="115"/>
                </a:cxn>
                <a:cxn ang="0">
                  <a:pos x="22" y="115"/>
                </a:cxn>
                <a:cxn ang="0">
                  <a:pos x="22" y="134"/>
                </a:cxn>
                <a:cxn ang="0">
                  <a:pos x="43" y="156"/>
                </a:cxn>
                <a:cxn ang="0">
                  <a:pos x="43" y="136"/>
                </a:cxn>
                <a:cxn ang="0">
                  <a:pos x="89" y="136"/>
                </a:cxn>
                <a:cxn ang="0">
                  <a:pos x="89" y="201"/>
                </a:cxn>
                <a:cxn ang="0">
                  <a:pos x="101" y="213"/>
                </a:cxn>
                <a:cxn ang="0">
                  <a:pos x="101" y="189"/>
                </a:cxn>
                <a:cxn ang="0">
                  <a:pos x="103" y="182"/>
                </a:cxn>
                <a:cxn ang="0">
                  <a:pos x="106" y="134"/>
                </a:cxn>
              </a:cxnLst>
              <a:rect l="0" t="0" r="r" b="b"/>
              <a:pathLst>
                <a:path w="226" h="226">
                  <a:moveTo>
                    <a:pt x="106" y="134"/>
                  </a:moveTo>
                  <a:lnTo>
                    <a:pt x="103" y="134"/>
                  </a:lnTo>
                  <a:lnTo>
                    <a:pt x="103" y="127"/>
                  </a:lnTo>
                  <a:lnTo>
                    <a:pt x="98" y="122"/>
                  </a:lnTo>
                  <a:lnTo>
                    <a:pt x="91" y="120"/>
                  </a:lnTo>
                  <a:lnTo>
                    <a:pt x="43" y="120"/>
                  </a:lnTo>
                  <a:lnTo>
                    <a:pt x="36" y="122"/>
                  </a:lnTo>
                  <a:lnTo>
                    <a:pt x="36" y="124"/>
                  </a:lnTo>
                  <a:lnTo>
                    <a:pt x="31" y="122"/>
                  </a:lnTo>
                  <a:lnTo>
                    <a:pt x="24" y="115"/>
                  </a:lnTo>
                  <a:lnTo>
                    <a:pt x="22" y="115"/>
                  </a:lnTo>
                  <a:lnTo>
                    <a:pt x="22" y="134"/>
                  </a:lnTo>
                  <a:lnTo>
                    <a:pt x="43" y="156"/>
                  </a:lnTo>
                  <a:lnTo>
                    <a:pt x="43" y="136"/>
                  </a:lnTo>
                  <a:lnTo>
                    <a:pt x="89" y="136"/>
                  </a:lnTo>
                  <a:lnTo>
                    <a:pt x="89" y="201"/>
                  </a:lnTo>
                  <a:lnTo>
                    <a:pt x="101" y="213"/>
                  </a:lnTo>
                  <a:lnTo>
                    <a:pt x="101" y="189"/>
                  </a:lnTo>
                  <a:lnTo>
                    <a:pt x="103" y="182"/>
                  </a:lnTo>
                  <a:lnTo>
                    <a:pt x="106" y="134"/>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4" name="Freeform 10"/>
            <p:cNvSpPr>
              <a:spLocks/>
            </p:cNvSpPr>
            <p:nvPr/>
          </p:nvSpPr>
          <p:spPr bwMode="auto">
            <a:xfrm>
              <a:off x="13495" y="288"/>
              <a:ext cx="226" cy="226"/>
            </a:xfrm>
            <a:custGeom>
              <a:avLst/>
              <a:gdLst/>
              <a:ahLst/>
              <a:cxnLst>
                <a:cxn ang="0">
                  <a:pos x="156" y="43"/>
                </a:cxn>
                <a:cxn ang="0">
                  <a:pos x="113" y="0"/>
                </a:cxn>
                <a:cxn ang="0">
                  <a:pos x="110" y="0"/>
                </a:cxn>
                <a:cxn ang="0">
                  <a:pos x="67" y="43"/>
                </a:cxn>
                <a:cxn ang="0">
                  <a:pos x="89" y="45"/>
                </a:cxn>
                <a:cxn ang="0">
                  <a:pos x="89" y="103"/>
                </a:cxn>
                <a:cxn ang="0">
                  <a:pos x="96" y="103"/>
                </a:cxn>
                <a:cxn ang="0">
                  <a:pos x="101" y="98"/>
                </a:cxn>
                <a:cxn ang="0">
                  <a:pos x="101" y="31"/>
                </a:cxn>
                <a:cxn ang="0">
                  <a:pos x="110" y="21"/>
                </a:cxn>
                <a:cxn ang="0">
                  <a:pos x="115" y="21"/>
                </a:cxn>
                <a:cxn ang="0">
                  <a:pos x="125" y="31"/>
                </a:cxn>
                <a:cxn ang="0">
                  <a:pos x="125" y="100"/>
                </a:cxn>
                <a:cxn ang="0">
                  <a:pos x="130" y="103"/>
                </a:cxn>
                <a:cxn ang="0">
                  <a:pos x="130" y="105"/>
                </a:cxn>
                <a:cxn ang="0">
                  <a:pos x="134" y="105"/>
                </a:cxn>
                <a:cxn ang="0">
                  <a:pos x="134" y="45"/>
                </a:cxn>
                <a:cxn ang="0">
                  <a:pos x="156" y="43"/>
                </a:cxn>
              </a:cxnLst>
              <a:rect l="0" t="0" r="r" b="b"/>
              <a:pathLst>
                <a:path w="226" h="226">
                  <a:moveTo>
                    <a:pt x="156" y="43"/>
                  </a:moveTo>
                  <a:lnTo>
                    <a:pt x="113" y="0"/>
                  </a:lnTo>
                  <a:lnTo>
                    <a:pt x="110" y="0"/>
                  </a:lnTo>
                  <a:lnTo>
                    <a:pt x="67" y="43"/>
                  </a:lnTo>
                  <a:lnTo>
                    <a:pt x="89" y="45"/>
                  </a:lnTo>
                  <a:lnTo>
                    <a:pt x="89" y="103"/>
                  </a:lnTo>
                  <a:lnTo>
                    <a:pt x="96" y="103"/>
                  </a:lnTo>
                  <a:lnTo>
                    <a:pt x="101" y="98"/>
                  </a:lnTo>
                  <a:lnTo>
                    <a:pt x="101" y="31"/>
                  </a:lnTo>
                  <a:lnTo>
                    <a:pt x="110" y="21"/>
                  </a:lnTo>
                  <a:lnTo>
                    <a:pt x="115" y="21"/>
                  </a:lnTo>
                  <a:lnTo>
                    <a:pt x="125" y="31"/>
                  </a:lnTo>
                  <a:lnTo>
                    <a:pt x="125" y="100"/>
                  </a:lnTo>
                  <a:lnTo>
                    <a:pt x="130" y="103"/>
                  </a:lnTo>
                  <a:lnTo>
                    <a:pt x="130" y="105"/>
                  </a:lnTo>
                  <a:lnTo>
                    <a:pt x="134" y="105"/>
                  </a:lnTo>
                  <a:lnTo>
                    <a:pt x="134" y="45"/>
                  </a:lnTo>
                  <a:lnTo>
                    <a:pt x="156" y="4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3" name="Freeform 9"/>
            <p:cNvSpPr>
              <a:spLocks/>
            </p:cNvSpPr>
            <p:nvPr/>
          </p:nvSpPr>
          <p:spPr bwMode="auto">
            <a:xfrm>
              <a:off x="13495" y="288"/>
              <a:ext cx="226" cy="226"/>
            </a:xfrm>
            <a:custGeom>
              <a:avLst/>
              <a:gdLst/>
              <a:ahLst/>
              <a:cxnLst>
                <a:cxn ang="0">
                  <a:pos x="89" y="201"/>
                </a:cxn>
                <a:cxn ang="0">
                  <a:pos x="89" y="180"/>
                </a:cxn>
                <a:cxn ang="0">
                  <a:pos x="67" y="180"/>
                </a:cxn>
                <a:cxn ang="0">
                  <a:pos x="89" y="201"/>
                </a:cxn>
              </a:cxnLst>
              <a:rect l="0" t="0" r="r" b="b"/>
              <a:pathLst>
                <a:path w="226" h="226">
                  <a:moveTo>
                    <a:pt x="89" y="201"/>
                  </a:moveTo>
                  <a:lnTo>
                    <a:pt x="89" y="180"/>
                  </a:lnTo>
                  <a:lnTo>
                    <a:pt x="67" y="180"/>
                  </a:lnTo>
                  <a:lnTo>
                    <a:pt x="89" y="201"/>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2" name="Freeform 8"/>
            <p:cNvSpPr>
              <a:spLocks/>
            </p:cNvSpPr>
            <p:nvPr/>
          </p:nvSpPr>
          <p:spPr bwMode="auto">
            <a:xfrm>
              <a:off x="13495" y="288"/>
              <a:ext cx="226" cy="226"/>
            </a:xfrm>
            <a:custGeom>
              <a:avLst/>
              <a:gdLst/>
              <a:ahLst/>
              <a:cxnLst>
                <a:cxn ang="0">
                  <a:pos x="106" y="43"/>
                </a:cxn>
                <a:cxn ang="0">
                  <a:pos x="103" y="43"/>
                </a:cxn>
                <a:cxn ang="0">
                  <a:pos x="103" y="36"/>
                </a:cxn>
                <a:cxn ang="0">
                  <a:pos x="101" y="36"/>
                </a:cxn>
                <a:cxn ang="0">
                  <a:pos x="101" y="98"/>
                </a:cxn>
                <a:cxn ang="0">
                  <a:pos x="103" y="91"/>
                </a:cxn>
                <a:cxn ang="0">
                  <a:pos x="106" y="43"/>
                </a:cxn>
              </a:cxnLst>
              <a:rect l="0" t="0" r="r" b="b"/>
              <a:pathLst>
                <a:path w="226" h="226">
                  <a:moveTo>
                    <a:pt x="106" y="43"/>
                  </a:moveTo>
                  <a:lnTo>
                    <a:pt x="103" y="43"/>
                  </a:lnTo>
                  <a:lnTo>
                    <a:pt x="103" y="36"/>
                  </a:lnTo>
                  <a:lnTo>
                    <a:pt x="101" y="36"/>
                  </a:lnTo>
                  <a:lnTo>
                    <a:pt x="101" y="98"/>
                  </a:lnTo>
                  <a:lnTo>
                    <a:pt x="103" y="91"/>
                  </a:lnTo>
                  <a:lnTo>
                    <a:pt x="106" y="4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1" name="Freeform 7"/>
            <p:cNvSpPr>
              <a:spLocks/>
            </p:cNvSpPr>
            <p:nvPr/>
          </p:nvSpPr>
          <p:spPr bwMode="auto">
            <a:xfrm>
              <a:off x="13495" y="288"/>
              <a:ext cx="226" cy="226"/>
            </a:xfrm>
            <a:custGeom>
              <a:avLst/>
              <a:gdLst/>
              <a:ahLst/>
              <a:cxnLst>
                <a:cxn ang="0">
                  <a:pos x="115" y="225"/>
                </a:cxn>
                <a:cxn ang="0">
                  <a:pos x="115" y="204"/>
                </a:cxn>
                <a:cxn ang="0">
                  <a:pos x="110" y="201"/>
                </a:cxn>
                <a:cxn ang="0">
                  <a:pos x="103" y="194"/>
                </a:cxn>
                <a:cxn ang="0">
                  <a:pos x="101" y="194"/>
                </a:cxn>
                <a:cxn ang="0">
                  <a:pos x="101" y="213"/>
                </a:cxn>
                <a:cxn ang="0">
                  <a:pos x="110" y="223"/>
                </a:cxn>
                <a:cxn ang="0">
                  <a:pos x="115" y="225"/>
                </a:cxn>
              </a:cxnLst>
              <a:rect l="0" t="0" r="r" b="b"/>
              <a:pathLst>
                <a:path w="226" h="226">
                  <a:moveTo>
                    <a:pt x="115" y="225"/>
                  </a:moveTo>
                  <a:lnTo>
                    <a:pt x="115" y="204"/>
                  </a:lnTo>
                  <a:lnTo>
                    <a:pt x="110" y="201"/>
                  </a:lnTo>
                  <a:lnTo>
                    <a:pt x="103" y="194"/>
                  </a:lnTo>
                  <a:lnTo>
                    <a:pt x="101" y="194"/>
                  </a:lnTo>
                  <a:lnTo>
                    <a:pt x="101" y="213"/>
                  </a:lnTo>
                  <a:lnTo>
                    <a:pt x="110" y="223"/>
                  </a:lnTo>
                  <a:lnTo>
                    <a:pt x="115" y="225"/>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0" name="Freeform 6"/>
            <p:cNvSpPr>
              <a:spLocks/>
            </p:cNvSpPr>
            <p:nvPr/>
          </p:nvSpPr>
          <p:spPr bwMode="auto">
            <a:xfrm>
              <a:off x="13495" y="288"/>
              <a:ext cx="226" cy="226"/>
            </a:xfrm>
            <a:custGeom>
              <a:avLst/>
              <a:gdLst/>
              <a:ahLst/>
              <a:cxnLst>
                <a:cxn ang="0">
                  <a:pos x="125" y="213"/>
                </a:cxn>
                <a:cxn ang="0">
                  <a:pos x="125" y="189"/>
                </a:cxn>
                <a:cxn ang="0">
                  <a:pos x="122" y="194"/>
                </a:cxn>
                <a:cxn ang="0">
                  <a:pos x="115" y="201"/>
                </a:cxn>
                <a:cxn ang="0">
                  <a:pos x="115" y="223"/>
                </a:cxn>
                <a:cxn ang="0">
                  <a:pos x="125" y="213"/>
                </a:cxn>
              </a:cxnLst>
              <a:rect l="0" t="0" r="r" b="b"/>
              <a:pathLst>
                <a:path w="226" h="226">
                  <a:moveTo>
                    <a:pt x="125" y="213"/>
                  </a:moveTo>
                  <a:lnTo>
                    <a:pt x="125" y="189"/>
                  </a:lnTo>
                  <a:lnTo>
                    <a:pt x="122" y="194"/>
                  </a:lnTo>
                  <a:lnTo>
                    <a:pt x="115" y="201"/>
                  </a:lnTo>
                  <a:lnTo>
                    <a:pt x="115" y="223"/>
                  </a:lnTo>
                  <a:lnTo>
                    <a:pt x="125" y="21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9" name="Freeform 5"/>
            <p:cNvSpPr>
              <a:spLocks/>
            </p:cNvSpPr>
            <p:nvPr/>
          </p:nvSpPr>
          <p:spPr bwMode="auto">
            <a:xfrm>
              <a:off x="13495" y="288"/>
              <a:ext cx="226" cy="226"/>
            </a:xfrm>
            <a:custGeom>
              <a:avLst/>
              <a:gdLst/>
              <a:ahLst/>
              <a:cxnLst>
                <a:cxn ang="0">
                  <a:pos x="125" y="100"/>
                </a:cxn>
                <a:cxn ang="0">
                  <a:pos x="125" y="31"/>
                </a:cxn>
                <a:cxn ang="0">
                  <a:pos x="122" y="36"/>
                </a:cxn>
                <a:cxn ang="0">
                  <a:pos x="120" y="38"/>
                </a:cxn>
                <a:cxn ang="0">
                  <a:pos x="120" y="96"/>
                </a:cxn>
                <a:cxn ang="0">
                  <a:pos x="122" y="96"/>
                </a:cxn>
                <a:cxn ang="0">
                  <a:pos x="122" y="100"/>
                </a:cxn>
                <a:cxn ang="0">
                  <a:pos x="125" y="100"/>
                </a:cxn>
              </a:cxnLst>
              <a:rect l="0" t="0" r="r" b="b"/>
              <a:pathLst>
                <a:path w="226" h="226">
                  <a:moveTo>
                    <a:pt x="125" y="100"/>
                  </a:moveTo>
                  <a:lnTo>
                    <a:pt x="125" y="31"/>
                  </a:lnTo>
                  <a:lnTo>
                    <a:pt x="122" y="36"/>
                  </a:lnTo>
                  <a:lnTo>
                    <a:pt x="120" y="38"/>
                  </a:lnTo>
                  <a:lnTo>
                    <a:pt x="120" y="96"/>
                  </a:lnTo>
                  <a:lnTo>
                    <a:pt x="122" y="96"/>
                  </a:lnTo>
                  <a:lnTo>
                    <a:pt x="122" y="100"/>
                  </a:lnTo>
                  <a:lnTo>
                    <a:pt x="125" y="100"/>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8" name="Freeform 4"/>
            <p:cNvSpPr>
              <a:spLocks/>
            </p:cNvSpPr>
            <p:nvPr/>
          </p:nvSpPr>
          <p:spPr bwMode="auto">
            <a:xfrm>
              <a:off x="13495" y="288"/>
              <a:ext cx="226" cy="226"/>
            </a:xfrm>
            <a:custGeom>
              <a:avLst/>
              <a:gdLst/>
              <a:ahLst/>
              <a:cxnLst>
                <a:cxn ang="0">
                  <a:pos x="204" y="134"/>
                </a:cxn>
                <a:cxn ang="0">
                  <a:pos x="204" y="110"/>
                </a:cxn>
                <a:cxn ang="0">
                  <a:pos x="202" y="115"/>
                </a:cxn>
                <a:cxn ang="0">
                  <a:pos x="194" y="122"/>
                </a:cxn>
                <a:cxn ang="0">
                  <a:pos x="194" y="124"/>
                </a:cxn>
                <a:cxn ang="0">
                  <a:pos x="190" y="122"/>
                </a:cxn>
                <a:cxn ang="0">
                  <a:pos x="182" y="120"/>
                </a:cxn>
                <a:cxn ang="0">
                  <a:pos x="132" y="120"/>
                </a:cxn>
                <a:cxn ang="0">
                  <a:pos x="127" y="122"/>
                </a:cxn>
                <a:cxn ang="0">
                  <a:pos x="120" y="129"/>
                </a:cxn>
                <a:cxn ang="0">
                  <a:pos x="120" y="187"/>
                </a:cxn>
                <a:cxn ang="0">
                  <a:pos x="122" y="187"/>
                </a:cxn>
                <a:cxn ang="0">
                  <a:pos x="125" y="189"/>
                </a:cxn>
                <a:cxn ang="0">
                  <a:pos x="125" y="213"/>
                </a:cxn>
                <a:cxn ang="0">
                  <a:pos x="134" y="204"/>
                </a:cxn>
                <a:cxn ang="0">
                  <a:pos x="134" y="136"/>
                </a:cxn>
                <a:cxn ang="0">
                  <a:pos x="180" y="136"/>
                </a:cxn>
                <a:cxn ang="0">
                  <a:pos x="180" y="158"/>
                </a:cxn>
                <a:cxn ang="0">
                  <a:pos x="204" y="134"/>
                </a:cxn>
              </a:cxnLst>
              <a:rect l="0" t="0" r="r" b="b"/>
              <a:pathLst>
                <a:path w="226" h="226">
                  <a:moveTo>
                    <a:pt x="204" y="134"/>
                  </a:moveTo>
                  <a:lnTo>
                    <a:pt x="204" y="110"/>
                  </a:lnTo>
                  <a:lnTo>
                    <a:pt x="202" y="115"/>
                  </a:lnTo>
                  <a:lnTo>
                    <a:pt x="194" y="122"/>
                  </a:lnTo>
                  <a:lnTo>
                    <a:pt x="194" y="124"/>
                  </a:lnTo>
                  <a:lnTo>
                    <a:pt x="190" y="122"/>
                  </a:lnTo>
                  <a:lnTo>
                    <a:pt x="182" y="120"/>
                  </a:lnTo>
                  <a:lnTo>
                    <a:pt x="132" y="120"/>
                  </a:lnTo>
                  <a:lnTo>
                    <a:pt x="127" y="122"/>
                  </a:lnTo>
                  <a:lnTo>
                    <a:pt x="120" y="129"/>
                  </a:lnTo>
                  <a:lnTo>
                    <a:pt x="120" y="187"/>
                  </a:lnTo>
                  <a:lnTo>
                    <a:pt x="122" y="187"/>
                  </a:lnTo>
                  <a:lnTo>
                    <a:pt x="125" y="189"/>
                  </a:lnTo>
                  <a:lnTo>
                    <a:pt x="125" y="213"/>
                  </a:lnTo>
                  <a:lnTo>
                    <a:pt x="134" y="204"/>
                  </a:lnTo>
                  <a:lnTo>
                    <a:pt x="134" y="136"/>
                  </a:lnTo>
                  <a:lnTo>
                    <a:pt x="180" y="136"/>
                  </a:lnTo>
                  <a:lnTo>
                    <a:pt x="180" y="158"/>
                  </a:lnTo>
                  <a:lnTo>
                    <a:pt x="204" y="134"/>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7" name="Freeform 3"/>
            <p:cNvSpPr>
              <a:spLocks/>
            </p:cNvSpPr>
            <p:nvPr/>
          </p:nvSpPr>
          <p:spPr bwMode="auto">
            <a:xfrm>
              <a:off x="13495" y="288"/>
              <a:ext cx="226" cy="226"/>
            </a:xfrm>
            <a:custGeom>
              <a:avLst/>
              <a:gdLst/>
              <a:ahLst/>
              <a:cxnLst>
                <a:cxn ang="0">
                  <a:pos x="226" y="112"/>
                </a:cxn>
                <a:cxn ang="0">
                  <a:pos x="182" y="69"/>
                </a:cxn>
                <a:cxn ang="0">
                  <a:pos x="180" y="69"/>
                </a:cxn>
                <a:cxn ang="0">
                  <a:pos x="180" y="91"/>
                </a:cxn>
                <a:cxn ang="0">
                  <a:pos x="134" y="91"/>
                </a:cxn>
                <a:cxn ang="0">
                  <a:pos x="134" y="105"/>
                </a:cxn>
                <a:cxn ang="0">
                  <a:pos x="185" y="103"/>
                </a:cxn>
                <a:cxn ang="0">
                  <a:pos x="190" y="100"/>
                </a:cxn>
                <a:cxn ang="0">
                  <a:pos x="194" y="100"/>
                </a:cxn>
                <a:cxn ang="0">
                  <a:pos x="204" y="110"/>
                </a:cxn>
                <a:cxn ang="0">
                  <a:pos x="204" y="134"/>
                </a:cxn>
                <a:cxn ang="0">
                  <a:pos x="226" y="112"/>
                </a:cxn>
              </a:cxnLst>
              <a:rect l="0" t="0" r="r" b="b"/>
              <a:pathLst>
                <a:path w="226" h="226">
                  <a:moveTo>
                    <a:pt x="226" y="112"/>
                  </a:moveTo>
                  <a:lnTo>
                    <a:pt x="182" y="69"/>
                  </a:lnTo>
                  <a:lnTo>
                    <a:pt x="180" y="69"/>
                  </a:lnTo>
                  <a:lnTo>
                    <a:pt x="180" y="91"/>
                  </a:lnTo>
                  <a:lnTo>
                    <a:pt x="134" y="91"/>
                  </a:lnTo>
                  <a:lnTo>
                    <a:pt x="134" y="105"/>
                  </a:lnTo>
                  <a:lnTo>
                    <a:pt x="185" y="103"/>
                  </a:lnTo>
                  <a:lnTo>
                    <a:pt x="190" y="100"/>
                  </a:lnTo>
                  <a:lnTo>
                    <a:pt x="194" y="100"/>
                  </a:lnTo>
                  <a:lnTo>
                    <a:pt x="204" y="110"/>
                  </a:lnTo>
                  <a:lnTo>
                    <a:pt x="204" y="134"/>
                  </a:lnTo>
                  <a:lnTo>
                    <a:pt x="226" y="112"/>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6" name="Freeform 2"/>
            <p:cNvSpPr>
              <a:spLocks/>
            </p:cNvSpPr>
            <p:nvPr/>
          </p:nvSpPr>
          <p:spPr bwMode="auto">
            <a:xfrm>
              <a:off x="13495" y="288"/>
              <a:ext cx="226" cy="226"/>
            </a:xfrm>
            <a:custGeom>
              <a:avLst/>
              <a:gdLst/>
              <a:ahLst/>
              <a:cxnLst>
                <a:cxn ang="0">
                  <a:pos x="158" y="180"/>
                </a:cxn>
                <a:cxn ang="0">
                  <a:pos x="134" y="180"/>
                </a:cxn>
                <a:cxn ang="0">
                  <a:pos x="134" y="204"/>
                </a:cxn>
                <a:cxn ang="0">
                  <a:pos x="158" y="180"/>
                </a:cxn>
              </a:cxnLst>
              <a:rect l="0" t="0" r="r" b="b"/>
              <a:pathLst>
                <a:path w="226" h="226">
                  <a:moveTo>
                    <a:pt x="158" y="180"/>
                  </a:moveTo>
                  <a:lnTo>
                    <a:pt x="134" y="180"/>
                  </a:lnTo>
                  <a:lnTo>
                    <a:pt x="134" y="204"/>
                  </a:lnTo>
                  <a:lnTo>
                    <a:pt x="158" y="180"/>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22" name="TextBox 21"/>
          <p:cNvSpPr txBox="1"/>
          <p:nvPr/>
        </p:nvSpPr>
        <p:spPr>
          <a:xfrm>
            <a:off x="7236296" y="1340768"/>
            <a:ext cx="1305935" cy="307777"/>
          </a:xfrm>
          <a:prstGeom prst="rect">
            <a:avLst/>
          </a:prstGeom>
          <a:noFill/>
        </p:spPr>
        <p:txBody>
          <a:bodyPr wrap="none" rtlCol="0">
            <a:spAutoFit/>
          </a:bodyPr>
          <a:lstStyle/>
          <a:p>
            <a:r>
              <a:rPr lang="en-GB" sz="1400" dirty="0" smtClean="0"/>
              <a:t>Vanishing Point</a:t>
            </a:r>
            <a:endParaRPr lang="en-GB" sz="1400" dirty="0"/>
          </a:p>
        </p:txBody>
      </p:sp>
      <p:sp>
        <p:nvSpPr>
          <p:cNvPr id="23" name="Footer Placeholder 22"/>
          <p:cNvSpPr>
            <a:spLocks noGrp="1"/>
          </p:cNvSpPr>
          <p:nvPr>
            <p:ph type="ftr" sz="quarter" idx="11"/>
          </p:nvPr>
        </p:nvSpPr>
        <p:spPr/>
        <p:txBody>
          <a:bodyPr/>
          <a:lstStyle/>
          <a:p>
            <a:r>
              <a:rPr lang="en-GB" smtClean="0"/>
              <a:t>Name_______________                             Date________________</a:t>
            </a:r>
            <a:endParaRPr lang="en-GB"/>
          </a:p>
        </p:txBody>
      </p:sp>
      <p:sp>
        <p:nvSpPr>
          <p:cNvPr id="29"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smtClean="0">
                <a:ln>
                  <a:noFill/>
                </a:ln>
                <a:solidFill>
                  <a:schemeClr val="tx1"/>
                </a:solidFill>
                <a:effectLst/>
                <a:uLnTx/>
                <a:uFillTx/>
                <a:latin typeface="+mj-lt"/>
                <a:ea typeface="+mj-ea"/>
                <a:cs typeface="+mj-cs"/>
              </a:rPr>
              <a:t>Design and Technology – Anemometer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30" name="Picture 3"/>
          <p:cNvPicPr>
            <a:picLocks noChangeAspect="1" noChangeArrowheads="1"/>
          </p:cNvPicPr>
          <p:nvPr/>
        </p:nvPicPr>
        <p:blipFill>
          <a:blip r:embed="rId2" cstate="print"/>
          <a:srcRect/>
          <a:stretch>
            <a:fillRect/>
          </a:stretch>
        </p:blipFill>
        <p:spPr bwMode="auto">
          <a:xfrm>
            <a:off x="395536" y="260648"/>
            <a:ext cx="474340" cy="454576"/>
          </a:xfrm>
          <a:prstGeom prst="rect">
            <a:avLst/>
          </a:prstGeom>
          <a:noFill/>
          <a:ln w="9525">
            <a:noFill/>
            <a:miter lim="800000"/>
            <a:headEnd/>
            <a:tailEnd/>
          </a:ln>
        </p:spPr>
      </p:pic>
      <p:pic>
        <p:nvPicPr>
          <p:cNvPr id="31" name="Picture 3"/>
          <p:cNvPicPr>
            <a:picLocks noChangeAspect="1" noChangeArrowheads="1"/>
          </p:cNvPicPr>
          <p:nvPr/>
        </p:nvPicPr>
        <p:blipFill>
          <a:blip r:embed="rId2" cstate="print"/>
          <a:srcRect/>
          <a:stretch>
            <a:fillRect/>
          </a:stretch>
        </p:blipFill>
        <p:spPr bwMode="auto">
          <a:xfrm>
            <a:off x="8244408" y="260648"/>
            <a:ext cx="474340" cy="4545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23528" y="836712"/>
            <a:ext cx="5904656" cy="86409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smtClean="0">
                <a:solidFill>
                  <a:schemeClr val="tx1"/>
                </a:solidFill>
              </a:rPr>
              <a:t>TASK </a:t>
            </a:r>
            <a:r>
              <a:rPr lang="en-US" sz="1200" dirty="0">
                <a:solidFill>
                  <a:schemeClr val="tx1"/>
                </a:solidFill>
              </a:rPr>
              <a:t>. Spend this lesson drawing your </a:t>
            </a:r>
            <a:r>
              <a:rPr lang="en-US" sz="1200" dirty="0" smtClean="0">
                <a:solidFill>
                  <a:schemeClr val="tx1"/>
                </a:solidFill>
              </a:rPr>
              <a:t>third initial </a:t>
            </a:r>
            <a:r>
              <a:rPr lang="en-US" sz="1200" dirty="0">
                <a:solidFill>
                  <a:schemeClr val="tx1"/>
                </a:solidFill>
              </a:rPr>
              <a:t>design idea for </a:t>
            </a:r>
            <a:r>
              <a:rPr lang="en-US" sz="1200" dirty="0" smtClean="0">
                <a:solidFill>
                  <a:schemeClr val="tx1"/>
                </a:solidFill>
              </a:rPr>
              <a:t>a Anemometer. </a:t>
            </a:r>
            <a:r>
              <a:rPr lang="en-US" sz="1200" dirty="0">
                <a:solidFill>
                  <a:schemeClr val="tx1"/>
                </a:solidFill>
              </a:rPr>
              <a:t>Label the </a:t>
            </a:r>
            <a:r>
              <a:rPr lang="en-US" sz="1200" dirty="0" smtClean="0">
                <a:solidFill>
                  <a:schemeClr val="tx1"/>
                </a:solidFill>
              </a:rPr>
              <a:t>materials </a:t>
            </a:r>
            <a:r>
              <a:rPr lang="en-US" sz="1200" dirty="0">
                <a:solidFill>
                  <a:schemeClr val="tx1"/>
                </a:solidFill>
              </a:rPr>
              <a:t>and features of the design. Then evaluate your idea by writing about its good points and bad points. Look at the specification from last lesson—does it meet the specification you set?</a:t>
            </a:r>
            <a:endParaRPr lang="en-GB" sz="1200" dirty="0">
              <a:solidFill>
                <a:schemeClr val="tx1"/>
              </a:solidFill>
            </a:endParaRPr>
          </a:p>
        </p:txBody>
      </p:sp>
      <p:sp>
        <p:nvSpPr>
          <p:cNvPr id="9" name="Rectangle 8"/>
          <p:cNvSpPr/>
          <p:nvPr/>
        </p:nvSpPr>
        <p:spPr>
          <a:xfrm rot="16200000">
            <a:off x="-2111573" y="3643585"/>
            <a:ext cx="5505501"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INITIAL IDEA 3</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ounded Rectangle 9"/>
          <p:cNvSpPr/>
          <p:nvPr/>
        </p:nvSpPr>
        <p:spPr>
          <a:xfrm>
            <a:off x="4932040" y="3789040"/>
            <a:ext cx="1440160" cy="2952328"/>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00" b="1" dirty="0" smtClean="0">
                <a:solidFill>
                  <a:schemeClr val="tx1"/>
                </a:solidFill>
              </a:rPr>
              <a:t>Evaluation of Idea 3</a:t>
            </a:r>
          </a:p>
          <a:p>
            <a:endParaRPr lang="en-GB" sz="1300" b="1" dirty="0">
              <a:solidFill>
                <a:schemeClr val="tx1"/>
              </a:solidFill>
            </a:endParaRPr>
          </a:p>
          <a:p>
            <a:r>
              <a:rPr lang="en-GB" sz="1300" dirty="0" smtClean="0">
                <a:solidFill>
                  <a:schemeClr val="tx1"/>
                </a:solidFill>
              </a:rPr>
              <a:t>Good Points</a:t>
            </a:r>
          </a:p>
          <a:p>
            <a:pPr>
              <a:buFont typeface="Arial" pitchFamily="34" charset="0"/>
              <a:buChar char="•"/>
            </a:pPr>
            <a:r>
              <a:rPr lang="en-GB" sz="1300" b="1" dirty="0">
                <a:solidFill>
                  <a:schemeClr val="tx1"/>
                </a:solidFill>
              </a:rPr>
              <a:t> </a:t>
            </a:r>
            <a:endParaRPr lang="en-GB" sz="1300" b="1" dirty="0" smtClean="0">
              <a:solidFill>
                <a:schemeClr val="tx1"/>
              </a:solidFill>
            </a:endParaRPr>
          </a:p>
          <a:p>
            <a:pPr>
              <a:buFont typeface="Arial" pitchFamily="34" charset="0"/>
              <a:buChar char="•"/>
            </a:pPr>
            <a:r>
              <a:rPr lang="en-GB" sz="1300" b="1" dirty="0">
                <a:solidFill>
                  <a:schemeClr val="tx1"/>
                </a:solidFill>
              </a:rPr>
              <a:t> </a:t>
            </a:r>
            <a:endParaRPr lang="en-GB" sz="1300" b="1" dirty="0" smtClean="0">
              <a:solidFill>
                <a:schemeClr val="tx1"/>
              </a:solidFill>
            </a:endParaRPr>
          </a:p>
          <a:p>
            <a:pPr>
              <a:buFont typeface="Arial" pitchFamily="34" charset="0"/>
              <a:buChar char="•"/>
            </a:pPr>
            <a:r>
              <a:rPr lang="en-GB" sz="1300" b="1" dirty="0">
                <a:solidFill>
                  <a:schemeClr val="tx1"/>
                </a:solidFill>
              </a:rPr>
              <a:t> </a:t>
            </a:r>
            <a:endParaRPr lang="en-GB" sz="1300" b="1" dirty="0" smtClean="0">
              <a:solidFill>
                <a:schemeClr val="tx1"/>
              </a:solidFill>
            </a:endParaRPr>
          </a:p>
          <a:p>
            <a:pPr>
              <a:buFont typeface="Arial" pitchFamily="34" charset="0"/>
              <a:buChar char="•"/>
            </a:pPr>
            <a:endParaRPr lang="en-GB" sz="1300" b="1" dirty="0">
              <a:solidFill>
                <a:schemeClr val="tx1"/>
              </a:solidFill>
            </a:endParaRPr>
          </a:p>
          <a:p>
            <a:r>
              <a:rPr lang="en-GB" sz="1300" dirty="0" smtClean="0">
                <a:solidFill>
                  <a:schemeClr val="tx1"/>
                </a:solidFill>
              </a:rPr>
              <a:t>Bad Points</a:t>
            </a:r>
          </a:p>
          <a:p>
            <a:endParaRPr lang="en-GB" sz="1300" dirty="0">
              <a:solidFill>
                <a:schemeClr val="tx1"/>
              </a:solidFill>
            </a:endParaRPr>
          </a:p>
          <a:p>
            <a:pPr marL="228600" indent="-228600">
              <a:buFont typeface="Arial" pitchFamily="34" charset="0"/>
              <a:buChar char="•"/>
            </a:pPr>
            <a:r>
              <a:rPr lang="en-GB" sz="1300" dirty="0" smtClean="0">
                <a:solidFill>
                  <a:schemeClr val="tx1"/>
                </a:solidFill>
              </a:rPr>
              <a:t> </a:t>
            </a:r>
          </a:p>
          <a:p>
            <a:pPr marL="228600" indent="-228600">
              <a:buFont typeface="Arial" pitchFamily="34" charset="0"/>
              <a:buChar char="•"/>
            </a:pPr>
            <a:r>
              <a:rPr lang="en-GB" sz="1300" dirty="0">
                <a:solidFill>
                  <a:schemeClr val="tx1"/>
                </a:solidFill>
              </a:rPr>
              <a:t> </a:t>
            </a:r>
            <a:endParaRPr lang="en-GB" sz="1300" dirty="0" smtClean="0">
              <a:solidFill>
                <a:schemeClr val="tx1"/>
              </a:solidFill>
            </a:endParaRPr>
          </a:p>
          <a:p>
            <a:pPr marL="228600" indent="-228600">
              <a:buFont typeface="Arial" pitchFamily="34" charset="0"/>
              <a:buChar char="•"/>
            </a:pPr>
            <a:r>
              <a:rPr lang="en-GB" sz="1300" dirty="0">
                <a:solidFill>
                  <a:schemeClr val="tx1"/>
                </a:solidFill>
              </a:rPr>
              <a:t> </a:t>
            </a:r>
            <a:r>
              <a:rPr lang="en-GB" sz="1200" dirty="0" smtClean="0">
                <a:solidFill>
                  <a:schemeClr val="tx1"/>
                </a:solidFill>
              </a:rPr>
              <a:t> </a:t>
            </a:r>
            <a:endParaRPr lang="en-GB" sz="1200" dirty="0">
              <a:solidFill>
                <a:schemeClr val="tx1"/>
              </a:solidFill>
            </a:endParaRPr>
          </a:p>
        </p:txBody>
      </p:sp>
      <p:sp>
        <p:nvSpPr>
          <p:cNvPr id="3175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pSp>
        <p:nvGrpSpPr>
          <p:cNvPr id="2" name="Group 1"/>
          <p:cNvGrpSpPr>
            <a:grpSpLocks/>
          </p:cNvGrpSpPr>
          <p:nvPr/>
        </p:nvGrpSpPr>
        <p:grpSpPr bwMode="auto">
          <a:xfrm>
            <a:off x="5436096" y="2060848"/>
            <a:ext cx="142875" cy="142875"/>
            <a:chOff x="13495" y="288"/>
            <a:chExt cx="226" cy="226"/>
          </a:xfrm>
        </p:grpSpPr>
        <p:sp>
          <p:nvSpPr>
            <p:cNvPr id="31756" name="Freeform 12"/>
            <p:cNvSpPr>
              <a:spLocks/>
            </p:cNvSpPr>
            <p:nvPr/>
          </p:nvSpPr>
          <p:spPr bwMode="auto">
            <a:xfrm>
              <a:off x="13495" y="288"/>
              <a:ext cx="226" cy="226"/>
            </a:xfrm>
            <a:custGeom>
              <a:avLst/>
              <a:gdLst/>
              <a:ahLst/>
              <a:cxnLst>
                <a:cxn ang="0">
                  <a:pos x="89" y="103"/>
                </a:cxn>
                <a:cxn ang="0">
                  <a:pos x="89" y="91"/>
                </a:cxn>
                <a:cxn ang="0">
                  <a:pos x="43" y="91"/>
                </a:cxn>
                <a:cxn ang="0">
                  <a:pos x="43" y="69"/>
                </a:cxn>
                <a:cxn ang="0">
                  <a:pos x="41" y="69"/>
                </a:cxn>
                <a:cxn ang="0">
                  <a:pos x="0" y="110"/>
                </a:cxn>
                <a:cxn ang="0">
                  <a:pos x="0" y="115"/>
                </a:cxn>
                <a:cxn ang="0">
                  <a:pos x="2" y="115"/>
                </a:cxn>
                <a:cxn ang="0">
                  <a:pos x="22" y="134"/>
                </a:cxn>
                <a:cxn ang="0">
                  <a:pos x="22" y="110"/>
                </a:cxn>
                <a:cxn ang="0">
                  <a:pos x="31" y="100"/>
                </a:cxn>
                <a:cxn ang="0">
                  <a:pos x="36" y="100"/>
                </a:cxn>
                <a:cxn ang="0">
                  <a:pos x="38" y="103"/>
                </a:cxn>
                <a:cxn ang="0">
                  <a:pos x="38" y="105"/>
                </a:cxn>
                <a:cxn ang="0">
                  <a:pos x="89" y="103"/>
                </a:cxn>
              </a:cxnLst>
              <a:rect l="0" t="0" r="r" b="b"/>
              <a:pathLst>
                <a:path w="226" h="226">
                  <a:moveTo>
                    <a:pt x="89" y="103"/>
                  </a:moveTo>
                  <a:lnTo>
                    <a:pt x="89" y="91"/>
                  </a:lnTo>
                  <a:lnTo>
                    <a:pt x="43" y="91"/>
                  </a:lnTo>
                  <a:lnTo>
                    <a:pt x="43" y="69"/>
                  </a:lnTo>
                  <a:lnTo>
                    <a:pt x="41" y="69"/>
                  </a:lnTo>
                  <a:lnTo>
                    <a:pt x="0" y="110"/>
                  </a:lnTo>
                  <a:lnTo>
                    <a:pt x="0" y="115"/>
                  </a:lnTo>
                  <a:lnTo>
                    <a:pt x="2" y="115"/>
                  </a:lnTo>
                  <a:lnTo>
                    <a:pt x="22" y="134"/>
                  </a:lnTo>
                  <a:lnTo>
                    <a:pt x="22" y="110"/>
                  </a:lnTo>
                  <a:lnTo>
                    <a:pt x="31" y="100"/>
                  </a:lnTo>
                  <a:lnTo>
                    <a:pt x="36" y="100"/>
                  </a:lnTo>
                  <a:lnTo>
                    <a:pt x="38" y="103"/>
                  </a:lnTo>
                  <a:lnTo>
                    <a:pt x="38" y="105"/>
                  </a:lnTo>
                  <a:lnTo>
                    <a:pt x="89" y="10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5" name="Freeform 11"/>
            <p:cNvSpPr>
              <a:spLocks/>
            </p:cNvSpPr>
            <p:nvPr/>
          </p:nvSpPr>
          <p:spPr bwMode="auto">
            <a:xfrm>
              <a:off x="13495" y="288"/>
              <a:ext cx="226" cy="226"/>
            </a:xfrm>
            <a:custGeom>
              <a:avLst/>
              <a:gdLst/>
              <a:ahLst/>
              <a:cxnLst>
                <a:cxn ang="0">
                  <a:pos x="106" y="134"/>
                </a:cxn>
                <a:cxn ang="0">
                  <a:pos x="103" y="134"/>
                </a:cxn>
                <a:cxn ang="0">
                  <a:pos x="103" y="127"/>
                </a:cxn>
                <a:cxn ang="0">
                  <a:pos x="98" y="122"/>
                </a:cxn>
                <a:cxn ang="0">
                  <a:pos x="91" y="120"/>
                </a:cxn>
                <a:cxn ang="0">
                  <a:pos x="43" y="120"/>
                </a:cxn>
                <a:cxn ang="0">
                  <a:pos x="36" y="122"/>
                </a:cxn>
                <a:cxn ang="0">
                  <a:pos x="36" y="124"/>
                </a:cxn>
                <a:cxn ang="0">
                  <a:pos x="31" y="122"/>
                </a:cxn>
                <a:cxn ang="0">
                  <a:pos x="24" y="115"/>
                </a:cxn>
                <a:cxn ang="0">
                  <a:pos x="22" y="115"/>
                </a:cxn>
                <a:cxn ang="0">
                  <a:pos x="22" y="134"/>
                </a:cxn>
                <a:cxn ang="0">
                  <a:pos x="43" y="156"/>
                </a:cxn>
                <a:cxn ang="0">
                  <a:pos x="43" y="136"/>
                </a:cxn>
                <a:cxn ang="0">
                  <a:pos x="89" y="136"/>
                </a:cxn>
                <a:cxn ang="0">
                  <a:pos x="89" y="201"/>
                </a:cxn>
                <a:cxn ang="0">
                  <a:pos x="101" y="213"/>
                </a:cxn>
                <a:cxn ang="0">
                  <a:pos x="101" y="189"/>
                </a:cxn>
                <a:cxn ang="0">
                  <a:pos x="103" y="182"/>
                </a:cxn>
                <a:cxn ang="0">
                  <a:pos x="106" y="134"/>
                </a:cxn>
              </a:cxnLst>
              <a:rect l="0" t="0" r="r" b="b"/>
              <a:pathLst>
                <a:path w="226" h="226">
                  <a:moveTo>
                    <a:pt x="106" y="134"/>
                  </a:moveTo>
                  <a:lnTo>
                    <a:pt x="103" y="134"/>
                  </a:lnTo>
                  <a:lnTo>
                    <a:pt x="103" y="127"/>
                  </a:lnTo>
                  <a:lnTo>
                    <a:pt x="98" y="122"/>
                  </a:lnTo>
                  <a:lnTo>
                    <a:pt x="91" y="120"/>
                  </a:lnTo>
                  <a:lnTo>
                    <a:pt x="43" y="120"/>
                  </a:lnTo>
                  <a:lnTo>
                    <a:pt x="36" y="122"/>
                  </a:lnTo>
                  <a:lnTo>
                    <a:pt x="36" y="124"/>
                  </a:lnTo>
                  <a:lnTo>
                    <a:pt x="31" y="122"/>
                  </a:lnTo>
                  <a:lnTo>
                    <a:pt x="24" y="115"/>
                  </a:lnTo>
                  <a:lnTo>
                    <a:pt x="22" y="115"/>
                  </a:lnTo>
                  <a:lnTo>
                    <a:pt x="22" y="134"/>
                  </a:lnTo>
                  <a:lnTo>
                    <a:pt x="43" y="156"/>
                  </a:lnTo>
                  <a:lnTo>
                    <a:pt x="43" y="136"/>
                  </a:lnTo>
                  <a:lnTo>
                    <a:pt x="89" y="136"/>
                  </a:lnTo>
                  <a:lnTo>
                    <a:pt x="89" y="201"/>
                  </a:lnTo>
                  <a:lnTo>
                    <a:pt x="101" y="213"/>
                  </a:lnTo>
                  <a:lnTo>
                    <a:pt x="101" y="189"/>
                  </a:lnTo>
                  <a:lnTo>
                    <a:pt x="103" y="182"/>
                  </a:lnTo>
                  <a:lnTo>
                    <a:pt x="106" y="134"/>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4" name="Freeform 10"/>
            <p:cNvSpPr>
              <a:spLocks/>
            </p:cNvSpPr>
            <p:nvPr/>
          </p:nvSpPr>
          <p:spPr bwMode="auto">
            <a:xfrm>
              <a:off x="13495" y="288"/>
              <a:ext cx="226" cy="226"/>
            </a:xfrm>
            <a:custGeom>
              <a:avLst/>
              <a:gdLst/>
              <a:ahLst/>
              <a:cxnLst>
                <a:cxn ang="0">
                  <a:pos x="156" y="43"/>
                </a:cxn>
                <a:cxn ang="0">
                  <a:pos x="113" y="0"/>
                </a:cxn>
                <a:cxn ang="0">
                  <a:pos x="110" y="0"/>
                </a:cxn>
                <a:cxn ang="0">
                  <a:pos x="67" y="43"/>
                </a:cxn>
                <a:cxn ang="0">
                  <a:pos x="89" y="45"/>
                </a:cxn>
                <a:cxn ang="0">
                  <a:pos x="89" y="103"/>
                </a:cxn>
                <a:cxn ang="0">
                  <a:pos x="96" y="103"/>
                </a:cxn>
                <a:cxn ang="0">
                  <a:pos x="101" y="98"/>
                </a:cxn>
                <a:cxn ang="0">
                  <a:pos x="101" y="31"/>
                </a:cxn>
                <a:cxn ang="0">
                  <a:pos x="110" y="21"/>
                </a:cxn>
                <a:cxn ang="0">
                  <a:pos x="115" y="21"/>
                </a:cxn>
                <a:cxn ang="0">
                  <a:pos x="125" y="31"/>
                </a:cxn>
                <a:cxn ang="0">
                  <a:pos x="125" y="100"/>
                </a:cxn>
                <a:cxn ang="0">
                  <a:pos x="130" y="103"/>
                </a:cxn>
                <a:cxn ang="0">
                  <a:pos x="130" y="105"/>
                </a:cxn>
                <a:cxn ang="0">
                  <a:pos x="134" y="105"/>
                </a:cxn>
                <a:cxn ang="0">
                  <a:pos x="134" y="45"/>
                </a:cxn>
                <a:cxn ang="0">
                  <a:pos x="156" y="43"/>
                </a:cxn>
              </a:cxnLst>
              <a:rect l="0" t="0" r="r" b="b"/>
              <a:pathLst>
                <a:path w="226" h="226">
                  <a:moveTo>
                    <a:pt x="156" y="43"/>
                  </a:moveTo>
                  <a:lnTo>
                    <a:pt x="113" y="0"/>
                  </a:lnTo>
                  <a:lnTo>
                    <a:pt x="110" y="0"/>
                  </a:lnTo>
                  <a:lnTo>
                    <a:pt x="67" y="43"/>
                  </a:lnTo>
                  <a:lnTo>
                    <a:pt x="89" y="45"/>
                  </a:lnTo>
                  <a:lnTo>
                    <a:pt x="89" y="103"/>
                  </a:lnTo>
                  <a:lnTo>
                    <a:pt x="96" y="103"/>
                  </a:lnTo>
                  <a:lnTo>
                    <a:pt x="101" y="98"/>
                  </a:lnTo>
                  <a:lnTo>
                    <a:pt x="101" y="31"/>
                  </a:lnTo>
                  <a:lnTo>
                    <a:pt x="110" y="21"/>
                  </a:lnTo>
                  <a:lnTo>
                    <a:pt x="115" y="21"/>
                  </a:lnTo>
                  <a:lnTo>
                    <a:pt x="125" y="31"/>
                  </a:lnTo>
                  <a:lnTo>
                    <a:pt x="125" y="100"/>
                  </a:lnTo>
                  <a:lnTo>
                    <a:pt x="130" y="103"/>
                  </a:lnTo>
                  <a:lnTo>
                    <a:pt x="130" y="105"/>
                  </a:lnTo>
                  <a:lnTo>
                    <a:pt x="134" y="105"/>
                  </a:lnTo>
                  <a:lnTo>
                    <a:pt x="134" y="45"/>
                  </a:lnTo>
                  <a:lnTo>
                    <a:pt x="156" y="4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3" name="Freeform 9"/>
            <p:cNvSpPr>
              <a:spLocks/>
            </p:cNvSpPr>
            <p:nvPr/>
          </p:nvSpPr>
          <p:spPr bwMode="auto">
            <a:xfrm>
              <a:off x="13495" y="288"/>
              <a:ext cx="226" cy="226"/>
            </a:xfrm>
            <a:custGeom>
              <a:avLst/>
              <a:gdLst/>
              <a:ahLst/>
              <a:cxnLst>
                <a:cxn ang="0">
                  <a:pos x="89" y="201"/>
                </a:cxn>
                <a:cxn ang="0">
                  <a:pos x="89" y="180"/>
                </a:cxn>
                <a:cxn ang="0">
                  <a:pos x="67" y="180"/>
                </a:cxn>
                <a:cxn ang="0">
                  <a:pos x="89" y="201"/>
                </a:cxn>
              </a:cxnLst>
              <a:rect l="0" t="0" r="r" b="b"/>
              <a:pathLst>
                <a:path w="226" h="226">
                  <a:moveTo>
                    <a:pt x="89" y="201"/>
                  </a:moveTo>
                  <a:lnTo>
                    <a:pt x="89" y="180"/>
                  </a:lnTo>
                  <a:lnTo>
                    <a:pt x="67" y="180"/>
                  </a:lnTo>
                  <a:lnTo>
                    <a:pt x="89" y="201"/>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2" name="Freeform 8"/>
            <p:cNvSpPr>
              <a:spLocks/>
            </p:cNvSpPr>
            <p:nvPr/>
          </p:nvSpPr>
          <p:spPr bwMode="auto">
            <a:xfrm>
              <a:off x="13495" y="288"/>
              <a:ext cx="226" cy="226"/>
            </a:xfrm>
            <a:custGeom>
              <a:avLst/>
              <a:gdLst/>
              <a:ahLst/>
              <a:cxnLst>
                <a:cxn ang="0">
                  <a:pos x="106" y="43"/>
                </a:cxn>
                <a:cxn ang="0">
                  <a:pos x="103" y="43"/>
                </a:cxn>
                <a:cxn ang="0">
                  <a:pos x="103" y="36"/>
                </a:cxn>
                <a:cxn ang="0">
                  <a:pos x="101" y="36"/>
                </a:cxn>
                <a:cxn ang="0">
                  <a:pos x="101" y="98"/>
                </a:cxn>
                <a:cxn ang="0">
                  <a:pos x="103" y="91"/>
                </a:cxn>
                <a:cxn ang="0">
                  <a:pos x="106" y="43"/>
                </a:cxn>
              </a:cxnLst>
              <a:rect l="0" t="0" r="r" b="b"/>
              <a:pathLst>
                <a:path w="226" h="226">
                  <a:moveTo>
                    <a:pt x="106" y="43"/>
                  </a:moveTo>
                  <a:lnTo>
                    <a:pt x="103" y="43"/>
                  </a:lnTo>
                  <a:lnTo>
                    <a:pt x="103" y="36"/>
                  </a:lnTo>
                  <a:lnTo>
                    <a:pt x="101" y="36"/>
                  </a:lnTo>
                  <a:lnTo>
                    <a:pt x="101" y="98"/>
                  </a:lnTo>
                  <a:lnTo>
                    <a:pt x="103" y="91"/>
                  </a:lnTo>
                  <a:lnTo>
                    <a:pt x="106" y="4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1" name="Freeform 7"/>
            <p:cNvSpPr>
              <a:spLocks/>
            </p:cNvSpPr>
            <p:nvPr/>
          </p:nvSpPr>
          <p:spPr bwMode="auto">
            <a:xfrm>
              <a:off x="13495" y="288"/>
              <a:ext cx="226" cy="226"/>
            </a:xfrm>
            <a:custGeom>
              <a:avLst/>
              <a:gdLst/>
              <a:ahLst/>
              <a:cxnLst>
                <a:cxn ang="0">
                  <a:pos x="115" y="225"/>
                </a:cxn>
                <a:cxn ang="0">
                  <a:pos x="115" y="204"/>
                </a:cxn>
                <a:cxn ang="0">
                  <a:pos x="110" y="201"/>
                </a:cxn>
                <a:cxn ang="0">
                  <a:pos x="103" y="194"/>
                </a:cxn>
                <a:cxn ang="0">
                  <a:pos x="101" y="194"/>
                </a:cxn>
                <a:cxn ang="0">
                  <a:pos x="101" y="213"/>
                </a:cxn>
                <a:cxn ang="0">
                  <a:pos x="110" y="223"/>
                </a:cxn>
                <a:cxn ang="0">
                  <a:pos x="115" y="225"/>
                </a:cxn>
              </a:cxnLst>
              <a:rect l="0" t="0" r="r" b="b"/>
              <a:pathLst>
                <a:path w="226" h="226">
                  <a:moveTo>
                    <a:pt x="115" y="225"/>
                  </a:moveTo>
                  <a:lnTo>
                    <a:pt x="115" y="204"/>
                  </a:lnTo>
                  <a:lnTo>
                    <a:pt x="110" y="201"/>
                  </a:lnTo>
                  <a:lnTo>
                    <a:pt x="103" y="194"/>
                  </a:lnTo>
                  <a:lnTo>
                    <a:pt x="101" y="194"/>
                  </a:lnTo>
                  <a:lnTo>
                    <a:pt x="101" y="213"/>
                  </a:lnTo>
                  <a:lnTo>
                    <a:pt x="110" y="223"/>
                  </a:lnTo>
                  <a:lnTo>
                    <a:pt x="115" y="225"/>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0" name="Freeform 6"/>
            <p:cNvSpPr>
              <a:spLocks/>
            </p:cNvSpPr>
            <p:nvPr/>
          </p:nvSpPr>
          <p:spPr bwMode="auto">
            <a:xfrm>
              <a:off x="13495" y="288"/>
              <a:ext cx="226" cy="226"/>
            </a:xfrm>
            <a:custGeom>
              <a:avLst/>
              <a:gdLst/>
              <a:ahLst/>
              <a:cxnLst>
                <a:cxn ang="0">
                  <a:pos x="125" y="213"/>
                </a:cxn>
                <a:cxn ang="0">
                  <a:pos x="125" y="189"/>
                </a:cxn>
                <a:cxn ang="0">
                  <a:pos x="122" y="194"/>
                </a:cxn>
                <a:cxn ang="0">
                  <a:pos x="115" y="201"/>
                </a:cxn>
                <a:cxn ang="0">
                  <a:pos x="115" y="223"/>
                </a:cxn>
                <a:cxn ang="0">
                  <a:pos x="125" y="213"/>
                </a:cxn>
              </a:cxnLst>
              <a:rect l="0" t="0" r="r" b="b"/>
              <a:pathLst>
                <a:path w="226" h="226">
                  <a:moveTo>
                    <a:pt x="125" y="213"/>
                  </a:moveTo>
                  <a:lnTo>
                    <a:pt x="125" y="189"/>
                  </a:lnTo>
                  <a:lnTo>
                    <a:pt x="122" y="194"/>
                  </a:lnTo>
                  <a:lnTo>
                    <a:pt x="115" y="201"/>
                  </a:lnTo>
                  <a:lnTo>
                    <a:pt x="115" y="223"/>
                  </a:lnTo>
                  <a:lnTo>
                    <a:pt x="125" y="21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9" name="Freeform 5"/>
            <p:cNvSpPr>
              <a:spLocks/>
            </p:cNvSpPr>
            <p:nvPr/>
          </p:nvSpPr>
          <p:spPr bwMode="auto">
            <a:xfrm>
              <a:off x="13495" y="288"/>
              <a:ext cx="226" cy="226"/>
            </a:xfrm>
            <a:custGeom>
              <a:avLst/>
              <a:gdLst/>
              <a:ahLst/>
              <a:cxnLst>
                <a:cxn ang="0">
                  <a:pos x="125" y="100"/>
                </a:cxn>
                <a:cxn ang="0">
                  <a:pos x="125" y="31"/>
                </a:cxn>
                <a:cxn ang="0">
                  <a:pos x="122" y="36"/>
                </a:cxn>
                <a:cxn ang="0">
                  <a:pos x="120" y="38"/>
                </a:cxn>
                <a:cxn ang="0">
                  <a:pos x="120" y="96"/>
                </a:cxn>
                <a:cxn ang="0">
                  <a:pos x="122" y="96"/>
                </a:cxn>
                <a:cxn ang="0">
                  <a:pos x="122" y="100"/>
                </a:cxn>
                <a:cxn ang="0">
                  <a:pos x="125" y="100"/>
                </a:cxn>
              </a:cxnLst>
              <a:rect l="0" t="0" r="r" b="b"/>
              <a:pathLst>
                <a:path w="226" h="226">
                  <a:moveTo>
                    <a:pt x="125" y="100"/>
                  </a:moveTo>
                  <a:lnTo>
                    <a:pt x="125" y="31"/>
                  </a:lnTo>
                  <a:lnTo>
                    <a:pt x="122" y="36"/>
                  </a:lnTo>
                  <a:lnTo>
                    <a:pt x="120" y="38"/>
                  </a:lnTo>
                  <a:lnTo>
                    <a:pt x="120" y="96"/>
                  </a:lnTo>
                  <a:lnTo>
                    <a:pt x="122" y="96"/>
                  </a:lnTo>
                  <a:lnTo>
                    <a:pt x="122" y="100"/>
                  </a:lnTo>
                  <a:lnTo>
                    <a:pt x="125" y="100"/>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8" name="Freeform 4"/>
            <p:cNvSpPr>
              <a:spLocks/>
            </p:cNvSpPr>
            <p:nvPr/>
          </p:nvSpPr>
          <p:spPr bwMode="auto">
            <a:xfrm>
              <a:off x="13495" y="288"/>
              <a:ext cx="226" cy="226"/>
            </a:xfrm>
            <a:custGeom>
              <a:avLst/>
              <a:gdLst/>
              <a:ahLst/>
              <a:cxnLst>
                <a:cxn ang="0">
                  <a:pos x="204" y="134"/>
                </a:cxn>
                <a:cxn ang="0">
                  <a:pos x="204" y="110"/>
                </a:cxn>
                <a:cxn ang="0">
                  <a:pos x="202" y="115"/>
                </a:cxn>
                <a:cxn ang="0">
                  <a:pos x="194" y="122"/>
                </a:cxn>
                <a:cxn ang="0">
                  <a:pos x="194" y="124"/>
                </a:cxn>
                <a:cxn ang="0">
                  <a:pos x="190" y="122"/>
                </a:cxn>
                <a:cxn ang="0">
                  <a:pos x="182" y="120"/>
                </a:cxn>
                <a:cxn ang="0">
                  <a:pos x="132" y="120"/>
                </a:cxn>
                <a:cxn ang="0">
                  <a:pos x="127" y="122"/>
                </a:cxn>
                <a:cxn ang="0">
                  <a:pos x="120" y="129"/>
                </a:cxn>
                <a:cxn ang="0">
                  <a:pos x="120" y="187"/>
                </a:cxn>
                <a:cxn ang="0">
                  <a:pos x="122" y="187"/>
                </a:cxn>
                <a:cxn ang="0">
                  <a:pos x="125" y="189"/>
                </a:cxn>
                <a:cxn ang="0">
                  <a:pos x="125" y="213"/>
                </a:cxn>
                <a:cxn ang="0">
                  <a:pos x="134" y="204"/>
                </a:cxn>
                <a:cxn ang="0">
                  <a:pos x="134" y="136"/>
                </a:cxn>
                <a:cxn ang="0">
                  <a:pos x="180" y="136"/>
                </a:cxn>
                <a:cxn ang="0">
                  <a:pos x="180" y="158"/>
                </a:cxn>
                <a:cxn ang="0">
                  <a:pos x="204" y="134"/>
                </a:cxn>
              </a:cxnLst>
              <a:rect l="0" t="0" r="r" b="b"/>
              <a:pathLst>
                <a:path w="226" h="226">
                  <a:moveTo>
                    <a:pt x="204" y="134"/>
                  </a:moveTo>
                  <a:lnTo>
                    <a:pt x="204" y="110"/>
                  </a:lnTo>
                  <a:lnTo>
                    <a:pt x="202" y="115"/>
                  </a:lnTo>
                  <a:lnTo>
                    <a:pt x="194" y="122"/>
                  </a:lnTo>
                  <a:lnTo>
                    <a:pt x="194" y="124"/>
                  </a:lnTo>
                  <a:lnTo>
                    <a:pt x="190" y="122"/>
                  </a:lnTo>
                  <a:lnTo>
                    <a:pt x="182" y="120"/>
                  </a:lnTo>
                  <a:lnTo>
                    <a:pt x="132" y="120"/>
                  </a:lnTo>
                  <a:lnTo>
                    <a:pt x="127" y="122"/>
                  </a:lnTo>
                  <a:lnTo>
                    <a:pt x="120" y="129"/>
                  </a:lnTo>
                  <a:lnTo>
                    <a:pt x="120" y="187"/>
                  </a:lnTo>
                  <a:lnTo>
                    <a:pt x="122" y="187"/>
                  </a:lnTo>
                  <a:lnTo>
                    <a:pt x="125" y="189"/>
                  </a:lnTo>
                  <a:lnTo>
                    <a:pt x="125" y="213"/>
                  </a:lnTo>
                  <a:lnTo>
                    <a:pt x="134" y="204"/>
                  </a:lnTo>
                  <a:lnTo>
                    <a:pt x="134" y="136"/>
                  </a:lnTo>
                  <a:lnTo>
                    <a:pt x="180" y="136"/>
                  </a:lnTo>
                  <a:lnTo>
                    <a:pt x="180" y="158"/>
                  </a:lnTo>
                  <a:lnTo>
                    <a:pt x="204" y="134"/>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7" name="Freeform 3"/>
            <p:cNvSpPr>
              <a:spLocks/>
            </p:cNvSpPr>
            <p:nvPr/>
          </p:nvSpPr>
          <p:spPr bwMode="auto">
            <a:xfrm>
              <a:off x="13495" y="288"/>
              <a:ext cx="226" cy="226"/>
            </a:xfrm>
            <a:custGeom>
              <a:avLst/>
              <a:gdLst/>
              <a:ahLst/>
              <a:cxnLst>
                <a:cxn ang="0">
                  <a:pos x="226" y="112"/>
                </a:cxn>
                <a:cxn ang="0">
                  <a:pos x="182" y="69"/>
                </a:cxn>
                <a:cxn ang="0">
                  <a:pos x="180" y="69"/>
                </a:cxn>
                <a:cxn ang="0">
                  <a:pos x="180" y="91"/>
                </a:cxn>
                <a:cxn ang="0">
                  <a:pos x="134" y="91"/>
                </a:cxn>
                <a:cxn ang="0">
                  <a:pos x="134" y="105"/>
                </a:cxn>
                <a:cxn ang="0">
                  <a:pos x="185" y="103"/>
                </a:cxn>
                <a:cxn ang="0">
                  <a:pos x="190" y="100"/>
                </a:cxn>
                <a:cxn ang="0">
                  <a:pos x="194" y="100"/>
                </a:cxn>
                <a:cxn ang="0">
                  <a:pos x="204" y="110"/>
                </a:cxn>
                <a:cxn ang="0">
                  <a:pos x="204" y="134"/>
                </a:cxn>
                <a:cxn ang="0">
                  <a:pos x="226" y="112"/>
                </a:cxn>
              </a:cxnLst>
              <a:rect l="0" t="0" r="r" b="b"/>
              <a:pathLst>
                <a:path w="226" h="226">
                  <a:moveTo>
                    <a:pt x="226" y="112"/>
                  </a:moveTo>
                  <a:lnTo>
                    <a:pt x="182" y="69"/>
                  </a:lnTo>
                  <a:lnTo>
                    <a:pt x="180" y="69"/>
                  </a:lnTo>
                  <a:lnTo>
                    <a:pt x="180" y="91"/>
                  </a:lnTo>
                  <a:lnTo>
                    <a:pt x="134" y="91"/>
                  </a:lnTo>
                  <a:lnTo>
                    <a:pt x="134" y="105"/>
                  </a:lnTo>
                  <a:lnTo>
                    <a:pt x="185" y="103"/>
                  </a:lnTo>
                  <a:lnTo>
                    <a:pt x="190" y="100"/>
                  </a:lnTo>
                  <a:lnTo>
                    <a:pt x="194" y="100"/>
                  </a:lnTo>
                  <a:lnTo>
                    <a:pt x="204" y="110"/>
                  </a:lnTo>
                  <a:lnTo>
                    <a:pt x="204" y="134"/>
                  </a:lnTo>
                  <a:lnTo>
                    <a:pt x="226" y="112"/>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6" name="Freeform 2"/>
            <p:cNvSpPr>
              <a:spLocks/>
            </p:cNvSpPr>
            <p:nvPr/>
          </p:nvSpPr>
          <p:spPr bwMode="auto">
            <a:xfrm>
              <a:off x="13495" y="288"/>
              <a:ext cx="226" cy="226"/>
            </a:xfrm>
            <a:custGeom>
              <a:avLst/>
              <a:gdLst/>
              <a:ahLst/>
              <a:cxnLst>
                <a:cxn ang="0">
                  <a:pos x="158" y="180"/>
                </a:cxn>
                <a:cxn ang="0">
                  <a:pos x="134" y="180"/>
                </a:cxn>
                <a:cxn ang="0">
                  <a:pos x="134" y="204"/>
                </a:cxn>
                <a:cxn ang="0">
                  <a:pos x="158" y="180"/>
                </a:cxn>
              </a:cxnLst>
              <a:rect l="0" t="0" r="r" b="b"/>
              <a:pathLst>
                <a:path w="226" h="226">
                  <a:moveTo>
                    <a:pt x="158" y="180"/>
                  </a:moveTo>
                  <a:lnTo>
                    <a:pt x="134" y="180"/>
                  </a:lnTo>
                  <a:lnTo>
                    <a:pt x="134" y="204"/>
                  </a:lnTo>
                  <a:lnTo>
                    <a:pt x="158" y="180"/>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22" name="TextBox 21"/>
          <p:cNvSpPr txBox="1"/>
          <p:nvPr/>
        </p:nvSpPr>
        <p:spPr>
          <a:xfrm>
            <a:off x="4932040" y="1772816"/>
            <a:ext cx="1305935" cy="307777"/>
          </a:xfrm>
          <a:prstGeom prst="rect">
            <a:avLst/>
          </a:prstGeom>
          <a:noFill/>
        </p:spPr>
        <p:txBody>
          <a:bodyPr wrap="none" rtlCol="0">
            <a:spAutoFit/>
          </a:bodyPr>
          <a:lstStyle/>
          <a:p>
            <a:r>
              <a:rPr lang="en-GB" sz="1400" dirty="0" smtClean="0"/>
              <a:t>Vanishing Point</a:t>
            </a:r>
            <a:endParaRPr lang="en-GB" sz="1400" dirty="0"/>
          </a:p>
        </p:txBody>
      </p:sp>
      <p:sp>
        <p:nvSpPr>
          <p:cNvPr id="23" name="Rounded Rectangle 22"/>
          <p:cNvSpPr/>
          <p:nvPr/>
        </p:nvSpPr>
        <p:spPr>
          <a:xfrm>
            <a:off x="6300192" y="836712"/>
            <a:ext cx="2736304" cy="936104"/>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smtClean="0">
                <a:solidFill>
                  <a:schemeClr val="tx1"/>
                </a:solidFill>
              </a:rPr>
              <a:t>I have decided to develop design number.......</a:t>
            </a:r>
          </a:p>
          <a:p>
            <a:r>
              <a:rPr lang="en-GB" sz="1000" b="1" dirty="0" smtClean="0">
                <a:solidFill>
                  <a:schemeClr val="tx1"/>
                </a:solidFill>
              </a:rPr>
              <a:t>Because ........................................................ ......................................................................</a:t>
            </a:r>
            <a:r>
              <a:rPr lang="en-US" sz="1000" dirty="0" smtClean="0">
                <a:solidFill>
                  <a:schemeClr val="tx1"/>
                </a:solidFill>
              </a:rPr>
              <a:t> ……………………………………………………………………………………………………………………………………………………</a:t>
            </a:r>
            <a:endParaRPr lang="en-GB" sz="1000" dirty="0">
              <a:solidFill>
                <a:schemeClr val="tx1"/>
              </a:solidFill>
            </a:endParaRPr>
          </a:p>
        </p:txBody>
      </p:sp>
      <p:graphicFrame>
        <p:nvGraphicFramePr>
          <p:cNvPr id="24" name="Table 23"/>
          <p:cNvGraphicFramePr>
            <a:graphicFrameLocks noGrp="1"/>
          </p:cNvGraphicFramePr>
          <p:nvPr/>
        </p:nvGraphicFramePr>
        <p:xfrm>
          <a:off x="6444208" y="1844825"/>
          <a:ext cx="2376264" cy="4164916"/>
        </p:xfrm>
        <a:graphic>
          <a:graphicData uri="http://schemas.openxmlformats.org/drawingml/2006/table">
            <a:tbl>
              <a:tblPr/>
              <a:tblGrid>
                <a:gridCol w="1313018"/>
                <a:gridCol w="238314"/>
                <a:gridCol w="412466"/>
                <a:gridCol w="412466"/>
              </a:tblGrid>
              <a:tr h="173425">
                <a:tc>
                  <a:txBody>
                    <a:bodyPr/>
                    <a:lstStyle/>
                    <a:p>
                      <a:pPr algn="l" fontAlgn="ctr"/>
                      <a:r>
                        <a:rPr lang="en-GB" sz="1000" b="1" i="0" u="none" strike="noStrike" dirty="0">
                          <a:solidFill>
                            <a:srgbClr val="000000"/>
                          </a:solidFill>
                          <a:latin typeface="Calibri"/>
                        </a:rPr>
                        <a:t>Marking:</a:t>
                      </a:r>
                    </a:p>
                  </a:txBody>
                  <a:tcPr marL="7639" marR="7639" marT="763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900" b="0" i="0" u="none" strike="noStrike">
                        <a:solidFill>
                          <a:srgbClr val="000000"/>
                        </a:solidFill>
                        <a:latin typeface="Calibri"/>
                      </a:endParaRPr>
                    </a:p>
                  </a:txBody>
                  <a:tcPr marL="7639" marR="7639" marT="763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900" b="0" i="0" u="none" strike="noStrike">
                        <a:solidFill>
                          <a:srgbClr val="000000"/>
                        </a:solidFill>
                        <a:latin typeface="Calibri"/>
                      </a:endParaRPr>
                    </a:p>
                  </a:txBody>
                  <a:tcPr marL="7639" marR="7639" marT="763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900" b="0" i="0" u="none" strike="noStrike">
                        <a:solidFill>
                          <a:srgbClr val="000000"/>
                        </a:solidFill>
                        <a:latin typeface="Calibri"/>
                      </a:endParaRPr>
                    </a:p>
                  </a:txBody>
                  <a:tcPr marL="7639" marR="7639" marT="7639" marB="0" anchor="ctr">
                    <a:lnL>
                      <a:noFill/>
                    </a:lnL>
                    <a:lnR>
                      <a:noFill/>
                    </a:lnR>
                    <a:lnT>
                      <a:noFill/>
                    </a:lnT>
                    <a:lnB w="6350" cap="flat" cmpd="sng" algn="ctr">
                      <a:solidFill>
                        <a:srgbClr val="000000"/>
                      </a:solidFill>
                      <a:prstDash val="solid"/>
                      <a:round/>
                      <a:headEnd type="none" w="med" len="med"/>
                      <a:tailEnd type="none" w="med" len="med"/>
                    </a:lnB>
                  </a:tcPr>
                </a:tc>
              </a:tr>
              <a:tr h="150805">
                <a:tc rowSpan="2">
                  <a:txBody>
                    <a:bodyPr/>
                    <a:lstStyle/>
                    <a:p>
                      <a:pPr algn="ctr" fontAlgn="ctr"/>
                      <a:r>
                        <a:rPr lang="en-GB" sz="900" b="0" i="0" u="none" strike="noStrike" dirty="0">
                          <a:solidFill>
                            <a:srgbClr val="000000"/>
                          </a:solidFill>
                          <a:latin typeface="Calibri"/>
                        </a:rPr>
                        <a:t>Tick the box only if you have satisfied that need.  The overall level achieved must have all of the boxes above </a:t>
                      </a:r>
                      <a:r>
                        <a:rPr lang="en-GB" sz="900" b="0" i="0" u="none" strike="noStrike" dirty="0" smtClean="0">
                          <a:solidFill>
                            <a:srgbClr val="000000"/>
                          </a:solidFill>
                          <a:latin typeface="Calibri"/>
                        </a:rPr>
                        <a:t>it </a:t>
                      </a:r>
                      <a:r>
                        <a:rPr lang="en-GB" sz="900" b="0" i="0" u="none" strike="noStrike" dirty="0">
                          <a:solidFill>
                            <a:srgbClr val="000000"/>
                          </a:solidFill>
                          <a:latin typeface="Calibri"/>
                        </a:rPr>
                        <a:t>in that column ticked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GB" sz="900" b="1" i="0" u="none" strike="noStrike">
                          <a:solidFill>
                            <a:srgbClr val="000000"/>
                          </a:solidFill>
                          <a:latin typeface="Calibri"/>
                        </a:rPr>
                        <a:t>Marked by:</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r h="659083">
                <a:tc vMerge="1">
                  <a:txBody>
                    <a:bodyPr/>
                    <a:lstStyle/>
                    <a:p>
                      <a:endParaRPr lang="en-GB"/>
                    </a:p>
                  </a:txBody>
                  <a:tcPr/>
                </a:tc>
                <a:tc rowSpan="2">
                  <a:txBody>
                    <a:bodyPr/>
                    <a:lstStyle/>
                    <a:p>
                      <a:pPr algn="ctr" fontAlgn="ctr"/>
                      <a:r>
                        <a:rPr lang="en-GB" sz="900" b="1" i="0" u="none" strike="noStrike">
                          <a:solidFill>
                            <a:srgbClr val="000000"/>
                          </a:solidFill>
                          <a:latin typeface="Calibri"/>
                        </a:rPr>
                        <a:t>You </a:t>
                      </a:r>
                    </a:p>
                  </a:txBody>
                  <a:tcPr marL="7639" marR="7639" marT="763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1" i="0" u="none" strike="noStrike">
                          <a:solidFill>
                            <a:srgbClr val="000000"/>
                          </a:solidFill>
                          <a:latin typeface="Calibri"/>
                        </a:rPr>
                        <a:t>Peer</a:t>
                      </a:r>
                    </a:p>
                  </a:txBody>
                  <a:tcPr marL="7639" marR="7639" marT="763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1" i="0" u="none" strike="noStrike">
                          <a:solidFill>
                            <a:srgbClr val="000000"/>
                          </a:solidFill>
                          <a:latin typeface="Calibri"/>
                        </a:rPr>
                        <a:t>Trainer </a:t>
                      </a:r>
                    </a:p>
                  </a:txBody>
                  <a:tcPr marL="7639" marR="7639" marT="763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a:txBody>
                    <a:bodyPr/>
                    <a:lstStyle/>
                    <a:p>
                      <a:pPr algn="l" fontAlgn="ctr"/>
                      <a:r>
                        <a:rPr lang="en-GB" sz="900" b="1" i="0" u="none" strike="noStrike" dirty="0">
                          <a:solidFill>
                            <a:srgbClr val="000000"/>
                          </a:solidFill>
                          <a:latin typeface="Calibri"/>
                        </a:rPr>
                        <a:t>What you have to do: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vMerge="1">
                  <a:txBody>
                    <a:bodyPr/>
                    <a:lstStyle/>
                    <a:p>
                      <a:endParaRPr lang="en-GB"/>
                    </a:p>
                  </a:txBody>
                  <a:tcPr/>
                </a:tc>
              </a:tr>
              <a:tr h="301609">
                <a:tc>
                  <a:txBody>
                    <a:bodyPr/>
                    <a:lstStyle/>
                    <a:p>
                      <a:pPr algn="l" fontAlgn="ctr"/>
                      <a:r>
                        <a:rPr lang="en-GB" sz="900" b="0" i="0" u="none" strike="noStrike">
                          <a:solidFill>
                            <a:srgbClr val="000000"/>
                          </a:solidFill>
                          <a:latin typeface="Calibri"/>
                        </a:rPr>
                        <a:t>Have you sketched three or more ideas?</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1609">
                <a:tc>
                  <a:txBody>
                    <a:bodyPr/>
                    <a:lstStyle/>
                    <a:p>
                      <a:pPr algn="l" fontAlgn="ctr"/>
                      <a:r>
                        <a:rPr lang="en-GB" sz="900" b="0" i="0" u="none" strike="noStrike">
                          <a:solidFill>
                            <a:srgbClr val="000000"/>
                          </a:solidFill>
                          <a:latin typeface="Calibri"/>
                        </a:rPr>
                        <a:t>Are there labels on every sketch?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1609">
                <a:tc>
                  <a:txBody>
                    <a:bodyPr/>
                    <a:lstStyle/>
                    <a:p>
                      <a:pPr algn="l" fontAlgn="ctr"/>
                      <a:r>
                        <a:rPr lang="en-GB" sz="900" b="0" i="0" u="none" strike="noStrike">
                          <a:solidFill>
                            <a:srgbClr val="000000"/>
                          </a:solidFill>
                          <a:latin typeface="Calibri"/>
                        </a:rPr>
                        <a:t>Are there at least three clearly different ideas?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2414">
                <a:tc>
                  <a:txBody>
                    <a:bodyPr/>
                    <a:lstStyle/>
                    <a:p>
                      <a:pPr algn="l" fontAlgn="ctr"/>
                      <a:r>
                        <a:rPr lang="en-GB" sz="900" b="0" i="0" u="none" strike="noStrike">
                          <a:solidFill>
                            <a:srgbClr val="000000"/>
                          </a:solidFill>
                          <a:latin typeface="Calibri"/>
                        </a:rPr>
                        <a:t>Have you shown that you take into consideration the specification in your ideas?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2414">
                <a:tc>
                  <a:txBody>
                    <a:bodyPr/>
                    <a:lstStyle/>
                    <a:p>
                      <a:pPr algn="l" fontAlgn="ctr"/>
                      <a:r>
                        <a:rPr lang="en-GB" sz="900" b="0" i="0" u="none" strike="noStrike">
                          <a:solidFill>
                            <a:srgbClr val="000000"/>
                          </a:solidFill>
                          <a:latin typeface="Calibri"/>
                        </a:rPr>
                        <a:t>Have you labelled what is different between each idea?</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2414">
                <a:tc>
                  <a:txBody>
                    <a:bodyPr/>
                    <a:lstStyle/>
                    <a:p>
                      <a:pPr algn="l" fontAlgn="ctr"/>
                      <a:r>
                        <a:rPr lang="en-GB" sz="900" b="0" i="0" u="none" strike="noStrike">
                          <a:solidFill>
                            <a:srgbClr val="000000"/>
                          </a:solidFill>
                          <a:latin typeface="Calibri"/>
                        </a:rPr>
                        <a:t>Have you written about which idea is best and explained why?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2414">
                <a:tc>
                  <a:txBody>
                    <a:bodyPr/>
                    <a:lstStyle/>
                    <a:p>
                      <a:pPr algn="l" fontAlgn="ctr"/>
                      <a:r>
                        <a:rPr lang="en-GB" sz="900" b="0" i="0" u="none" strike="noStrike" dirty="0">
                          <a:solidFill>
                            <a:srgbClr val="000000"/>
                          </a:solidFill>
                          <a:latin typeface="Calibri"/>
                        </a:rPr>
                        <a:t>Have you included comments about what users think of your ideas?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dirty="0">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805">
                <a:tc>
                  <a:txBody>
                    <a:bodyPr/>
                    <a:lstStyle/>
                    <a:p>
                      <a:pPr algn="l" fontAlgn="ctr"/>
                      <a:endParaRPr lang="en-GB" sz="900" b="0" i="0" u="none" strike="noStrike">
                        <a:solidFill>
                          <a:srgbClr val="000000"/>
                        </a:solidFill>
                        <a:latin typeface="Calibri"/>
                      </a:endParaRPr>
                    </a:p>
                  </a:txBody>
                  <a:tcPr marL="7639" marR="7639" marT="763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GB" sz="900" b="0" i="0" u="none" strike="noStrike">
                        <a:solidFill>
                          <a:srgbClr val="000000"/>
                        </a:solidFill>
                        <a:latin typeface="Calibri"/>
                      </a:endParaRPr>
                    </a:p>
                  </a:txBody>
                  <a:tcPr marL="7639" marR="7639" marT="763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900" b="0" i="0" u="none" strike="noStrike">
                        <a:solidFill>
                          <a:srgbClr val="000000"/>
                        </a:solidFill>
                        <a:latin typeface="Calibri"/>
                      </a:endParaRPr>
                    </a:p>
                  </a:txBody>
                  <a:tcPr marL="7639" marR="7639" marT="763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900" b="0" i="0" u="none" strike="noStrike">
                        <a:solidFill>
                          <a:srgbClr val="000000"/>
                        </a:solidFill>
                        <a:latin typeface="Calibri"/>
                      </a:endParaRPr>
                    </a:p>
                  </a:txBody>
                  <a:tcPr marL="7639" marR="7639" marT="763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805">
                <a:tc>
                  <a:txBody>
                    <a:bodyPr/>
                    <a:lstStyle/>
                    <a:p>
                      <a:pPr algn="r" fontAlgn="ctr"/>
                      <a:r>
                        <a:rPr lang="en-GB" sz="900" b="1" i="0" u="none" strike="noStrike">
                          <a:solidFill>
                            <a:srgbClr val="000000"/>
                          </a:solidFill>
                          <a:latin typeface="Calibri"/>
                        </a:rPr>
                        <a:t>Level Achieved: </a:t>
                      </a:r>
                    </a:p>
                  </a:txBody>
                  <a:tcPr marL="7639" marR="7639" marT="763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dirty="0">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dirty="0">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5" name="TextBox 24"/>
          <p:cNvSpPr txBox="1"/>
          <p:nvPr/>
        </p:nvSpPr>
        <p:spPr>
          <a:xfrm>
            <a:off x="6444208" y="6021288"/>
            <a:ext cx="2592288"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1000" dirty="0" smtClean="0"/>
              <a:t>Teacher Comment – </a:t>
            </a:r>
            <a:r>
              <a:rPr lang="en-GB" sz="1000" b="1" dirty="0" smtClean="0"/>
              <a:t>to improve, you should....</a:t>
            </a:r>
          </a:p>
          <a:p>
            <a:endParaRPr lang="en-GB" sz="1000" b="1" dirty="0"/>
          </a:p>
          <a:p>
            <a:endParaRPr lang="en-GB" sz="1000" dirty="0"/>
          </a:p>
        </p:txBody>
      </p:sp>
      <p:sp>
        <p:nvSpPr>
          <p:cNvPr id="26" name="Footer Placeholder 25"/>
          <p:cNvSpPr>
            <a:spLocks noGrp="1"/>
          </p:cNvSpPr>
          <p:nvPr>
            <p:ph type="ftr" sz="quarter" idx="11"/>
          </p:nvPr>
        </p:nvSpPr>
        <p:spPr>
          <a:xfrm>
            <a:off x="0" y="6492875"/>
            <a:ext cx="4932040" cy="365125"/>
          </a:xfrm>
        </p:spPr>
        <p:txBody>
          <a:bodyPr/>
          <a:lstStyle/>
          <a:p>
            <a:r>
              <a:rPr lang="en-GB" dirty="0" smtClean="0"/>
              <a:t>Name_______________                             Date________________</a:t>
            </a:r>
            <a:endParaRPr lang="en-GB" dirty="0"/>
          </a:p>
        </p:txBody>
      </p:sp>
      <p:sp>
        <p:nvSpPr>
          <p:cNvPr id="32"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smtClean="0">
                <a:ln>
                  <a:noFill/>
                </a:ln>
                <a:solidFill>
                  <a:schemeClr val="tx1"/>
                </a:solidFill>
                <a:effectLst/>
                <a:uLnTx/>
                <a:uFillTx/>
                <a:latin typeface="+mj-lt"/>
                <a:ea typeface="+mj-ea"/>
                <a:cs typeface="+mj-cs"/>
              </a:rPr>
              <a:t>Design and Technology – Anemometer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33" name="Picture 3"/>
          <p:cNvPicPr>
            <a:picLocks noChangeAspect="1" noChangeArrowheads="1"/>
          </p:cNvPicPr>
          <p:nvPr/>
        </p:nvPicPr>
        <p:blipFill>
          <a:blip r:embed="rId2" cstate="print"/>
          <a:srcRect/>
          <a:stretch>
            <a:fillRect/>
          </a:stretch>
        </p:blipFill>
        <p:spPr bwMode="auto">
          <a:xfrm>
            <a:off x="395536" y="260648"/>
            <a:ext cx="474340" cy="454576"/>
          </a:xfrm>
          <a:prstGeom prst="rect">
            <a:avLst/>
          </a:prstGeom>
          <a:noFill/>
          <a:ln w="9525">
            <a:noFill/>
            <a:miter lim="800000"/>
            <a:headEnd/>
            <a:tailEnd/>
          </a:ln>
        </p:spPr>
      </p:pic>
      <p:pic>
        <p:nvPicPr>
          <p:cNvPr id="34" name="Picture 3"/>
          <p:cNvPicPr>
            <a:picLocks noChangeAspect="1" noChangeArrowheads="1"/>
          </p:cNvPicPr>
          <p:nvPr/>
        </p:nvPicPr>
        <p:blipFill>
          <a:blip r:embed="rId2" cstate="print"/>
          <a:srcRect/>
          <a:stretch>
            <a:fillRect/>
          </a:stretch>
        </p:blipFill>
        <p:spPr bwMode="auto">
          <a:xfrm>
            <a:off x="8244408" y="260648"/>
            <a:ext cx="474340" cy="4545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971600" y="908720"/>
            <a:ext cx="7848872" cy="86409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smtClean="0">
                <a:solidFill>
                  <a:schemeClr val="tx1"/>
                </a:solidFill>
              </a:rPr>
              <a:t>TASK </a:t>
            </a:r>
            <a:r>
              <a:rPr lang="en-US" sz="1200" dirty="0">
                <a:solidFill>
                  <a:schemeClr val="tx1"/>
                </a:solidFill>
              </a:rPr>
              <a:t>. Spend this homework completing a flowchart of the stages </a:t>
            </a:r>
            <a:r>
              <a:rPr lang="en-US" sz="1200" dirty="0" smtClean="0">
                <a:solidFill>
                  <a:schemeClr val="tx1"/>
                </a:solidFill>
              </a:rPr>
              <a:t>of construction of the Anemometer?  Describe </a:t>
            </a:r>
            <a:r>
              <a:rPr lang="en-US" sz="1200" dirty="0">
                <a:solidFill>
                  <a:schemeClr val="tx1"/>
                </a:solidFill>
              </a:rPr>
              <a:t>each stage giving as much detail as possible about the tools, materials and quality points at each stage.</a:t>
            </a:r>
            <a:endParaRPr lang="en-GB" sz="1200" dirty="0">
              <a:solidFill>
                <a:schemeClr val="tx1"/>
              </a:solidFill>
            </a:endParaRPr>
          </a:p>
        </p:txBody>
      </p:sp>
      <p:sp>
        <p:nvSpPr>
          <p:cNvPr id="9" name="Rectangle 8"/>
          <p:cNvSpPr/>
          <p:nvPr/>
        </p:nvSpPr>
        <p:spPr>
          <a:xfrm rot="16200000">
            <a:off x="-2291085" y="3343823"/>
            <a:ext cx="5505501"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Planning Making</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175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3" name="Rectangle 22"/>
          <p:cNvSpPr/>
          <p:nvPr/>
        </p:nvSpPr>
        <p:spPr>
          <a:xfrm>
            <a:off x="1115616" y="2132856"/>
            <a:ext cx="3168352" cy="11521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p:cNvSpPr/>
          <p:nvPr/>
        </p:nvSpPr>
        <p:spPr>
          <a:xfrm>
            <a:off x="1115616" y="3573016"/>
            <a:ext cx="3168352" cy="12241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p:nvPr/>
        </p:nvSpPr>
        <p:spPr>
          <a:xfrm>
            <a:off x="1115616" y="5085184"/>
            <a:ext cx="3168352" cy="12241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p:nvSpPr>
        <p:spPr>
          <a:xfrm>
            <a:off x="4932040" y="2132856"/>
            <a:ext cx="3384376" cy="11521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p:nvSpPr>
        <p:spPr>
          <a:xfrm>
            <a:off x="4932040" y="3573016"/>
            <a:ext cx="3384376" cy="12241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p:cNvSpPr/>
          <p:nvPr/>
        </p:nvSpPr>
        <p:spPr>
          <a:xfrm>
            <a:off x="4932040" y="5085184"/>
            <a:ext cx="3384376" cy="12241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Down Arrow 28"/>
          <p:cNvSpPr/>
          <p:nvPr/>
        </p:nvSpPr>
        <p:spPr>
          <a:xfrm>
            <a:off x="2483768" y="3284984"/>
            <a:ext cx="43204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Down Arrow 29"/>
          <p:cNvSpPr/>
          <p:nvPr/>
        </p:nvSpPr>
        <p:spPr>
          <a:xfrm>
            <a:off x="2483768" y="4797152"/>
            <a:ext cx="43204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Down Arrow 32"/>
          <p:cNvSpPr/>
          <p:nvPr/>
        </p:nvSpPr>
        <p:spPr>
          <a:xfrm>
            <a:off x="6372200" y="3284984"/>
            <a:ext cx="43204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Down Arrow 33"/>
          <p:cNvSpPr/>
          <p:nvPr/>
        </p:nvSpPr>
        <p:spPr>
          <a:xfrm>
            <a:off x="6444208" y="4797152"/>
            <a:ext cx="43204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GB" dirty="0"/>
          </a:p>
        </p:txBody>
      </p:sp>
      <p:sp>
        <p:nvSpPr>
          <p:cNvPr id="37" name="Bent Arrow 36"/>
          <p:cNvSpPr/>
          <p:nvPr/>
        </p:nvSpPr>
        <p:spPr>
          <a:xfrm>
            <a:off x="4499992" y="2132856"/>
            <a:ext cx="432048" cy="208823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8" name="Footer Placeholder 37"/>
          <p:cNvSpPr>
            <a:spLocks noGrp="1"/>
          </p:cNvSpPr>
          <p:nvPr>
            <p:ph type="ftr" sz="quarter" idx="11"/>
          </p:nvPr>
        </p:nvSpPr>
        <p:spPr>
          <a:xfrm>
            <a:off x="4716016" y="6381328"/>
            <a:ext cx="4536504" cy="476672"/>
          </a:xfrm>
        </p:spPr>
        <p:txBody>
          <a:bodyPr/>
          <a:lstStyle/>
          <a:p>
            <a:r>
              <a:rPr lang="en-GB" dirty="0" smtClean="0"/>
              <a:t>Name_______________                             Date________________</a:t>
            </a:r>
            <a:endParaRPr lang="en-GB" dirty="0"/>
          </a:p>
        </p:txBody>
      </p:sp>
      <p:sp>
        <p:nvSpPr>
          <p:cNvPr id="36" name="TextBox 35"/>
          <p:cNvSpPr txBox="1"/>
          <p:nvPr/>
        </p:nvSpPr>
        <p:spPr>
          <a:xfrm>
            <a:off x="1115616" y="2132856"/>
            <a:ext cx="576064" cy="307777"/>
          </a:xfrm>
          <a:prstGeom prst="rect">
            <a:avLst/>
          </a:prstGeom>
          <a:noFill/>
        </p:spPr>
        <p:txBody>
          <a:bodyPr wrap="square" rtlCol="0">
            <a:spAutoFit/>
          </a:bodyPr>
          <a:lstStyle/>
          <a:p>
            <a:r>
              <a:rPr lang="en-GB" sz="1400" dirty="0" smtClean="0">
                <a:solidFill>
                  <a:srgbClr val="7030A0"/>
                </a:solidFill>
              </a:rPr>
              <a:t>Start</a:t>
            </a:r>
            <a:endParaRPr lang="en-GB" sz="1400" dirty="0">
              <a:solidFill>
                <a:srgbClr val="7030A0"/>
              </a:solidFill>
            </a:endParaRPr>
          </a:p>
        </p:txBody>
      </p:sp>
      <p:sp>
        <p:nvSpPr>
          <p:cNvPr id="46" name="Bent Arrow 45"/>
          <p:cNvSpPr/>
          <p:nvPr/>
        </p:nvSpPr>
        <p:spPr>
          <a:xfrm rot="5340000" flipH="1">
            <a:off x="3567801" y="5028183"/>
            <a:ext cx="1880849" cy="415755"/>
          </a:xfrm>
          <a:prstGeom prst="bentArrow">
            <a:avLst>
              <a:gd name="adj1" fmla="val 23663"/>
              <a:gd name="adj2" fmla="val 21375"/>
              <a:gd name="adj3" fmla="val 25000"/>
              <a:gd name="adj4" fmla="val 463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7" name="TextBox 46"/>
          <p:cNvSpPr txBox="1"/>
          <p:nvPr/>
        </p:nvSpPr>
        <p:spPr>
          <a:xfrm>
            <a:off x="7812360" y="5949280"/>
            <a:ext cx="648072" cy="307777"/>
          </a:xfrm>
          <a:prstGeom prst="rect">
            <a:avLst/>
          </a:prstGeom>
          <a:noFill/>
        </p:spPr>
        <p:txBody>
          <a:bodyPr wrap="square" rtlCol="0">
            <a:spAutoFit/>
          </a:bodyPr>
          <a:lstStyle/>
          <a:p>
            <a:r>
              <a:rPr lang="en-GB" sz="1400" dirty="0" smtClean="0">
                <a:solidFill>
                  <a:srgbClr val="7030A0"/>
                </a:solidFill>
              </a:rPr>
              <a:t>Finish</a:t>
            </a:r>
            <a:endParaRPr lang="en-GB" sz="1400" dirty="0">
              <a:solidFill>
                <a:srgbClr val="7030A0"/>
              </a:solidFill>
            </a:endParaRPr>
          </a:p>
        </p:txBody>
      </p:sp>
      <p:sp>
        <p:nvSpPr>
          <p:cNvPr id="41"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smtClean="0">
                <a:ln>
                  <a:noFill/>
                </a:ln>
                <a:solidFill>
                  <a:schemeClr val="tx1"/>
                </a:solidFill>
                <a:effectLst/>
                <a:uLnTx/>
                <a:uFillTx/>
                <a:latin typeface="+mj-lt"/>
                <a:ea typeface="+mj-ea"/>
                <a:cs typeface="+mj-cs"/>
              </a:rPr>
              <a:t>Design and Technology – Anemometer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42" name="Picture 3"/>
          <p:cNvPicPr>
            <a:picLocks noChangeAspect="1" noChangeArrowheads="1"/>
          </p:cNvPicPr>
          <p:nvPr/>
        </p:nvPicPr>
        <p:blipFill>
          <a:blip r:embed="rId2" cstate="print"/>
          <a:srcRect/>
          <a:stretch>
            <a:fillRect/>
          </a:stretch>
        </p:blipFill>
        <p:spPr bwMode="auto">
          <a:xfrm>
            <a:off x="395536" y="260648"/>
            <a:ext cx="474340" cy="454576"/>
          </a:xfrm>
          <a:prstGeom prst="rect">
            <a:avLst/>
          </a:prstGeom>
          <a:noFill/>
          <a:ln w="9525">
            <a:noFill/>
            <a:miter lim="800000"/>
            <a:headEnd/>
            <a:tailEnd/>
          </a:ln>
        </p:spPr>
      </p:pic>
      <p:pic>
        <p:nvPicPr>
          <p:cNvPr id="43" name="Picture 3"/>
          <p:cNvPicPr>
            <a:picLocks noChangeAspect="1" noChangeArrowheads="1"/>
          </p:cNvPicPr>
          <p:nvPr/>
        </p:nvPicPr>
        <p:blipFill>
          <a:blip r:embed="rId2" cstate="print"/>
          <a:srcRect/>
          <a:stretch>
            <a:fillRect/>
          </a:stretch>
        </p:blipFill>
        <p:spPr bwMode="auto">
          <a:xfrm>
            <a:off x="8244408" y="260648"/>
            <a:ext cx="474340" cy="4545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575F6D"/>
      </a:dk2>
      <a:lt2>
        <a:srgbClr val="FFF39D"/>
      </a:lt2>
      <a:accent1>
        <a:srgbClr val="FE8637"/>
      </a:accent1>
      <a:accent2>
        <a:srgbClr val="992672"/>
      </a:accent2>
      <a:accent3>
        <a:srgbClr val="CCFF33"/>
      </a:accent3>
      <a:accent4>
        <a:srgbClr val="FFE635"/>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706</TotalTime>
  <Words>2245</Words>
  <Application>Microsoft Office PowerPoint</Application>
  <PresentationFormat>On-screen Show (4:3)</PresentationFormat>
  <Paragraphs>434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Design and Technology – Anemometer Project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Met Office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and Technology – Rain Gauge Project</dc:title>
  <dc:creator>maria.dorothy</dc:creator>
  <cp:lastModifiedBy>maria.dorothy</cp:lastModifiedBy>
  <cp:revision>70</cp:revision>
  <dcterms:created xsi:type="dcterms:W3CDTF">2013-12-03T13:57:29Z</dcterms:created>
  <dcterms:modified xsi:type="dcterms:W3CDTF">2014-01-24T09:32:46Z</dcterms:modified>
</cp:coreProperties>
</file>