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3" autoAdjust="0"/>
    <p:restoredTop sz="45511" autoAdjust="0"/>
  </p:normalViewPr>
  <p:slideViewPr>
    <p:cSldViewPr>
      <p:cViewPr varScale="1">
        <p:scale>
          <a:sx n="43" d="100"/>
          <a:sy n="43" d="100"/>
        </p:scale>
        <p:origin x="13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Grantham Institute for Climate Change Briefing paper No 5</a:t>
            </a:r>
          </a:p>
          <a:p>
            <a:r>
              <a:rPr lang="en-GB" sz="1200" b="0" i="0" u="none" strike="noStrike" kern="1200" baseline="0" dirty="0" smtClean="0">
                <a:solidFill>
                  <a:schemeClr val="tx1"/>
                </a:solidFill>
                <a:latin typeface="+mn-lt"/>
                <a:ea typeface="+mn-ea"/>
                <a:cs typeface="+mn-cs"/>
              </a:rPr>
              <a:t>February 2011, </a:t>
            </a:r>
            <a:r>
              <a:rPr lang="en-GB" sz="1200" b="0" i="0" u="none" strike="noStrike" kern="1200" baseline="0" dirty="0" err="1" smtClean="0">
                <a:solidFill>
                  <a:schemeClr val="tx1"/>
                </a:solidFill>
                <a:latin typeface="+mn-lt"/>
                <a:ea typeface="+mn-ea"/>
                <a:cs typeface="+mn-cs"/>
              </a:rPr>
              <a:t>Prof.</a:t>
            </a:r>
            <a:r>
              <a:rPr lang="en-GB" sz="1200" b="0" i="0" u="none" strike="noStrike" kern="1200" baseline="0" dirty="0" smtClean="0">
                <a:solidFill>
                  <a:schemeClr val="tx1"/>
                </a:solidFill>
                <a:latin typeface="+mn-lt"/>
                <a:ea typeface="+mn-ea"/>
                <a:cs typeface="+mn-cs"/>
              </a:rPr>
              <a:t> Joanna Haigh, </a:t>
            </a:r>
          </a:p>
          <a:p>
            <a:r>
              <a:rPr lang="en-GB" sz="1200" b="0" i="0" u="none" strike="noStrike" kern="1200" baseline="0" dirty="0" smtClean="0">
                <a:solidFill>
                  <a:schemeClr val="tx1"/>
                </a:solidFill>
                <a:latin typeface="+mn-lt"/>
                <a:ea typeface="+mn-ea"/>
                <a:cs typeface="+mn-cs"/>
              </a:rPr>
              <a:t>Solar influences on Climate</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7644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more electromagnetic radiation (light, UV light and heat) the Sun emits,</a:t>
            </a:r>
            <a:r>
              <a:rPr lang="en-US" altLang="en-US" baseline="0" dirty="0" smtClean="0"/>
              <a:t> the more energy arrives at the top of the atmosphere – the ‘solar constant’ is higher.</a:t>
            </a:r>
          </a:p>
          <a:p>
            <a:pPr eaLnBrk="1" hangingPunct="1"/>
            <a:endParaRPr lang="en-GB" altLang="en-US" dirty="0" smtClean="0"/>
          </a:p>
          <a:p>
            <a:pPr eaLnBrk="1" hangingPunct="1"/>
            <a:r>
              <a:rPr lang="en-GB" altLang="en-US" dirty="0" smtClean="0"/>
              <a:t>The Sun’s output of electromagnetic radiation is linked to the level of sunspot activity. </a:t>
            </a:r>
            <a:r>
              <a:rPr lang="en-US" altLang="en-US" dirty="0" smtClean="0"/>
              <a:t>Even though sunspots are darker than the rest of the solar photosphere,</a:t>
            </a:r>
            <a:r>
              <a:rPr lang="en-GB" altLang="en-US" dirty="0" smtClean="0"/>
              <a:t> t</a:t>
            </a:r>
            <a:r>
              <a:rPr lang="en-US" altLang="en-US" dirty="0" smtClean="0"/>
              <a:t>he Sun is actually slightly brighter (and the solar constant therefore slightly higher) when there are sunspots, because the</a:t>
            </a:r>
            <a:r>
              <a:rPr lang="en-US" altLang="en-US" baseline="0" dirty="0" smtClean="0"/>
              <a:t> Sun emits far more ultraviolet radiation, and because of other changes on the surface of the Sun</a:t>
            </a:r>
          </a:p>
          <a:p>
            <a:pPr eaLnBrk="1" hangingPunct="1"/>
            <a:r>
              <a:rPr lang="en-US" altLang="en-US" dirty="0" smtClean="0"/>
              <a:t>.</a:t>
            </a:r>
          </a:p>
          <a:p>
            <a:r>
              <a:rPr lang="en-GB" sz="1200" b="0" i="0" u="none" strike="noStrike" kern="1200" baseline="0" dirty="0" smtClean="0">
                <a:solidFill>
                  <a:schemeClr val="tx1"/>
                </a:solidFill>
                <a:latin typeface="+mn-lt"/>
                <a:ea typeface="+mn-ea"/>
                <a:cs typeface="+mn-cs"/>
              </a:rPr>
              <a:t>From a global perspective the processes through which changes in incident solar radiation affect the temperature of the Earth’s atmosphere, and the climate at the surface, are reasonably well understood. The spectral composition of the radiation is of crucial importance. For example, visible radiation reaches and warms the oceans and land surface, ultraviolet radiation is absorbed by atmospheric oxygen and ozone, while water vapour and carbon dioxide absorb infrared radiation. The production and destruction of some gases, such as stratospheric ozone, also depend on solar ultraviolet radiation.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However, the response of climate on regional scales to changes in the composition and intensity of incident solar radiation is more complex. This is an area of active research and, while significant progress has been made, definitive answers require further investigation into effects such as the role of stratospheric ozone, ocean-atmosphere interactions and the role of clouds. </a:t>
            </a:r>
            <a:endParaRPr lang="en-GB" altLang="en-US"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63338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Scientific observations of sunspots began after the invention of the telescope, in 1610, and the approximately 11 year solar cycle, which can be seen clearly in figure 8, was identified in 1843. Changes in the solar constant through an 11 year cycle are typically less than 0.1% (note the y axis scale on the graph), with an estimated global temperature response of less than 0.03ºC. Nevertheless, some correlation has been noted with droughts, temperature, ozone etc. suggesting that there may be some feedback mechanisms. </a:t>
            </a:r>
          </a:p>
          <a:p>
            <a:pPr eaLnBrk="1" hangingPunct="1"/>
            <a:endParaRPr lang="en-GB" altLang="en-US" dirty="0" smtClean="0"/>
          </a:p>
          <a:p>
            <a:pPr eaLnBrk="1" hangingPunct="1"/>
            <a:r>
              <a:rPr lang="en-GB" altLang="en-US" dirty="0" smtClean="0"/>
              <a:t>From 1645-1710 there were virtually no sun-spots; a period known as the Maunder minimum which has been linked to the ‘little ice age’ in the Northern Hemisphere. </a:t>
            </a:r>
          </a:p>
          <a:p>
            <a:pPr eaLnBrk="1" hangingPunct="1"/>
            <a:endParaRPr lang="en-GB" altLang="en-US" dirty="0" smtClean="0"/>
          </a:p>
          <a:p>
            <a:pPr eaLnBrk="1" hangingPunct="1"/>
            <a:r>
              <a:rPr lang="en-GB" altLang="en-US" dirty="0" smtClean="0"/>
              <a:t>It can be said definitely that when the Sun is more active,</a:t>
            </a:r>
            <a:r>
              <a:rPr lang="en-GB" altLang="en-US" baseline="0" dirty="0" smtClean="0"/>
              <a:t> more visible radiation heats the sea surface. More ultraviolet radiation means that more UV is absorbed by the ozone in the stratosphere, and is released as heat there. </a:t>
            </a:r>
            <a:endParaRPr lang="en-GB" altLang="en-US" dirty="0" smtClean="0"/>
          </a:p>
          <a:p>
            <a:pPr eaLnBrk="1" hangingPunct="1"/>
            <a:endParaRPr lang="en-GB" altLang="en-US" dirty="0" smtClean="0"/>
          </a:p>
          <a:p>
            <a:pPr eaLnBrk="1" hangingPunct="1"/>
            <a:r>
              <a:rPr lang="en-GB" altLang="en-US" dirty="0" smtClean="0"/>
              <a:t>A cautionary note was added by Harry van Loon of the National </a:t>
            </a:r>
            <a:r>
              <a:rPr lang="en-GB" altLang="en-US" dirty="0" err="1" smtClean="0"/>
              <a:t>Center</a:t>
            </a:r>
            <a:r>
              <a:rPr lang="en-GB" altLang="en-US" dirty="0" smtClean="0"/>
              <a:t> for Atmospheric Research: </a:t>
            </a:r>
          </a:p>
          <a:p>
            <a:pPr eaLnBrk="1" hangingPunct="1"/>
            <a:r>
              <a:rPr lang="en-GB" altLang="en-US" dirty="0" smtClean="0"/>
              <a:t>"The number of polar bears, the length of women's skirts, the stock market: Everything imaginable has been correlated with the solar cycle'. That doesn’t mean that there is a mechanism</a:t>
            </a:r>
            <a:r>
              <a:rPr lang="en-GB" altLang="en-US" baseline="0" dirty="0" smtClean="0"/>
              <a:t> linking these things to the solar cycle; they just happen to vary on the same timescale.</a:t>
            </a:r>
          </a:p>
          <a:p>
            <a:pPr eaLnBrk="1" hangingPunct="1"/>
            <a:endParaRPr lang="en-GB" altLang="en-US" dirty="0" smtClean="0"/>
          </a:p>
          <a:p>
            <a:pPr eaLnBrk="1" hangingPunct="1"/>
            <a:r>
              <a:rPr lang="en-GB" altLang="en-US" dirty="0" smtClean="0"/>
              <a:t>There has been no net increase in solar brightness since the 1970s, and the Sun is currently in decline. Predictions for the next century suggest that there </a:t>
            </a:r>
            <a:r>
              <a:rPr lang="en-GB" altLang="en-US" smtClean="0"/>
              <a:t>may continue to be </a:t>
            </a:r>
            <a:r>
              <a:rPr lang="en-GB" altLang="en-US" dirty="0" smtClean="0"/>
              <a:t>a slight reduction in sunspot number. </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75635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eaLnBrk="1" hangingPunct="1"/>
            <a:r>
              <a:rPr lang="en-GB" altLang="en-US" dirty="0" smtClean="0"/>
              <a:t>This graph shows global temperatures from 1850.</a:t>
            </a:r>
          </a:p>
          <a:p>
            <a:pPr eaLnBrk="1" hangingPunct="1"/>
            <a:endParaRPr lang="en-GB" altLang="en-US" dirty="0" smtClean="0"/>
          </a:p>
          <a:p>
            <a:pPr eaLnBrk="1" hangingPunct="1"/>
            <a:r>
              <a:rPr lang="en-GB" altLang="en-US" dirty="0" smtClean="0"/>
              <a:t>The warming 1900-1950 was due to already increasing greenhouse gases + increase in solar activity + a lack of volcanic activity</a:t>
            </a:r>
          </a:p>
          <a:p>
            <a:pPr eaLnBrk="1" hangingPunct="1"/>
            <a:r>
              <a:rPr lang="en-GB" sz="1200" b="0" i="0" u="none" strike="noStrike" kern="1200" baseline="0" dirty="0" smtClean="0">
                <a:solidFill>
                  <a:schemeClr val="tx1"/>
                </a:solidFill>
                <a:latin typeface="+mn-lt"/>
                <a:ea typeface="+mn-ea"/>
                <a:cs typeface="+mn-cs"/>
              </a:rPr>
              <a:t>The Sun may have introduced an overall global warming (disregarding 11-year cycle modulation) of approximately 0.07 °C before about 1960 but has had little effect since. </a:t>
            </a:r>
            <a:endParaRPr lang="en-GB" altLang="en-US" dirty="0" smtClean="0"/>
          </a:p>
          <a:p>
            <a:pPr eaLnBrk="1" hangingPunct="1"/>
            <a:r>
              <a:rPr lang="en-GB" altLang="en-US" dirty="0" smtClean="0"/>
              <a:t>The cooling in 50s and 60s was due to aerosols – other atmospheric</a:t>
            </a:r>
            <a:r>
              <a:rPr lang="en-GB" altLang="en-US" baseline="0" dirty="0" smtClean="0"/>
              <a:t> pollutants we were emitting which were making it cloudier, reflecting the Sun’s light. Clean air acts, designed to reduce acid rain and improve air quality, have started to reduce these, at least in Europe.</a:t>
            </a:r>
            <a:endParaRPr lang="en-GB" altLang="en-US" dirty="0" smtClean="0"/>
          </a:p>
          <a:p>
            <a:pPr eaLnBrk="1" hangingPunct="1"/>
            <a:r>
              <a:rPr lang="en-GB" altLang="en-US" dirty="0" smtClean="0"/>
              <a:t>Subsequent warming as greenhouse gases increase rapidly with</a:t>
            </a:r>
            <a:r>
              <a:rPr lang="en-GB" altLang="en-US" baseline="0" dirty="0" smtClean="0"/>
              <a:t> their</a:t>
            </a:r>
            <a:r>
              <a:rPr lang="en-GB" altLang="en-US" dirty="0" smtClean="0"/>
              <a:t> related feedbacks</a:t>
            </a: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71428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dirty="0" smtClean="0"/>
              <a:t>Maunder Minimum is connected with the Little Ice Age</a:t>
            </a:r>
            <a:r>
              <a:rPr lang="en-US" sz="1200" b="0" baseline="0" dirty="0" smtClean="0"/>
              <a:t> – a period of general cooling, at least in the Northern Hemisphere, although this has also been linked to major volcanic eruptions in the 13</a:t>
            </a:r>
            <a:r>
              <a:rPr lang="en-US" sz="1200" b="0" baseline="30000" dirty="0" smtClean="0"/>
              <a:t>th</a:t>
            </a:r>
            <a:r>
              <a:rPr lang="en-US" sz="1200" b="0" baseline="0" dirty="0" smtClean="0"/>
              <a:t> century onwards, coupled with </a:t>
            </a:r>
            <a:r>
              <a:rPr lang="en-US" sz="1200" b="0" baseline="0" smtClean="0"/>
              <a:t>ice feedbacks. </a:t>
            </a:r>
            <a:endParaRPr lang="en-US" sz="1200" b="0" baseline="0" dirty="0" smtClean="0"/>
          </a:p>
          <a:p>
            <a:endParaRPr lang="en-US" sz="1200" b="0" baseline="0" dirty="0" smtClean="0"/>
          </a:p>
          <a:p>
            <a:r>
              <a:rPr lang="en-US" sz="1200" b="0" baseline="0" dirty="0" smtClean="0"/>
              <a:t>The Dalton Minimum may have contributed to the bad weather, and related failures of harvests and general distress, at the start of the 19</a:t>
            </a:r>
            <a:r>
              <a:rPr lang="en-US" sz="1200" b="0" baseline="30000" dirty="0" smtClean="0"/>
              <a:t>th</a:t>
            </a:r>
            <a:r>
              <a:rPr lang="en-US" sz="1200" b="0" baseline="0" dirty="0" smtClean="0"/>
              <a:t> Century.</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22673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As well as energy, the Sun emits energetic particles. When the Sun is more active, it emits more radiation and more particles. </a:t>
            </a:r>
          </a:p>
          <a:p>
            <a:r>
              <a:rPr lang="en-GB" sz="1200" b="0" i="0" u="none" strike="noStrike" kern="1200" baseline="0" dirty="0" smtClean="0">
                <a:solidFill>
                  <a:schemeClr val="tx1"/>
                </a:solidFill>
                <a:latin typeface="+mn-lt"/>
                <a:ea typeface="+mn-ea"/>
                <a:cs typeface="+mn-cs"/>
              </a:rPr>
              <a:t>These give us the aurorae; natural light displays commonly called the Northern or Southern Lights. Aurorae are produced when energetic particles in the solar wind—a stream of high-energy, ionised particles emitted by the Sun—interact with the atmosphere and are more frequently observed when the Sun is more active. Aurorae are also associated with an electric current in the upper atmosphere which causes disturbances in the Earth’s magnetic field and can have important consequences for communications with satellites and other telecommunications. The energetic particles can warm the very outer atmosphere – </a:t>
            </a:r>
            <a:r>
              <a:rPr lang="en-GB" sz="1200" b="0" i="0" u="none" strike="noStrike" kern="1200" baseline="0" smtClean="0">
                <a:solidFill>
                  <a:schemeClr val="tx1"/>
                </a:solidFill>
                <a:latin typeface="+mn-lt"/>
                <a:ea typeface="+mn-ea"/>
                <a:cs typeface="+mn-cs"/>
              </a:rPr>
              <a:t>the thermosphere.</a:t>
            </a:r>
            <a:endParaRPr lang="en-GB" sz="1200" b="0" i="0" u="none" strike="noStrike" kern="1200" baseline="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66722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In addition to the effect of variations in the amount of energy and charged particles we get from the Sun:</a:t>
            </a:r>
          </a:p>
          <a:p>
            <a:r>
              <a:rPr lang="en-GB" sz="1200" b="0" i="0" u="none" strike="noStrike" kern="1200" baseline="0" dirty="0" smtClean="0">
                <a:solidFill>
                  <a:schemeClr val="tx1"/>
                </a:solidFill>
                <a:latin typeface="+mn-lt"/>
                <a:ea typeface="+mn-ea"/>
                <a:cs typeface="+mn-cs"/>
              </a:rPr>
              <a:t>The solar wind and the solar magnetic field provide protection for the Earth from galactic cosmic rays (GCRs), which are high energy charged particles originating outside the solar system. </a:t>
            </a:r>
          </a:p>
          <a:p>
            <a:r>
              <a:rPr lang="en-US" sz="1200" b="0" dirty="0" smtClean="0"/>
              <a:t>When the Sun is less active, more cosmic rays reach the Earth.</a:t>
            </a:r>
          </a:p>
          <a:p>
            <a:r>
              <a:rPr lang="en-GB" sz="1200" b="0" i="0" u="none" strike="noStrike" kern="1200" baseline="0" dirty="0" smtClean="0">
                <a:solidFill>
                  <a:schemeClr val="tx1"/>
                </a:solidFill>
                <a:latin typeface="+mn-lt"/>
                <a:ea typeface="+mn-ea"/>
                <a:cs typeface="+mn-cs"/>
              </a:rPr>
              <a:t>Any factor influencing cloud cover clearly has the potential to significantly affect climate and it has been proposed that cosmic rays could provide a mechanism for this through their role in atmospheric ionisation. No evidence has yet been found for this in the atmosphere. </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86453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sohowww.nascom.na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video" Target="file:///C:\Users\sylvia%20knight\Desktop\CPD\2013%202014\solar%20flares_aug_99%5b1%5d.mpeg" TargetMode="External"/><Relationship Id="rId1" Type="http://schemas.microsoft.com/office/2007/relationships/media" Target="file:///C:\Users\sylvia%20knight\Desktop\CPD\2013%202014\solar%20flares_aug_99%5b1%5d.mpeg"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6.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sp>
        <p:nvSpPr>
          <p:cNvPr id="4" name="TextBox 3"/>
          <p:cNvSpPr txBox="1"/>
          <p:nvPr/>
        </p:nvSpPr>
        <p:spPr>
          <a:xfrm>
            <a:off x="3384485" y="1337450"/>
            <a:ext cx="5688034" cy="584775"/>
          </a:xfrm>
          <a:prstGeom prst="rect">
            <a:avLst/>
          </a:prstGeom>
          <a:noFill/>
        </p:spPr>
        <p:txBody>
          <a:bodyPr wrap="square" rtlCol="0">
            <a:spAutoFit/>
          </a:bodyPr>
          <a:lstStyle/>
          <a:p>
            <a:r>
              <a:rPr lang="en-GB" sz="3200" dirty="0" smtClean="0"/>
              <a:t>The Sun and the Earth’s Climate</a:t>
            </a:r>
            <a:endParaRPr lang="en-GB" sz="32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6724" y="2816159"/>
            <a:ext cx="3379612" cy="222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2"/>
          <p:cNvSpPr>
            <a:spLocks noChangeArrowheads="1"/>
          </p:cNvSpPr>
          <p:nvPr/>
        </p:nvSpPr>
        <p:spPr bwMode="auto">
          <a:xfrm>
            <a:off x="4197460" y="2765425"/>
            <a:ext cx="774700" cy="66357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89" y="4987737"/>
            <a:ext cx="649522" cy="891080"/>
          </a:xfrm>
          <a:prstGeom prst="rect">
            <a:avLst/>
          </a:prstGeom>
        </p:spPr>
      </p:pic>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pic>
        <p:nvPicPr>
          <p:cNvPr id="10" name="Picture 4" descr="http://sohowww.nascom.nasa.gov/data/realtime/hmi_igr/512/late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949" y="2449454"/>
            <a:ext cx="25209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966736" y="2089092"/>
            <a:ext cx="1595438" cy="400050"/>
          </a:xfrm>
          <a:prstGeom prst="rect">
            <a:avLst/>
          </a:prstGeom>
          <a:noFill/>
          <a:ln w="9525">
            <a:noFill/>
            <a:miter lim="800000"/>
            <a:headEnd/>
            <a:tailEnd/>
          </a:ln>
        </p:spPr>
        <p:txBody>
          <a:bodyPr wrap="none">
            <a:spAutoFit/>
          </a:bodyPr>
          <a:lstStyle/>
          <a:p>
            <a:pPr algn="ctr" eaLnBrk="1" hangingPunct="1">
              <a:defRPr/>
            </a:pPr>
            <a:r>
              <a:rPr lang="en-GB" sz="2000" dirty="0">
                <a:solidFill>
                  <a:srgbClr val="FF0000"/>
                </a:solidFill>
                <a:latin typeface="+mj-lt"/>
              </a:rPr>
              <a:t>16 Jan 2009</a:t>
            </a:r>
          </a:p>
        </p:txBody>
      </p:sp>
      <p:sp>
        <p:nvSpPr>
          <p:cNvPr id="12" name="Text Box 7"/>
          <p:cNvSpPr txBox="1">
            <a:spLocks noChangeArrowheads="1"/>
          </p:cNvSpPr>
          <p:nvPr/>
        </p:nvSpPr>
        <p:spPr bwMode="auto">
          <a:xfrm>
            <a:off x="1529924" y="2103379"/>
            <a:ext cx="1511300" cy="400050"/>
          </a:xfrm>
          <a:prstGeom prst="rect">
            <a:avLst/>
          </a:prstGeom>
          <a:noFill/>
          <a:ln w="9525">
            <a:noFill/>
            <a:miter lim="800000"/>
            <a:headEnd/>
            <a:tailEnd/>
          </a:ln>
        </p:spPr>
        <p:txBody>
          <a:bodyPr wrap="none">
            <a:spAutoFit/>
          </a:bodyPr>
          <a:lstStyle/>
          <a:p>
            <a:pPr algn="ctr" eaLnBrk="1" hangingPunct="1">
              <a:defRPr/>
            </a:pPr>
            <a:r>
              <a:rPr lang="en-GB" sz="2000" dirty="0">
                <a:solidFill>
                  <a:srgbClr val="FF0000"/>
                </a:solidFill>
                <a:latin typeface="+mj-lt"/>
              </a:rPr>
              <a:t>29 Mar 2001</a:t>
            </a:r>
          </a:p>
        </p:txBody>
      </p:sp>
      <p:sp>
        <p:nvSpPr>
          <p:cNvPr id="13" name="Text Box 7"/>
          <p:cNvSpPr txBox="1">
            <a:spLocks noChangeArrowheads="1"/>
          </p:cNvSpPr>
          <p:nvPr/>
        </p:nvSpPr>
        <p:spPr bwMode="auto">
          <a:xfrm>
            <a:off x="6432124" y="2089092"/>
            <a:ext cx="1533525" cy="400050"/>
          </a:xfrm>
          <a:prstGeom prst="rect">
            <a:avLst/>
          </a:prstGeom>
          <a:noFill/>
          <a:ln w="9525">
            <a:noFill/>
            <a:miter lim="800000"/>
            <a:headEnd/>
            <a:tailEnd/>
          </a:ln>
        </p:spPr>
        <p:txBody>
          <a:bodyPr wrap="none">
            <a:spAutoFit/>
          </a:bodyPr>
          <a:lstStyle/>
          <a:p>
            <a:pPr algn="ctr" eaLnBrk="1" hangingPunct="1">
              <a:defRPr/>
            </a:pPr>
            <a:r>
              <a:rPr lang="en-GB" sz="2000" dirty="0">
                <a:solidFill>
                  <a:srgbClr val="FF0000"/>
                </a:solidFill>
                <a:latin typeface="+mj-lt"/>
              </a:rPr>
              <a:t>14 May 2013</a:t>
            </a:r>
          </a:p>
        </p:txBody>
      </p:sp>
      <p:pic>
        <p:nvPicPr>
          <p:cNvPr id="14" name="Picture 4" descr="http://sohowww.nascom.nasa.gov/gallery/images/large/bigspotfd_pre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099" y="2449454"/>
            <a:ext cx="25209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umbra.nascom.nasa.gov/images/latest_mdi_igram.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6836" y="2449454"/>
            <a:ext cx="24987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96836" y="838584"/>
            <a:ext cx="4904997" cy="523220"/>
          </a:xfrm>
          <a:prstGeom prst="rect">
            <a:avLst/>
          </a:prstGeom>
          <a:noFill/>
        </p:spPr>
        <p:txBody>
          <a:bodyPr wrap="none" rtlCol="0">
            <a:spAutoFit/>
          </a:bodyPr>
          <a:lstStyle/>
          <a:p>
            <a:r>
              <a:rPr lang="en-GB" sz="2800" dirty="0" smtClean="0"/>
              <a:t>Sunspots and the Solar Constant</a:t>
            </a:r>
            <a:endParaRPr lang="en-GB" sz="2800" dirty="0"/>
          </a:p>
        </p:txBody>
      </p:sp>
      <p:sp>
        <p:nvSpPr>
          <p:cNvPr id="5" name="TextBox 4"/>
          <p:cNvSpPr txBox="1"/>
          <p:nvPr/>
        </p:nvSpPr>
        <p:spPr>
          <a:xfrm>
            <a:off x="4361216" y="5293820"/>
            <a:ext cx="4782784" cy="369332"/>
          </a:xfrm>
          <a:prstGeom prst="rect">
            <a:avLst/>
          </a:prstGeom>
          <a:noFill/>
        </p:spPr>
        <p:txBody>
          <a:bodyPr wrap="none" rtlCol="0">
            <a:spAutoFit/>
          </a:bodyPr>
          <a:lstStyle/>
          <a:p>
            <a:r>
              <a:rPr lang="en-GB" dirty="0"/>
              <a:t>Images from </a:t>
            </a:r>
            <a:r>
              <a:rPr lang="en-GB" dirty="0">
                <a:hlinkClick r:id="rId9"/>
              </a:rPr>
              <a:t>http://sohowww.nascom.nasa.gov</a:t>
            </a:r>
            <a:r>
              <a:rPr lang="en-GB" dirty="0" smtClean="0">
                <a:hlinkClick r:id="rId9"/>
              </a:rPr>
              <a:t>/</a:t>
            </a:r>
            <a:r>
              <a:rPr lang="en-GB" dirty="0" smtClean="0"/>
              <a:t> </a:t>
            </a:r>
            <a:endParaRPr lang="en-GB"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8230" y="5948046"/>
            <a:ext cx="649522" cy="891080"/>
          </a:xfrm>
          <a:prstGeom prst="rect">
            <a:avLst/>
          </a:prstGeom>
        </p:spPr>
      </p:pic>
    </p:spTree>
    <p:extLst>
      <p:ext uri="{BB962C8B-B14F-4D97-AF65-F5344CB8AC3E}">
        <p14:creationId xmlns:p14="http://schemas.microsoft.com/office/powerpoint/2010/main" val="6739871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pic>
        <p:nvPicPr>
          <p:cNvPr id="1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4632" y="539028"/>
            <a:ext cx="745490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5144186" y="5333099"/>
            <a:ext cx="3836987" cy="1465262"/>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t>“The number of polar bears, the length of women's skirts, the stock market: Everything imaginable has been correlated with the solar cycle” </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89" y="4987737"/>
            <a:ext cx="649522" cy="891080"/>
          </a:xfrm>
          <a:prstGeom prst="rect">
            <a:avLst/>
          </a:prstGeom>
        </p:spPr>
      </p:pic>
    </p:spTree>
    <p:extLst>
      <p:ext uri="{BB962C8B-B14F-4D97-AF65-F5344CB8AC3E}">
        <p14:creationId xmlns:p14="http://schemas.microsoft.com/office/powerpoint/2010/main" val="1867862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0006" y="603025"/>
            <a:ext cx="6840308" cy="51302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0314" y="5868600"/>
            <a:ext cx="649522" cy="891080"/>
          </a:xfrm>
          <a:prstGeom prst="rect">
            <a:avLst/>
          </a:prstGeom>
        </p:spPr>
      </p:pic>
    </p:spTree>
    <p:extLst>
      <p:ext uri="{BB962C8B-B14F-4D97-AF65-F5344CB8AC3E}">
        <p14:creationId xmlns:p14="http://schemas.microsoft.com/office/powerpoint/2010/main" val="16230588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pic>
        <p:nvPicPr>
          <p:cNvPr id="10" name="Picture 9"/>
          <p:cNvPicPr/>
          <p:nvPr/>
        </p:nvPicPr>
        <p:blipFill>
          <a:blip r:embed="rId6"/>
          <a:stretch>
            <a:fillRect/>
          </a:stretch>
        </p:blipFill>
        <p:spPr>
          <a:xfrm>
            <a:off x="1259632" y="843119"/>
            <a:ext cx="7171220" cy="388843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89" y="4987737"/>
            <a:ext cx="649522" cy="891080"/>
          </a:xfrm>
          <a:prstGeom prst="rect">
            <a:avLst/>
          </a:prstGeom>
        </p:spPr>
      </p:pic>
    </p:spTree>
    <p:extLst>
      <p:ext uri="{BB962C8B-B14F-4D97-AF65-F5344CB8AC3E}">
        <p14:creationId xmlns:p14="http://schemas.microsoft.com/office/powerpoint/2010/main" val="24667642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5"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6"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7"/>
          <a:stretch>
            <a:fillRect/>
          </a:stretch>
        </p:blipFill>
        <p:spPr>
          <a:xfrm>
            <a:off x="179512" y="6379538"/>
            <a:ext cx="1409502" cy="418823"/>
          </a:xfrm>
          <a:prstGeom prst="rect">
            <a:avLst/>
          </a:prstGeom>
        </p:spPr>
      </p:pic>
      <p:pic>
        <p:nvPicPr>
          <p:cNvPr id="10" name="solar flares_aug_99[1].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4269452" y="2593517"/>
            <a:ext cx="36957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3384485" y="416279"/>
            <a:ext cx="57082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smtClean="0"/>
              <a:t>Space Weather</a:t>
            </a:r>
          </a:p>
          <a:p>
            <a:pPr algn="ctr" eaLnBrk="1" hangingPunct="1">
              <a:spcBef>
                <a:spcPct val="0"/>
              </a:spcBef>
              <a:buFontTx/>
              <a:buNone/>
            </a:pPr>
            <a:r>
              <a:rPr lang="en-GB" altLang="en-US" dirty="0" smtClean="0"/>
              <a:t>Solar Flares or </a:t>
            </a:r>
          </a:p>
          <a:p>
            <a:pPr algn="ctr" eaLnBrk="1" hangingPunct="1">
              <a:spcBef>
                <a:spcPct val="0"/>
              </a:spcBef>
              <a:buFontTx/>
              <a:buNone/>
            </a:pPr>
            <a:r>
              <a:rPr lang="en-GB" altLang="en-US" dirty="0" smtClean="0"/>
              <a:t>Coronal </a:t>
            </a:r>
            <a:r>
              <a:rPr lang="en-GB" altLang="en-US" dirty="0"/>
              <a:t>Mass Ejections</a:t>
            </a: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5789" y="4987737"/>
            <a:ext cx="649522" cy="891080"/>
          </a:xfrm>
          <a:prstGeom prst="rect">
            <a:avLst/>
          </a:prstGeom>
        </p:spPr>
      </p:pic>
    </p:spTree>
    <p:extLst>
      <p:ext uri="{BB962C8B-B14F-4D97-AF65-F5344CB8AC3E}">
        <p14:creationId xmlns:p14="http://schemas.microsoft.com/office/powerpoint/2010/main" val="187053902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MMU_logo.png"/>
          <p:cNvPicPr>
            <a:picLocks noChangeAspect="1"/>
          </p:cNvPicPr>
          <p:nvPr/>
        </p:nvPicPr>
        <p:blipFill>
          <a:blip r:embed="rId4" cstate="print"/>
          <a:stretch>
            <a:fillRect/>
          </a:stretch>
        </p:blipFill>
        <p:spPr>
          <a:xfrm>
            <a:off x="204680" y="4978552"/>
            <a:ext cx="820419" cy="981285"/>
          </a:xfrm>
          <a:prstGeom prst="rect">
            <a:avLst/>
          </a:prstGeom>
        </p:spPr>
      </p:pic>
      <p:pic>
        <p:nvPicPr>
          <p:cNvPr id="3" name="Picture 2"/>
          <p:cNvPicPr>
            <a:picLocks noChangeAspect="1"/>
          </p:cNvPicPr>
          <p:nvPr/>
        </p:nvPicPr>
        <p:blipFill>
          <a:blip r:embed="rId5"/>
          <a:stretch>
            <a:fillRect/>
          </a:stretch>
        </p:blipFill>
        <p:spPr>
          <a:xfrm>
            <a:off x="179512" y="6379538"/>
            <a:ext cx="1409502" cy="418823"/>
          </a:xfrm>
          <a:prstGeom prst="rect">
            <a:avLst/>
          </a:prstGeom>
        </p:spPr>
      </p:pic>
      <p:sp>
        <p:nvSpPr>
          <p:cNvPr id="11" name="TextBox 5"/>
          <p:cNvSpPr txBox="1">
            <a:spLocks noChangeArrowheads="1"/>
          </p:cNvSpPr>
          <p:nvPr/>
        </p:nvSpPr>
        <p:spPr bwMode="auto">
          <a:xfrm>
            <a:off x="3226630" y="636552"/>
            <a:ext cx="3805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smtClean="0"/>
              <a:t>The Aurora Borealis</a:t>
            </a:r>
            <a:endParaRPr lang="en-GB" alt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804" y="2001221"/>
            <a:ext cx="5041669" cy="3362498"/>
          </a:xfrm>
          <a:prstGeom prst="rect">
            <a:avLst/>
          </a:prstGeom>
        </p:spPr>
      </p:pic>
      <p:sp>
        <p:nvSpPr>
          <p:cNvPr id="5" name="TextBox 4"/>
          <p:cNvSpPr txBox="1"/>
          <p:nvPr/>
        </p:nvSpPr>
        <p:spPr>
          <a:xfrm>
            <a:off x="4466254" y="5710824"/>
            <a:ext cx="2648610" cy="369332"/>
          </a:xfrm>
          <a:prstGeom prst="rect">
            <a:avLst/>
          </a:prstGeom>
          <a:noFill/>
        </p:spPr>
        <p:txBody>
          <a:bodyPr wrap="none" rtlCol="0">
            <a:spAutoFit/>
          </a:bodyPr>
          <a:lstStyle/>
          <a:p>
            <a:r>
              <a:rPr lang="en-GB" dirty="0" smtClean="0"/>
              <a:t>Copyright Martin Schaefer</a:t>
            </a:r>
            <a:endParaRPr lang="en-GB"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89" y="4987737"/>
            <a:ext cx="649522" cy="891080"/>
          </a:xfrm>
          <a:prstGeom prst="rect">
            <a:avLst/>
          </a:prstGeom>
        </p:spPr>
      </p:pic>
    </p:spTree>
    <p:extLst>
      <p:ext uri="{BB962C8B-B14F-4D97-AF65-F5344CB8AC3E}">
        <p14:creationId xmlns:p14="http://schemas.microsoft.com/office/powerpoint/2010/main" val="9879039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1069</Words>
  <Application>Microsoft Office PowerPoint</Application>
  <PresentationFormat>On-screen Show (4:3)</PresentationFormat>
  <Paragraphs>47</Paragraphs>
  <Slides>7</Slides>
  <Notes>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2015-07-22T09:27:48Z</dcterms:created>
  <dcterms:modified xsi:type="dcterms:W3CDTF">2018-01-26T11:14:26Z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