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0" r:id="rId2"/>
  </p:sldMasterIdLst>
  <p:notesMasterIdLst>
    <p:notesMasterId r:id="rId11"/>
  </p:notesMasterIdLst>
  <p:sldIdLst>
    <p:sldId id="256" r:id="rId3"/>
    <p:sldId id="257" r:id="rId4"/>
    <p:sldId id="258" r:id="rId5"/>
    <p:sldId id="263" r:id="rId6"/>
    <p:sldId id="264" r:id="rId7"/>
    <p:sldId id="259" r:id="rId8"/>
    <p:sldId id="260" r:id="rId9"/>
    <p:sldId id="262"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53" autoAdjust="0"/>
    <p:restoredTop sz="71933" autoAdjust="0"/>
  </p:normalViewPr>
  <p:slideViewPr>
    <p:cSldViewPr>
      <p:cViewPr varScale="1">
        <p:scale>
          <a:sx n="68" d="100"/>
          <a:sy n="68" d="100"/>
        </p:scale>
        <p:origin x="61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A90B2E-34C5-4001-8DD0-DD59B4864EC2}" type="datetimeFigureOut">
              <a:rPr lang="en-US" smtClean="0"/>
              <a:t>1/26/2018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2EE607-FC2B-4A90-B5A7-A1B877402938}" type="slidenum">
              <a:rPr lang="en-US" smtClean="0"/>
              <a:t>‹#›</a:t>
            </a:fld>
            <a:endParaRPr lang="en-US"/>
          </a:p>
        </p:txBody>
      </p:sp>
    </p:spTree>
    <p:extLst>
      <p:ext uri="{BB962C8B-B14F-4D97-AF65-F5344CB8AC3E}">
        <p14:creationId xmlns:p14="http://schemas.microsoft.com/office/powerpoint/2010/main" val="397442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GB" sz="1200" b="0" i="0" u="none" strike="noStrike" kern="1200" baseline="0" dirty="0" smtClean="0">
                <a:solidFill>
                  <a:schemeClr val="tx1"/>
                </a:solidFill>
                <a:latin typeface="+mn-lt"/>
                <a:ea typeface="+mn-ea"/>
                <a:cs typeface="+mn-cs"/>
              </a:rPr>
              <a:t>Grantham Institute for Climate Change Briefing paper No 5</a:t>
            </a:r>
          </a:p>
          <a:p>
            <a:r>
              <a:rPr lang="en-GB" sz="1200" b="0" i="0" u="none" strike="noStrike" kern="1200" baseline="0" dirty="0" smtClean="0">
                <a:solidFill>
                  <a:schemeClr val="tx1"/>
                </a:solidFill>
                <a:latin typeface="+mn-lt"/>
                <a:ea typeface="+mn-ea"/>
                <a:cs typeface="+mn-cs"/>
              </a:rPr>
              <a:t>February 2011, </a:t>
            </a:r>
            <a:r>
              <a:rPr lang="en-GB" sz="1200" b="0" i="0" u="none" strike="noStrike" kern="1200" baseline="0" dirty="0" err="1" smtClean="0">
                <a:solidFill>
                  <a:schemeClr val="tx1"/>
                </a:solidFill>
                <a:latin typeface="+mn-lt"/>
                <a:ea typeface="+mn-ea"/>
                <a:cs typeface="+mn-cs"/>
              </a:rPr>
              <a:t>Prof.</a:t>
            </a:r>
            <a:r>
              <a:rPr lang="en-GB" sz="1200" b="0" i="0" u="none" strike="noStrike" kern="1200" baseline="0" dirty="0" smtClean="0">
                <a:solidFill>
                  <a:schemeClr val="tx1"/>
                </a:solidFill>
                <a:latin typeface="+mn-lt"/>
                <a:ea typeface="+mn-ea"/>
                <a:cs typeface="+mn-cs"/>
              </a:rPr>
              <a:t> Joanna Haigh, </a:t>
            </a:r>
          </a:p>
          <a:p>
            <a:r>
              <a:rPr lang="en-GB" sz="1200" b="0" i="0" u="none" strike="noStrike" kern="1200" baseline="0" dirty="0" smtClean="0">
                <a:solidFill>
                  <a:schemeClr val="tx1"/>
                </a:solidFill>
                <a:latin typeface="+mn-lt"/>
                <a:ea typeface="+mn-ea"/>
                <a:cs typeface="+mn-cs"/>
              </a:rPr>
              <a:t>Solar influences on Climate – includes much on Milankovitch</a:t>
            </a:r>
          </a:p>
          <a:p>
            <a:endParaRPr lang="en-GB" sz="1200" b="0" i="0" u="none" strike="noStrike" kern="1200" baseline="0" dirty="0" smtClean="0">
              <a:solidFill>
                <a:schemeClr val="tx1"/>
              </a:solidFill>
              <a:latin typeface="+mn-lt"/>
              <a:ea typeface="+mn-ea"/>
              <a:cs typeface="+mn-cs"/>
            </a:endParaRPr>
          </a:p>
        </p:txBody>
      </p:sp>
      <p:sp>
        <p:nvSpPr>
          <p:cNvPr id="6" name="Slide Image Placeholder 5"/>
          <p:cNvSpPr>
            <a:spLocks noGrp="1" noRot="1" noChangeAspect="1"/>
          </p:cNvSpPr>
          <p:nvPr>
            <p:ph type="sldImg"/>
          </p:nvPr>
        </p:nvSpPr>
        <p:spPr>
          <a:xfrm>
            <a:off x="533400" y="460375"/>
            <a:ext cx="3144838" cy="2359025"/>
          </a:xfrm>
        </p:spPr>
      </p:sp>
    </p:spTree>
    <p:extLst>
      <p:ext uri="{BB962C8B-B14F-4D97-AF65-F5344CB8AC3E}">
        <p14:creationId xmlns:p14="http://schemas.microsoft.com/office/powerpoint/2010/main" val="1376446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GB" sz="1200" kern="1200" dirty="0" smtClean="0">
                <a:solidFill>
                  <a:schemeClr val="tx1"/>
                </a:solidFill>
                <a:effectLst/>
                <a:latin typeface="+mn-lt"/>
                <a:ea typeface="+mn-ea"/>
                <a:cs typeface="+mn-cs"/>
              </a:rPr>
              <a:t>Let’s look at the Sun first, and specifically the orbit of the Earth around the Sun. There are three ways in which the Earth’s orbit changes over time, known as the Milankovitch cycles.</a:t>
            </a:r>
          </a:p>
          <a:p>
            <a:pPr lvl="0"/>
            <a:r>
              <a:rPr lang="en-GB" sz="1200" kern="1200" dirty="0" smtClean="0">
                <a:solidFill>
                  <a:schemeClr val="tx1"/>
                </a:solidFill>
                <a:effectLst/>
                <a:latin typeface="+mn-lt"/>
                <a:ea typeface="+mn-ea"/>
                <a:cs typeface="+mn-cs"/>
              </a:rPr>
              <a:t>. </a:t>
            </a:r>
          </a:p>
          <a:p>
            <a:pPr eaLnBrk="1" hangingPunct="1"/>
            <a:endParaRPr lang="en-GB" altLang="en-US" dirty="0" smtClean="0"/>
          </a:p>
        </p:txBody>
      </p:sp>
      <p:sp>
        <p:nvSpPr>
          <p:cNvPr id="6" name="Slide Image Placeholder 5"/>
          <p:cNvSpPr>
            <a:spLocks noGrp="1" noRot="1" noChangeAspect="1"/>
          </p:cNvSpPr>
          <p:nvPr>
            <p:ph type="sldImg"/>
          </p:nvPr>
        </p:nvSpPr>
        <p:spPr>
          <a:xfrm>
            <a:off x="533400" y="460375"/>
            <a:ext cx="3144838" cy="2359025"/>
          </a:xfrm>
        </p:spPr>
      </p:sp>
    </p:spTree>
    <p:extLst>
      <p:ext uri="{BB962C8B-B14F-4D97-AF65-F5344CB8AC3E}">
        <p14:creationId xmlns:p14="http://schemas.microsoft.com/office/powerpoint/2010/main" val="633384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eaLnBrk="1" hangingPunct="1"/>
            <a:r>
              <a:rPr lang="en-GB" sz="1200" b="0" i="0" u="none" strike="noStrike" kern="1200" baseline="0" dirty="0" smtClean="0">
                <a:solidFill>
                  <a:schemeClr val="tx1"/>
                </a:solidFill>
                <a:latin typeface="+mn-lt"/>
                <a:ea typeface="+mn-ea"/>
                <a:cs typeface="+mn-cs"/>
              </a:rPr>
              <a:t>This means that the northern hemisphere receives about 7% less radiation in its summer, and 7% more in its winter, than the southern in its equivalent seasons because the Earth is closer to the Sun in January than in July. </a:t>
            </a:r>
            <a:endParaRPr lang="en-US" sz="1200" b="0" dirty="0" smtClean="0"/>
          </a:p>
        </p:txBody>
      </p:sp>
      <p:sp>
        <p:nvSpPr>
          <p:cNvPr id="6" name="Slide Image Placeholder 5"/>
          <p:cNvSpPr>
            <a:spLocks noGrp="1" noRot="1" noChangeAspect="1"/>
          </p:cNvSpPr>
          <p:nvPr>
            <p:ph type="sldImg"/>
          </p:nvPr>
        </p:nvSpPr>
        <p:spPr>
          <a:xfrm>
            <a:off x="533400" y="460375"/>
            <a:ext cx="3144838" cy="2359025"/>
          </a:xfrm>
        </p:spPr>
      </p:sp>
    </p:spTree>
    <p:extLst>
      <p:ext uri="{BB962C8B-B14F-4D97-AF65-F5344CB8AC3E}">
        <p14:creationId xmlns:p14="http://schemas.microsoft.com/office/powerpoint/2010/main" val="3756351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eaLnBrk="1" hangingPunct="1"/>
            <a:endParaRPr lang="en-US" sz="1200" b="0" dirty="0" smtClean="0"/>
          </a:p>
        </p:txBody>
      </p:sp>
      <p:sp>
        <p:nvSpPr>
          <p:cNvPr id="6" name="Slide Image Placeholder 5"/>
          <p:cNvSpPr>
            <a:spLocks noGrp="1" noRot="1" noChangeAspect="1"/>
          </p:cNvSpPr>
          <p:nvPr>
            <p:ph type="sldImg"/>
          </p:nvPr>
        </p:nvSpPr>
        <p:spPr>
          <a:xfrm>
            <a:off x="533400" y="460375"/>
            <a:ext cx="3144838" cy="2359025"/>
          </a:xfrm>
        </p:spPr>
      </p:sp>
    </p:spTree>
    <p:extLst>
      <p:ext uri="{BB962C8B-B14F-4D97-AF65-F5344CB8AC3E}">
        <p14:creationId xmlns:p14="http://schemas.microsoft.com/office/powerpoint/2010/main" val="1502580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eaLnBrk="1" hangingPunct="1"/>
            <a:endParaRPr lang="en-US" sz="1200" b="0" dirty="0" smtClean="0"/>
          </a:p>
        </p:txBody>
      </p:sp>
      <p:sp>
        <p:nvSpPr>
          <p:cNvPr id="6" name="Slide Image Placeholder 5"/>
          <p:cNvSpPr>
            <a:spLocks noGrp="1" noRot="1" noChangeAspect="1"/>
          </p:cNvSpPr>
          <p:nvPr>
            <p:ph type="sldImg"/>
          </p:nvPr>
        </p:nvSpPr>
        <p:spPr>
          <a:xfrm>
            <a:off x="533400" y="460375"/>
            <a:ext cx="3144838" cy="2359025"/>
          </a:xfrm>
        </p:spPr>
      </p:sp>
    </p:spTree>
    <p:extLst>
      <p:ext uri="{BB962C8B-B14F-4D97-AF65-F5344CB8AC3E}">
        <p14:creationId xmlns:p14="http://schemas.microsoft.com/office/powerpoint/2010/main" val="2712755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GB" sz="1200" kern="1200" dirty="0" smtClean="0">
                <a:solidFill>
                  <a:schemeClr val="tx1"/>
                </a:solidFill>
                <a:effectLst/>
                <a:latin typeface="+mn-lt"/>
                <a:ea typeface="+mn-ea"/>
                <a:cs typeface="+mn-cs"/>
              </a:rPr>
              <a:t>These processes have an impact on which part of the Earth’s surface gets most energy through the year. If you have a look at a globe or a map of the world, you’ll see that there is far more land in the Northern Hemisphere than in the South. As the way land and vegetation interact with light and heat are very different to the way in which water does, this has an impact on the global climate.</a:t>
            </a:r>
          </a:p>
          <a:p>
            <a:r>
              <a:rPr lang="en-GB" sz="1200" kern="1200" dirty="0" smtClean="0">
                <a:solidFill>
                  <a:schemeClr val="tx1"/>
                </a:solidFill>
                <a:effectLst/>
                <a:latin typeface="+mn-lt"/>
                <a:ea typeface="+mn-ea"/>
                <a:cs typeface="+mn-cs"/>
              </a:rPr>
              <a:t>Coupled with feedback mechanisms (for example, if a polar region receives less sunlight, it cools, allowing more ice to grow, this reflects more light leading to further cooling) these three mechanisms can lead to significant changes in the Earth’s climate, including the transition to and from ice ages. Another strong feedback</a:t>
            </a:r>
            <a:r>
              <a:rPr lang="en-GB" sz="1200" kern="1200" baseline="0" dirty="0" smtClean="0">
                <a:solidFill>
                  <a:schemeClr val="tx1"/>
                </a:solidFill>
                <a:effectLst/>
                <a:latin typeface="+mn-lt"/>
                <a:ea typeface="+mn-ea"/>
                <a:cs typeface="+mn-cs"/>
              </a:rPr>
              <a:t> mechanism is associated with the release of greenhouse gases from the ocean as the atmosphere warms, leading to further warming.</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endParaRPr lang="en-US" sz="1200" b="0" dirty="0" smtClean="0"/>
          </a:p>
        </p:txBody>
      </p:sp>
      <p:sp>
        <p:nvSpPr>
          <p:cNvPr id="6" name="Slide Image Placeholder 5"/>
          <p:cNvSpPr>
            <a:spLocks noGrp="1" noRot="1" noChangeAspect="1"/>
          </p:cNvSpPr>
          <p:nvPr>
            <p:ph type="sldImg"/>
          </p:nvPr>
        </p:nvSpPr>
        <p:spPr>
          <a:xfrm>
            <a:off x="533400" y="460375"/>
            <a:ext cx="3144838" cy="2359025"/>
          </a:xfrm>
        </p:spPr>
      </p:sp>
    </p:spTree>
    <p:extLst>
      <p:ext uri="{BB962C8B-B14F-4D97-AF65-F5344CB8AC3E}">
        <p14:creationId xmlns:p14="http://schemas.microsoft.com/office/powerpoint/2010/main" val="2714280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GB" sz="1200" kern="1200" dirty="0" smtClean="0">
                <a:solidFill>
                  <a:schemeClr val="tx1"/>
                </a:solidFill>
                <a:effectLst/>
                <a:latin typeface="+mn-lt"/>
                <a:ea typeface="+mn-ea"/>
                <a:cs typeface="+mn-cs"/>
              </a:rPr>
              <a:t>Tropical sea-surface temperature from 3.5 Ma (Million years ago) to present. This figure shows that there was a slow cooling of climate over the last 3 million years as polar ice sheets grew partly in response to continental drift.  At the Mid-Pleistocene Transition around 1.2 million to 700,000 years ago, the Milankovitch cycles started interacting differently with a shift to a dominant 100,000 year climate signal. </a:t>
            </a:r>
            <a:endParaRPr lang="en-US" sz="1200" b="0" dirty="0" smtClean="0"/>
          </a:p>
        </p:txBody>
      </p:sp>
      <p:sp>
        <p:nvSpPr>
          <p:cNvPr id="6" name="Slide Image Placeholder 5"/>
          <p:cNvSpPr>
            <a:spLocks noGrp="1" noRot="1" noChangeAspect="1"/>
          </p:cNvSpPr>
          <p:nvPr>
            <p:ph type="sldImg"/>
          </p:nvPr>
        </p:nvSpPr>
        <p:spPr>
          <a:xfrm>
            <a:off x="533400" y="460375"/>
            <a:ext cx="3144838" cy="2359025"/>
          </a:xfrm>
        </p:spPr>
      </p:sp>
    </p:spTree>
    <p:extLst>
      <p:ext uri="{BB962C8B-B14F-4D97-AF65-F5344CB8AC3E}">
        <p14:creationId xmlns:p14="http://schemas.microsoft.com/office/powerpoint/2010/main" val="4226739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sz="1200" b="0" dirty="0" smtClean="0"/>
          </a:p>
        </p:txBody>
      </p:sp>
      <p:sp>
        <p:nvSpPr>
          <p:cNvPr id="6" name="Slide Image Placeholder 5"/>
          <p:cNvSpPr>
            <a:spLocks noGrp="1" noRot="1" noChangeAspect="1"/>
          </p:cNvSpPr>
          <p:nvPr>
            <p:ph type="sldImg"/>
          </p:nvPr>
        </p:nvSpPr>
        <p:spPr>
          <a:xfrm>
            <a:off x="533400" y="460375"/>
            <a:ext cx="3144838" cy="2359025"/>
          </a:xfrm>
        </p:spPr>
      </p:sp>
    </p:spTree>
    <p:extLst>
      <p:ext uri="{BB962C8B-B14F-4D97-AF65-F5344CB8AC3E}">
        <p14:creationId xmlns:p14="http://schemas.microsoft.com/office/powerpoint/2010/main" val="3864535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CD5785-8A43-4CC4-A705-D4AA7E8DB57F}" type="datetimeFigureOut">
              <a:rPr lang="en-US" smtClean="0">
                <a:solidFill>
                  <a:prstClr val="black">
                    <a:tint val="75000"/>
                  </a:prstClr>
                </a:solidFill>
              </a:rPr>
              <a:pPr/>
              <a:t>1/26/2018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31834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CD5785-8A43-4CC4-A705-D4AA7E8DB57F}" type="datetimeFigureOut">
              <a:rPr lang="en-US" smtClean="0">
                <a:solidFill>
                  <a:prstClr val="black">
                    <a:tint val="75000"/>
                  </a:prstClr>
                </a:solidFill>
              </a:rPr>
              <a:pPr/>
              <a:t>1/26/2018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73570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CD5785-8A43-4CC4-A705-D4AA7E8DB57F}" type="datetimeFigureOut">
              <a:rPr lang="en-US" smtClean="0">
                <a:solidFill>
                  <a:prstClr val="black">
                    <a:tint val="75000"/>
                  </a:prstClr>
                </a:solidFill>
              </a:rPr>
              <a:pPr/>
              <a:t>1/26/2018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28951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CD5785-8A43-4CC4-A705-D4AA7E8DB57F}" type="datetimeFigureOut">
              <a:rPr lang="en-US" smtClean="0">
                <a:solidFill>
                  <a:prstClr val="black">
                    <a:tint val="75000"/>
                  </a:prstClr>
                </a:solidFill>
              </a:rPr>
              <a:pPr/>
              <a:t>1/26/2018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26991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CD5785-8A43-4CC4-A705-D4AA7E8DB57F}" type="datetimeFigureOut">
              <a:rPr lang="en-US" smtClean="0">
                <a:solidFill>
                  <a:prstClr val="black">
                    <a:tint val="75000"/>
                  </a:prstClr>
                </a:solidFill>
              </a:rPr>
              <a:pPr/>
              <a:t>1/26/2018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5735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CD5785-8A43-4CC4-A705-D4AA7E8DB57F}" type="datetimeFigureOut">
              <a:rPr lang="en-US" smtClean="0">
                <a:solidFill>
                  <a:prstClr val="black">
                    <a:tint val="75000"/>
                  </a:prstClr>
                </a:solidFill>
              </a:rPr>
              <a:pPr/>
              <a:t>1/26/2018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21776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CD5785-8A43-4CC4-A705-D4AA7E8DB57F}" type="datetimeFigureOut">
              <a:rPr lang="en-US" smtClean="0">
                <a:solidFill>
                  <a:prstClr val="black">
                    <a:tint val="75000"/>
                  </a:prstClr>
                </a:solidFill>
              </a:rPr>
              <a:pPr/>
              <a:t>1/26/2018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57845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CD5785-8A43-4CC4-A705-D4AA7E8DB57F}" type="datetimeFigureOut">
              <a:rPr lang="en-US" smtClean="0">
                <a:solidFill>
                  <a:prstClr val="black">
                    <a:tint val="75000"/>
                  </a:prstClr>
                </a:solidFill>
              </a:rPr>
              <a:pPr/>
              <a:t>1/26/2018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52569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CD5785-8A43-4CC4-A705-D4AA7E8DB57F}" type="datetimeFigureOut">
              <a:rPr lang="en-US" smtClean="0">
                <a:solidFill>
                  <a:prstClr val="black">
                    <a:tint val="75000"/>
                  </a:prstClr>
                </a:solidFill>
              </a:rPr>
              <a:pPr/>
              <a:t>1/26/2018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44827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CD5785-8A43-4CC4-A705-D4AA7E8DB57F}" type="datetimeFigureOut">
              <a:rPr lang="en-US" smtClean="0">
                <a:solidFill>
                  <a:prstClr val="black">
                    <a:tint val="75000"/>
                  </a:prstClr>
                </a:solidFill>
              </a:rPr>
              <a:pPr/>
              <a:t>1/26/2018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04113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CD5785-8A43-4CC4-A705-D4AA7E8DB57F}" type="datetimeFigureOut">
              <a:rPr lang="en-US" smtClean="0">
                <a:solidFill>
                  <a:prstClr val="black">
                    <a:tint val="75000"/>
                  </a:prstClr>
                </a:solidFill>
              </a:rPr>
              <a:pPr/>
              <a:t>1/26/2018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43518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CD5785-8A43-4CC4-A705-D4AA7E8DB57F}" type="datetimeFigureOut">
              <a:rPr lang="en-US" smtClean="0">
                <a:solidFill>
                  <a:prstClr val="black">
                    <a:tint val="75000"/>
                  </a:prstClr>
                </a:solidFill>
              </a:rPr>
              <a:pPr/>
              <a:t>1/26/2018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08097025"/>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https://www.aip.org/history/climate/cycles.htm" TargetMode="External"/><Relationship Id="rId5" Type="http://schemas.openxmlformats.org/officeDocument/2006/relationships/hyperlink" Target="https://www.youtube.com/watch?v=6lbJrvtxWNE" TargetMode="External"/><Relationship Id="rId4" Type="http://schemas.openxmlformats.org/officeDocument/2006/relationships/hyperlink" Target="http://climatica.org.uk/climate-science-information/long-term-climate-change-milankovitch-cycl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D0D7DE"/>
            </a:gs>
            <a:gs pos="30000">
              <a:schemeClr val="bg1"/>
            </a:gs>
            <a:gs pos="70000">
              <a:schemeClr val="bg1"/>
            </a:gs>
            <a:gs pos="100000">
              <a:srgbClr val="A7B9C5"/>
            </a:gs>
          </a:gsLst>
          <a:lin ang="16200000" scaled="1"/>
        </a:gradFill>
        <a:effectLst/>
      </p:bgPr>
    </p:bg>
    <p:spTree>
      <p:nvGrpSpPr>
        <p:cNvPr id="1" name=""/>
        <p:cNvGrpSpPr/>
        <p:nvPr/>
      </p:nvGrpSpPr>
      <p:grpSpPr>
        <a:xfrm>
          <a:off x="0" y="0"/>
          <a:ext cx="0" cy="0"/>
          <a:chOff x="0" y="0"/>
          <a:chExt cx="0" cy="0"/>
        </a:xfrm>
      </p:grpSpPr>
      <p:sp>
        <p:nvSpPr>
          <p:cNvPr id="7" name="Arc 6"/>
          <p:cNvSpPr/>
          <p:nvPr/>
        </p:nvSpPr>
        <p:spPr>
          <a:xfrm>
            <a:off x="-3429000" y="0"/>
            <a:ext cx="6858000" cy="6858000"/>
          </a:xfrm>
          <a:prstGeom prst="arc">
            <a:avLst>
              <a:gd name="adj1" fmla="val 16200000"/>
              <a:gd name="adj2" fmla="val 5392005"/>
            </a:avLst>
          </a:prstGeom>
          <a:blipFill dpi="0" rotWithShape="1">
            <a:blip r:embed="rId3" cstate="print"/>
            <a:srcRect/>
            <a:tile tx="0" ty="0" sx="100000" sy="100000" flip="none" algn="tl"/>
          </a:blipFill>
          <a:ln>
            <a:noFill/>
          </a:ln>
          <a:effectLst>
            <a:innerShdw blurRad="254000" dist="254000" dir="18900000">
              <a:prstClr val="black">
                <a:alpha val="30000"/>
              </a:prstClr>
            </a:inn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8" name="Arc 7"/>
          <p:cNvSpPr/>
          <p:nvPr/>
        </p:nvSpPr>
        <p:spPr>
          <a:xfrm>
            <a:off x="-4584810" y="441434"/>
            <a:ext cx="9169620" cy="6211614"/>
          </a:xfrm>
          <a:prstGeom prst="arc">
            <a:avLst>
              <a:gd name="adj1" fmla="val 16200000"/>
              <a:gd name="adj2" fmla="val 5392005"/>
            </a:avLst>
          </a:prstGeom>
          <a:noFill/>
          <a:ln w="19050">
            <a:solidFill>
              <a:schemeClr val="bg1">
                <a:alpha val="50196"/>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Arc 8"/>
          <p:cNvSpPr/>
          <p:nvPr/>
        </p:nvSpPr>
        <p:spPr>
          <a:xfrm>
            <a:off x="-4562639" y="-110362"/>
            <a:ext cx="9125278" cy="6274672"/>
          </a:xfrm>
          <a:prstGeom prst="arc">
            <a:avLst>
              <a:gd name="adj1" fmla="val 16200000"/>
              <a:gd name="adj2" fmla="val 5392005"/>
            </a:avLst>
          </a:prstGeom>
          <a:noFill/>
          <a:ln w="53975">
            <a:gradFill flip="none" rotWithShape="1">
              <a:gsLst>
                <a:gs pos="0">
                  <a:schemeClr val="accent1">
                    <a:lumMod val="60000"/>
                    <a:lumOff val="40000"/>
                    <a:alpha val="23000"/>
                  </a:schemeClr>
                </a:gs>
                <a:gs pos="100000">
                  <a:srgbClr val="D0D7DE">
                    <a:alpha val="10000"/>
                  </a:srgb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TextBox 3"/>
          <p:cNvSpPr txBox="1"/>
          <p:nvPr/>
        </p:nvSpPr>
        <p:spPr>
          <a:xfrm>
            <a:off x="3384485" y="1337450"/>
            <a:ext cx="5688034" cy="584775"/>
          </a:xfrm>
          <a:prstGeom prst="rect">
            <a:avLst/>
          </a:prstGeom>
          <a:noFill/>
        </p:spPr>
        <p:txBody>
          <a:bodyPr wrap="square" rtlCol="0">
            <a:spAutoFit/>
          </a:bodyPr>
          <a:lstStyle/>
          <a:p>
            <a:r>
              <a:rPr lang="en-GB" sz="3200" smtClean="0"/>
              <a:t>The Earth’s </a:t>
            </a:r>
            <a:r>
              <a:rPr lang="en-GB" sz="3200" dirty="0" smtClean="0"/>
              <a:t>Orbit and Climate</a:t>
            </a:r>
            <a:endParaRPr lang="en-GB" sz="3200"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16724" y="2816159"/>
            <a:ext cx="3379612" cy="2225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12"/>
          <p:cNvSpPr>
            <a:spLocks noChangeArrowheads="1"/>
          </p:cNvSpPr>
          <p:nvPr/>
        </p:nvSpPr>
        <p:spPr bwMode="auto">
          <a:xfrm>
            <a:off x="4197460" y="2765425"/>
            <a:ext cx="774700" cy="663575"/>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GB" altLang="en-US" sz="1800"/>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5864444"/>
            <a:ext cx="649522" cy="891080"/>
          </a:xfrm>
          <a:prstGeom prst="rect">
            <a:avLst/>
          </a:prstGeom>
        </p:spPr>
      </p:pic>
    </p:spTree>
    <p:extLst>
      <p:ext uri="{BB962C8B-B14F-4D97-AF65-F5344CB8AC3E}">
        <p14:creationId xmlns:p14="http://schemas.microsoft.com/office/powerpoint/2010/main" val="32339410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D0D7DE"/>
            </a:gs>
            <a:gs pos="30000">
              <a:schemeClr val="bg1"/>
            </a:gs>
            <a:gs pos="70000">
              <a:schemeClr val="bg1"/>
            </a:gs>
            <a:gs pos="100000">
              <a:srgbClr val="A7B9C5"/>
            </a:gs>
          </a:gsLst>
          <a:lin ang="16200000" scaled="1"/>
        </a:gradFill>
        <a:effectLst/>
      </p:bgPr>
    </p:bg>
    <p:spTree>
      <p:nvGrpSpPr>
        <p:cNvPr id="1" name=""/>
        <p:cNvGrpSpPr/>
        <p:nvPr/>
      </p:nvGrpSpPr>
      <p:grpSpPr>
        <a:xfrm>
          <a:off x="0" y="0"/>
          <a:ext cx="0" cy="0"/>
          <a:chOff x="0" y="0"/>
          <a:chExt cx="0" cy="0"/>
        </a:xfrm>
      </p:grpSpPr>
      <p:sp>
        <p:nvSpPr>
          <p:cNvPr id="7" name="Arc 6"/>
          <p:cNvSpPr/>
          <p:nvPr/>
        </p:nvSpPr>
        <p:spPr>
          <a:xfrm>
            <a:off x="-3429000" y="0"/>
            <a:ext cx="6858000" cy="6858000"/>
          </a:xfrm>
          <a:prstGeom prst="arc">
            <a:avLst>
              <a:gd name="adj1" fmla="val 16200000"/>
              <a:gd name="adj2" fmla="val 5392005"/>
            </a:avLst>
          </a:prstGeom>
          <a:blipFill dpi="0" rotWithShape="1">
            <a:blip r:embed="rId3" cstate="print"/>
            <a:srcRect/>
            <a:tile tx="0" ty="0" sx="100000" sy="100000" flip="none" algn="tl"/>
          </a:blipFill>
          <a:ln>
            <a:noFill/>
          </a:ln>
          <a:effectLst>
            <a:innerShdw blurRad="254000" dist="254000" dir="18900000">
              <a:prstClr val="black">
                <a:alpha val="30000"/>
              </a:prstClr>
            </a:inn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8" name="Arc 7"/>
          <p:cNvSpPr/>
          <p:nvPr/>
        </p:nvSpPr>
        <p:spPr>
          <a:xfrm>
            <a:off x="-4606981" y="600949"/>
            <a:ext cx="9169620" cy="6211614"/>
          </a:xfrm>
          <a:prstGeom prst="arc">
            <a:avLst>
              <a:gd name="adj1" fmla="val 16200000"/>
              <a:gd name="adj2" fmla="val 5392005"/>
            </a:avLst>
          </a:prstGeom>
          <a:noFill/>
          <a:ln w="19050">
            <a:solidFill>
              <a:schemeClr val="bg1">
                <a:alpha val="50196"/>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Arc 8"/>
          <p:cNvSpPr/>
          <p:nvPr/>
        </p:nvSpPr>
        <p:spPr>
          <a:xfrm>
            <a:off x="-4562639" y="-110362"/>
            <a:ext cx="9125278" cy="6274672"/>
          </a:xfrm>
          <a:prstGeom prst="arc">
            <a:avLst>
              <a:gd name="adj1" fmla="val 16200000"/>
              <a:gd name="adj2" fmla="val 5392005"/>
            </a:avLst>
          </a:prstGeom>
          <a:noFill/>
          <a:ln w="53975">
            <a:gradFill flip="none" rotWithShape="1">
              <a:gsLst>
                <a:gs pos="0">
                  <a:schemeClr val="accent1">
                    <a:lumMod val="60000"/>
                    <a:lumOff val="40000"/>
                    <a:alpha val="23000"/>
                  </a:schemeClr>
                </a:gs>
                <a:gs pos="100000">
                  <a:srgbClr val="D0D7DE">
                    <a:alpha val="10000"/>
                  </a:srgb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TextBox 3"/>
          <p:cNvSpPr txBox="1"/>
          <p:nvPr/>
        </p:nvSpPr>
        <p:spPr>
          <a:xfrm>
            <a:off x="2771800" y="600949"/>
            <a:ext cx="5214485" cy="646331"/>
          </a:xfrm>
          <a:prstGeom prst="rect">
            <a:avLst/>
          </a:prstGeom>
          <a:noFill/>
        </p:spPr>
        <p:txBody>
          <a:bodyPr wrap="square" rtlCol="0">
            <a:spAutoFit/>
          </a:bodyPr>
          <a:lstStyle/>
          <a:p>
            <a:r>
              <a:rPr lang="en-GB" sz="3600" dirty="0" smtClean="0"/>
              <a:t>The Milankovitch Cycles</a:t>
            </a:r>
            <a:endParaRPr lang="en-GB" sz="3600" dirty="0"/>
          </a:p>
        </p:txBody>
      </p:sp>
      <p:pic>
        <p:nvPicPr>
          <p:cNvPr id="5" name="Picture 4"/>
          <p:cNvPicPr>
            <a:picLocks noChangeAspect="1"/>
          </p:cNvPicPr>
          <p:nvPr/>
        </p:nvPicPr>
        <p:blipFill>
          <a:blip r:embed="rId4"/>
          <a:stretch>
            <a:fillRect/>
          </a:stretch>
        </p:blipFill>
        <p:spPr>
          <a:xfrm>
            <a:off x="1331640" y="1247280"/>
            <a:ext cx="6942162" cy="4830721"/>
          </a:xfrm>
          <a:prstGeom prst="rect">
            <a:avLst/>
          </a:prstGeom>
        </p:spPr>
      </p:pic>
      <p:sp>
        <p:nvSpPr>
          <p:cNvPr id="11" name="TextBox 10"/>
          <p:cNvSpPr txBox="1"/>
          <p:nvPr/>
        </p:nvSpPr>
        <p:spPr>
          <a:xfrm>
            <a:off x="5379042" y="6531591"/>
            <a:ext cx="2722925" cy="369332"/>
          </a:xfrm>
          <a:prstGeom prst="rect">
            <a:avLst/>
          </a:prstGeom>
          <a:noFill/>
        </p:spPr>
        <p:txBody>
          <a:bodyPr wrap="none" rtlCol="0">
            <a:spAutoFit/>
          </a:bodyPr>
          <a:lstStyle/>
          <a:p>
            <a:r>
              <a:rPr lang="en-GB" dirty="0" smtClean="0"/>
              <a:t>Source: Grantham Institute</a:t>
            </a:r>
            <a:endParaRPr lang="en-GB" dirty="0"/>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5864444"/>
            <a:ext cx="649522" cy="891080"/>
          </a:xfrm>
          <a:prstGeom prst="rect">
            <a:avLst/>
          </a:prstGeom>
        </p:spPr>
      </p:pic>
    </p:spTree>
    <p:extLst>
      <p:ext uri="{BB962C8B-B14F-4D97-AF65-F5344CB8AC3E}">
        <p14:creationId xmlns:p14="http://schemas.microsoft.com/office/powerpoint/2010/main" val="673987187"/>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D0D7DE"/>
            </a:gs>
            <a:gs pos="30000">
              <a:schemeClr val="bg1"/>
            </a:gs>
            <a:gs pos="70000">
              <a:schemeClr val="bg1"/>
            </a:gs>
            <a:gs pos="100000">
              <a:srgbClr val="A7B9C5"/>
            </a:gs>
          </a:gsLst>
          <a:lin ang="16200000" scaled="1"/>
        </a:gradFill>
        <a:effectLst/>
      </p:bgPr>
    </p:bg>
    <p:spTree>
      <p:nvGrpSpPr>
        <p:cNvPr id="1" name=""/>
        <p:cNvGrpSpPr/>
        <p:nvPr/>
      </p:nvGrpSpPr>
      <p:grpSpPr>
        <a:xfrm>
          <a:off x="0" y="0"/>
          <a:ext cx="0" cy="0"/>
          <a:chOff x="0" y="0"/>
          <a:chExt cx="0" cy="0"/>
        </a:xfrm>
      </p:grpSpPr>
      <p:sp>
        <p:nvSpPr>
          <p:cNvPr id="7" name="Arc 6"/>
          <p:cNvSpPr/>
          <p:nvPr/>
        </p:nvSpPr>
        <p:spPr>
          <a:xfrm>
            <a:off x="-3429000" y="0"/>
            <a:ext cx="6858000" cy="6858000"/>
          </a:xfrm>
          <a:prstGeom prst="arc">
            <a:avLst>
              <a:gd name="adj1" fmla="val 16200000"/>
              <a:gd name="adj2" fmla="val 5392005"/>
            </a:avLst>
          </a:prstGeom>
          <a:blipFill dpi="0" rotWithShape="1">
            <a:blip r:embed="rId3" cstate="print"/>
            <a:srcRect/>
            <a:tile tx="0" ty="0" sx="100000" sy="100000" flip="none" algn="tl"/>
          </a:blipFill>
          <a:ln>
            <a:noFill/>
          </a:ln>
          <a:effectLst>
            <a:innerShdw blurRad="254000" dist="254000" dir="18900000">
              <a:prstClr val="black">
                <a:alpha val="30000"/>
              </a:prstClr>
            </a:inn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8" name="Arc 7"/>
          <p:cNvSpPr/>
          <p:nvPr/>
        </p:nvSpPr>
        <p:spPr>
          <a:xfrm>
            <a:off x="-4584810" y="441434"/>
            <a:ext cx="9169620" cy="6211614"/>
          </a:xfrm>
          <a:prstGeom prst="arc">
            <a:avLst>
              <a:gd name="adj1" fmla="val 16200000"/>
              <a:gd name="adj2" fmla="val 5392005"/>
            </a:avLst>
          </a:prstGeom>
          <a:noFill/>
          <a:ln w="19050">
            <a:solidFill>
              <a:schemeClr val="bg1">
                <a:alpha val="50196"/>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Arc 8"/>
          <p:cNvSpPr/>
          <p:nvPr/>
        </p:nvSpPr>
        <p:spPr>
          <a:xfrm>
            <a:off x="-4562639" y="-110362"/>
            <a:ext cx="9125278" cy="6274672"/>
          </a:xfrm>
          <a:prstGeom prst="arc">
            <a:avLst>
              <a:gd name="adj1" fmla="val 16200000"/>
              <a:gd name="adj2" fmla="val 5392005"/>
            </a:avLst>
          </a:prstGeom>
          <a:noFill/>
          <a:ln w="53975">
            <a:gradFill flip="none" rotWithShape="1">
              <a:gsLst>
                <a:gs pos="0">
                  <a:schemeClr val="accent1">
                    <a:lumMod val="60000"/>
                    <a:lumOff val="40000"/>
                    <a:alpha val="23000"/>
                  </a:schemeClr>
                </a:gs>
                <a:gs pos="100000">
                  <a:srgbClr val="D0D7DE">
                    <a:alpha val="10000"/>
                  </a:srgb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TextBox 3"/>
          <p:cNvSpPr txBox="1"/>
          <p:nvPr/>
        </p:nvSpPr>
        <p:spPr>
          <a:xfrm>
            <a:off x="5292080" y="543688"/>
            <a:ext cx="2108462" cy="584775"/>
          </a:xfrm>
          <a:prstGeom prst="rect">
            <a:avLst/>
          </a:prstGeom>
          <a:noFill/>
        </p:spPr>
        <p:txBody>
          <a:bodyPr wrap="none" rtlCol="0">
            <a:spAutoFit/>
          </a:bodyPr>
          <a:lstStyle/>
          <a:p>
            <a:r>
              <a:rPr lang="en-GB" sz="3200" dirty="0" smtClean="0"/>
              <a:t>Eccentricity</a:t>
            </a:r>
            <a:endParaRPr lang="en-GB" sz="3200" dirty="0"/>
          </a:p>
        </p:txBody>
      </p:sp>
      <p:sp>
        <p:nvSpPr>
          <p:cNvPr id="11" name="TextBox 10"/>
          <p:cNvSpPr txBox="1"/>
          <p:nvPr/>
        </p:nvSpPr>
        <p:spPr>
          <a:xfrm>
            <a:off x="3429000" y="1607365"/>
            <a:ext cx="5521207" cy="4431983"/>
          </a:xfrm>
          <a:prstGeom prst="rect">
            <a:avLst/>
          </a:prstGeom>
          <a:noFill/>
        </p:spPr>
        <p:txBody>
          <a:bodyPr wrap="square" rtlCol="0">
            <a:spAutoFit/>
          </a:bodyPr>
          <a:lstStyle/>
          <a:p>
            <a:pPr marL="342900" lvl="0" indent="-342900">
              <a:buFont typeface="Arial" panose="020B0604020202020204" pitchFamily="34" charset="0"/>
              <a:buChar char="•"/>
            </a:pPr>
            <a:r>
              <a:rPr lang="en-GB" sz="2400" dirty="0"/>
              <a:t>The combined gravitational pull of the Sun, Saturn, Jupiter and other planets cause the shape of the Earth’s orbit to vary from its most elliptical to almost </a:t>
            </a:r>
            <a:r>
              <a:rPr lang="en-GB" sz="2400" dirty="0" smtClean="0"/>
              <a:t>circular.</a:t>
            </a:r>
          </a:p>
          <a:p>
            <a:pPr marL="342900" lvl="0" indent="-342900">
              <a:buFont typeface="Arial" panose="020B0604020202020204" pitchFamily="34" charset="0"/>
              <a:buChar char="•"/>
            </a:pPr>
            <a:r>
              <a:rPr lang="en-GB" sz="2400" dirty="0" smtClean="0"/>
              <a:t>It has a 110,000 </a:t>
            </a:r>
            <a:r>
              <a:rPr lang="en-GB" sz="2400" dirty="0"/>
              <a:t>year time scale</a:t>
            </a:r>
            <a:r>
              <a:rPr lang="en-GB" sz="2400" dirty="0" smtClean="0"/>
              <a:t>.</a:t>
            </a:r>
          </a:p>
          <a:p>
            <a:pPr marL="342900" lvl="0" indent="-342900">
              <a:buFont typeface="Arial" panose="020B0604020202020204" pitchFamily="34" charset="0"/>
              <a:buChar char="•"/>
            </a:pPr>
            <a:r>
              <a:rPr lang="en-GB" sz="2400" dirty="0" smtClean="0"/>
              <a:t>The </a:t>
            </a:r>
            <a:r>
              <a:rPr lang="en-GB" sz="2400" dirty="0"/>
              <a:t>Earth is currently closer to the Sun in </a:t>
            </a:r>
            <a:r>
              <a:rPr lang="en-GB" sz="2400" dirty="0" smtClean="0"/>
              <a:t>January than </a:t>
            </a:r>
            <a:r>
              <a:rPr lang="en-GB" sz="2400" dirty="0"/>
              <a:t>in </a:t>
            </a:r>
            <a:r>
              <a:rPr lang="en-GB" sz="2400" dirty="0" smtClean="0"/>
              <a:t>July, </a:t>
            </a:r>
            <a:r>
              <a:rPr lang="en-GB" sz="2400" dirty="0"/>
              <a:t>meaning that the seasons are more extreme in the Southern Hemisphere than in the Northern Hemisphere. </a:t>
            </a:r>
          </a:p>
          <a:p>
            <a:endParaRPr lang="en-GB" dirty="0"/>
          </a:p>
        </p:txBody>
      </p:sp>
      <p:pic>
        <p:nvPicPr>
          <p:cNvPr id="12" name="Picture 11"/>
          <p:cNvPicPr>
            <a:picLocks noChangeAspect="1"/>
          </p:cNvPicPr>
          <p:nvPr/>
        </p:nvPicPr>
        <p:blipFill>
          <a:blip r:embed="rId4"/>
          <a:stretch>
            <a:fillRect/>
          </a:stretch>
        </p:blipFill>
        <p:spPr>
          <a:xfrm>
            <a:off x="78050" y="154071"/>
            <a:ext cx="3718009" cy="1542578"/>
          </a:xfrm>
          <a:prstGeom prst="rect">
            <a:avLst/>
          </a:prstGeom>
        </p:spPr>
      </p:pic>
      <p:sp>
        <p:nvSpPr>
          <p:cNvPr id="13" name="TextBox 12"/>
          <p:cNvSpPr txBox="1"/>
          <p:nvPr/>
        </p:nvSpPr>
        <p:spPr>
          <a:xfrm>
            <a:off x="56317" y="1901601"/>
            <a:ext cx="4016677" cy="307777"/>
          </a:xfrm>
          <a:prstGeom prst="rect">
            <a:avLst/>
          </a:prstGeom>
          <a:noFill/>
        </p:spPr>
        <p:txBody>
          <a:bodyPr wrap="none" rtlCol="0">
            <a:spAutoFit/>
          </a:bodyPr>
          <a:lstStyle/>
          <a:p>
            <a:r>
              <a:rPr lang="en-GB" sz="1400" dirty="0"/>
              <a:t>http://www.skepticalscience.com/Milankovitch.html</a:t>
            </a: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5864444"/>
            <a:ext cx="649522" cy="891080"/>
          </a:xfrm>
          <a:prstGeom prst="rect">
            <a:avLst/>
          </a:prstGeom>
        </p:spPr>
      </p:pic>
    </p:spTree>
    <p:extLst>
      <p:ext uri="{BB962C8B-B14F-4D97-AF65-F5344CB8AC3E}">
        <p14:creationId xmlns:p14="http://schemas.microsoft.com/office/powerpoint/2010/main" val="186786242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D0D7DE"/>
            </a:gs>
            <a:gs pos="30000">
              <a:schemeClr val="bg1"/>
            </a:gs>
            <a:gs pos="70000">
              <a:schemeClr val="bg1"/>
            </a:gs>
            <a:gs pos="100000">
              <a:srgbClr val="A7B9C5"/>
            </a:gs>
          </a:gsLst>
          <a:lin ang="16200000" scaled="1"/>
        </a:gradFill>
        <a:effectLst/>
      </p:bgPr>
    </p:bg>
    <p:spTree>
      <p:nvGrpSpPr>
        <p:cNvPr id="1" name=""/>
        <p:cNvGrpSpPr/>
        <p:nvPr/>
      </p:nvGrpSpPr>
      <p:grpSpPr>
        <a:xfrm>
          <a:off x="0" y="0"/>
          <a:ext cx="0" cy="0"/>
          <a:chOff x="0" y="0"/>
          <a:chExt cx="0" cy="0"/>
        </a:xfrm>
      </p:grpSpPr>
      <p:sp>
        <p:nvSpPr>
          <p:cNvPr id="7" name="Arc 6"/>
          <p:cNvSpPr/>
          <p:nvPr/>
        </p:nvSpPr>
        <p:spPr>
          <a:xfrm>
            <a:off x="-3429000" y="0"/>
            <a:ext cx="6858000" cy="6858000"/>
          </a:xfrm>
          <a:prstGeom prst="arc">
            <a:avLst>
              <a:gd name="adj1" fmla="val 16200000"/>
              <a:gd name="adj2" fmla="val 5392005"/>
            </a:avLst>
          </a:prstGeom>
          <a:blipFill dpi="0" rotWithShape="1">
            <a:blip r:embed="rId3" cstate="print"/>
            <a:srcRect/>
            <a:tile tx="0" ty="0" sx="100000" sy="100000" flip="none" algn="tl"/>
          </a:blipFill>
          <a:ln>
            <a:noFill/>
          </a:ln>
          <a:effectLst>
            <a:innerShdw blurRad="254000" dist="254000" dir="18900000">
              <a:prstClr val="black">
                <a:alpha val="30000"/>
              </a:prstClr>
            </a:inn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8" name="Arc 7"/>
          <p:cNvSpPr/>
          <p:nvPr/>
        </p:nvSpPr>
        <p:spPr>
          <a:xfrm>
            <a:off x="-4584810" y="441434"/>
            <a:ext cx="9169620" cy="6211614"/>
          </a:xfrm>
          <a:prstGeom prst="arc">
            <a:avLst>
              <a:gd name="adj1" fmla="val 16200000"/>
              <a:gd name="adj2" fmla="val 5392005"/>
            </a:avLst>
          </a:prstGeom>
          <a:noFill/>
          <a:ln w="19050">
            <a:solidFill>
              <a:schemeClr val="bg1">
                <a:alpha val="50196"/>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Arc 8"/>
          <p:cNvSpPr/>
          <p:nvPr/>
        </p:nvSpPr>
        <p:spPr>
          <a:xfrm>
            <a:off x="-4562639" y="-110362"/>
            <a:ext cx="9125278" cy="6274672"/>
          </a:xfrm>
          <a:prstGeom prst="arc">
            <a:avLst>
              <a:gd name="adj1" fmla="val 16200000"/>
              <a:gd name="adj2" fmla="val 5392005"/>
            </a:avLst>
          </a:prstGeom>
          <a:noFill/>
          <a:ln w="53975">
            <a:gradFill flip="none" rotWithShape="1">
              <a:gsLst>
                <a:gs pos="0">
                  <a:schemeClr val="accent1">
                    <a:lumMod val="60000"/>
                    <a:lumOff val="40000"/>
                    <a:alpha val="23000"/>
                  </a:schemeClr>
                </a:gs>
                <a:gs pos="100000">
                  <a:srgbClr val="D0D7DE">
                    <a:alpha val="10000"/>
                  </a:srgb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3" name="Picture 2"/>
          <p:cNvPicPr>
            <a:picLocks noChangeAspect="1"/>
          </p:cNvPicPr>
          <p:nvPr/>
        </p:nvPicPr>
        <p:blipFill>
          <a:blip r:embed="rId4"/>
          <a:stretch>
            <a:fillRect/>
          </a:stretch>
        </p:blipFill>
        <p:spPr>
          <a:xfrm>
            <a:off x="978795" y="1979116"/>
            <a:ext cx="2781890" cy="2899767"/>
          </a:xfrm>
          <a:prstGeom prst="rect">
            <a:avLst/>
          </a:prstGeom>
        </p:spPr>
      </p:pic>
      <p:sp>
        <p:nvSpPr>
          <p:cNvPr id="4" name="TextBox 3"/>
          <p:cNvSpPr txBox="1"/>
          <p:nvPr/>
        </p:nvSpPr>
        <p:spPr>
          <a:xfrm>
            <a:off x="3437698" y="311118"/>
            <a:ext cx="712054" cy="584775"/>
          </a:xfrm>
          <a:prstGeom prst="rect">
            <a:avLst/>
          </a:prstGeom>
          <a:noFill/>
        </p:spPr>
        <p:txBody>
          <a:bodyPr wrap="none" rtlCol="0">
            <a:spAutoFit/>
          </a:bodyPr>
          <a:lstStyle/>
          <a:p>
            <a:r>
              <a:rPr lang="en-GB" sz="3200" dirty="0" smtClean="0"/>
              <a:t>Tilt</a:t>
            </a:r>
            <a:endParaRPr lang="en-GB" sz="3200" dirty="0"/>
          </a:p>
        </p:txBody>
      </p:sp>
      <p:sp>
        <p:nvSpPr>
          <p:cNvPr id="5" name="TextBox 4"/>
          <p:cNvSpPr txBox="1"/>
          <p:nvPr/>
        </p:nvSpPr>
        <p:spPr>
          <a:xfrm>
            <a:off x="3760685" y="1075817"/>
            <a:ext cx="5383315" cy="4893647"/>
          </a:xfrm>
          <a:prstGeom prst="rect">
            <a:avLst/>
          </a:prstGeom>
          <a:noFill/>
        </p:spPr>
        <p:txBody>
          <a:bodyPr wrap="square" rtlCol="0">
            <a:spAutoFit/>
          </a:bodyPr>
          <a:lstStyle/>
          <a:p>
            <a:pPr marL="342900" indent="-342900">
              <a:buFont typeface="Arial" panose="020B0604020202020204" pitchFamily="34" charset="0"/>
              <a:buChar char="•"/>
            </a:pPr>
            <a:r>
              <a:rPr lang="en-GB" sz="2400" dirty="0"/>
              <a:t>The </a:t>
            </a:r>
            <a:r>
              <a:rPr lang="en-GB" sz="2400" dirty="0" smtClean="0"/>
              <a:t>tilt </a:t>
            </a:r>
            <a:r>
              <a:rPr lang="en-GB" sz="2400" dirty="0"/>
              <a:t>or obliquity of the Earth’s axis </a:t>
            </a:r>
            <a:r>
              <a:rPr lang="en-GB" sz="2400" dirty="0" smtClean="0"/>
              <a:t>varies over time</a:t>
            </a:r>
          </a:p>
          <a:p>
            <a:pPr marL="342900" indent="-342900">
              <a:buFont typeface="Arial" panose="020B0604020202020204" pitchFamily="34" charset="0"/>
              <a:buChar char="•"/>
            </a:pPr>
            <a:r>
              <a:rPr lang="en-GB" sz="2400" dirty="0" smtClean="0"/>
              <a:t>41,000 </a:t>
            </a:r>
            <a:r>
              <a:rPr lang="en-GB" sz="2400" dirty="0"/>
              <a:t>year </a:t>
            </a:r>
            <a:r>
              <a:rPr lang="en-GB" sz="2400" dirty="0" smtClean="0"/>
              <a:t>cycle</a:t>
            </a:r>
          </a:p>
          <a:p>
            <a:pPr marL="342900" indent="-342900">
              <a:buFont typeface="Arial" panose="020B0604020202020204" pitchFamily="34" charset="0"/>
              <a:buChar char="•"/>
            </a:pPr>
            <a:r>
              <a:rPr lang="en-GB" sz="2400" dirty="0"/>
              <a:t>I</a:t>
            </a:r>
            <a:r>
              <a:rPr lang="en-GB" sz="2400" dirty="0" smtClean="0"/>
              <a:t>f </a:t>
            </a:r>
            <a:r>
              <a:rPr lang="en-GB" sz="2400" dirty="0"/>
              <a:t>the Earth’s axis were vertical, we wouldn’t have any seasons at – the same part of the Earth’s surface would be facing the Sun throughout the year. </a:t>
            </a:r>
            <a:endParaRPr lang="en-GB" sz="2400" dirty="0" smtClean="0"/>
          </a:p>
          <a:p>
            <a:pPr marL="342900" indent="-342900">
              <a:buFont typeface="Arial" panose="020B0604020202020204" pitchFamily="34" charset="0"/>
              <a:buChar char="•"/>
            </a:pPr>
            <a:r>
              <a:rPr lang="en-GB" sz="2400" dirty="0" smtClean="0"/>
              <a:t>The </a:t>
            </a:r>
            <a:r>
              <a:rPr lang="en-GB" sz="2400" dirty="0"/>
              <a:t>more angled the axis, the more extreme the seasons. Currently</a:t>
            </a:r>
            <a:r>
              <a:rPr lang="en-US" sz="2400" dirty="0"/>
              <a:t>, the Earth is tilted at 23.44° from its orbital plane, half way between its maximum and minimum </a:t>
            </a:r>
            <a:r>
              <a:rPr lang="en-US" sz="2400" dirty="0" smtClean="0"/>
              <a:t>value</a:t>
            </a:r>
            <a:r>
              <a:rPr lang="en-US" sz="2400" dirty="0"/>
              <a:t>.</a:t>
            </a:r>
            <a:endParaRPr lang="en-US" sz="2400" dirty="0" smtClean="0"/>
          </a:p>
          <a:p>
            <a:pPr marL="342900" indent="-342900">
              <a:buFont typeface="Arial" panose="020B0604020202020204" pitchFamily="34" charset="0"/>
              <a:buChar char="•"/>
            </a:pPr>
            <a:r>
              <a:rPr lang="en-US" sz="2400" dirty="0"/>
              <a:t>T</a:t>
            </a:r>
            <a:r>
              <a:rPr lang="en-US" sz="2400" dirty="0" smtClean="0"/>
              <a:t>he </a:t>
            </a:r>
            <a:r>
              <a:rPr lang="en-US" sz="2400" dirty="0"/>
              <a:t>angle is currently </a:t>
            </a:r>
            <a:r>
              <a:rPr lang="en-US" sz="2400" dirty="0" smtClean="0"/>
              <a:t>decreasing.</a:t>
            </a:r>
            <a:endParaRPr lang="en-GB" sz="2400" dirty="0"/>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5864444"/>
            <a:ext cx="649522" cy="891080"/>
          </a:xfrm>
          <a:prstGeom prst="rect">
            <a:avLst/>
          </a:prstGeom>
        </p:spPr>
      </p:pic>
    </p:spTree>
    <p:extLst>
      <p:ext uri="{BB962C8B-B14F-4D97-AF65-F5344CB8AC3E}">
        <p14:creationId xmlns:p14="http://schemas.microsoft.com/office/powerpoint/2010/main" val="82669385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D0D7DE"/>
            </a:gs>
            <a:gs pos="30000">
              <a:schemeClr val="bg1"/>
            </a:gs>
            <a:gs pos="70000">
              <a:schemeClr val="bg1"/>
            </a:gs>
            <a:gs pos="100000">
              <a:srgbClr val="A7B9C5"/>
            </a:gs>
          </a:gsLst>
          <a:lin ang="16200000" scaled="1"/>
        </a:gradFill>
        <a:effectLst/>
      </p:bgPr>
    </p:bg>
    <p:spTree>
      <p:nvGrpSpPr>
        <p:cNvPr id="1" name=""/>
        <p:cNvGrpSpPr/>
        <p:nvPr/>
      </p:nvGrpSpPr>
      <p:grpSpPr>
        <a:xfrm>
          <a:off x="0" y="0"/>
          <a:ext cx="0" cy="0"/>
          <a:chOff x="0" y="0"/>
          <a:chExt cx="0" cy="0"/>
        </a:xfrm>
      </p:grpSpPr>
      <p:sp>
        <p:nvSpPr>
          <p:cNvPr id="7" name="Arc 6"/>
          <p:cNvSpPr/>
          <p:nvPr/>
        </p:nvSpPr>
        <p:spPr>
          <a:xfrm>
            <a:off x="-3429000" y="0"/>
            <a:ext cx="6858000" cy="6858000"/>
          </a:xfrm>
          <a:prstGeom prst="arc">
            <a:avLst>
              <a:gd name="adj1" fmla="val 16200000"/>
              <a:gd name="adj2" fmla="val 5392005"/>
            </a:avLst>
          </a:prstGeom>
          <a:blipFill dpi="0" rotWithShape="1">
            <a:blip r:embed="rId3" cstate="print"/>
            <a:srcRect/>
            <a:tile tx="0" ty="0" sx="100000" sy="100000" flip="none" algn="tl"/>
          </a:blipFill>
          <a:ln>
            <a:noFill/>
          </a:ln>
          <a:effectLst>
            <a:innerShdw blurRad="254000" dist="254000" dir="18900000">
              <a:prstClr val="black">
                <a:alpha val="30000"/>
              </a:prstClr>
            </a:inn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8" name="Arc 7"/>
          <p:cNvSpPr/>
          <p:nvPr/>
        </p:nvSpPr>
        <p:spPr>
          <a:xfrm>
            <a:off x="-4584810" y="441434"/>
            <a:ext cx="9169620" cy="6211614"/>
          </a:xfrm>
          <a:prstGeom prst="arc">
            <a:avLst>
              <a:gd name="adj1" fmla="val 16200000"/>
              <a:gd name="adj2" fmla="val 5392005"/>
            </a:avLst>
          </a:prstGeom>
          <a:noFill/>
          <a:ln w="19050">
            <a:solidFill>
              <a:schemeClr val="bg1">
                <a:alpha val="50196"/>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Arc 8"/>
          <p:cNvSpPr/>
          <p:nvPr/>
        </p:nvSpPr>
        <p:spPr>
          <a:xfrm>
            <a:off x="-4562639" y="-110362"/>
            <a:ext cx="9125278" cy="6274672"/>
          </a:xfrm>
          <a:prstGeom prst="arc">
            <a:avLst>
              <a:gd name="adj1" fmla="val 16200000"/>
              <a:gd name="adj2" fmla="val 5392005"/>
            </a:avLst>
          </a:prstGeom>
          <a:noFill/>
          <a:ln w="53975">
            <a:gradFill flip="none" rotWithShape="1">
              <a:gsLst>
                <a:gs pos="0">
                  <a:schemeClr val="accent1">
                    <a:lumMod val="60000"/>
                    <a:lumOff val="40000"/>
                    <a:alpha val="23000"/>
                  </a:schemeClr>
                </a:gs>
                <a:gs pos="100000">
                  <a:srgbClr val="D0D7DE">
                    <a:alpha val="10000"/>
                  </a:srgb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TextBox 2"/>
          <p:cNvSpPr txBox="1"/>
          <p:nvPr/>
        </p:nvSpPr>
        <p:spPr>
          <a:xfrm>
            <a:off x="6236806" y="405668"/>
            <a:ext cx="2185535" cy="646331"/>
          </a:xfrm>
          <a:prstGeom prst="rect">
            <a:avLst/>
          </a:prstGeom>
          <a:noFill/>
        </p:spPr>
        <p:txBody>
          <a:bodyPr wrap="none" rtlCol="0">
            <a:spAutoFit/>
          </a:bodyPr>
          <a:lstStyle/>
          <a:p>
            <a:r>
              <a:rPr lang="en-GB" sz="3600" dirty="0" smtClean="0"/>
              <a:t>Precession</a:t>
            </a:r>
            <a:endParaRPr lang="en-GB" sz="3600" dirty="0"/>
          </a:p>
        </p:txBody>
      </p:sp>
      <p:sp>
        <p:nvSpPr>
          <p:cNvPr id="4" name="TextBox 3"/>
          <p:cNvSpPr txBox="1"/>
          <p:nvPr/>
        </p:nvSpPr>
        <p:spPr>
          <a:xfrm>
            <a:off x="186780" y="0"/>
            <a:ext cx="5364088" cy="5170646"/>
          </a:xfrm>
          <a:prstGeom prst="rect">
            <a:avLst/>
          </a:prstGeom>
          <a:noFill/>
        </p:spPr>
        <p:txBody>
          <a:bodyPr wrap="square" rtlCol="0">
            <a:spAutoFit/>
          </a:bodyPr>
          <a:lstStyle/>
          <a:p>
            <a:pPr marL="285750" lvl="0" indent="-285750">
              <a:buFont typeface="Arial" panose="020B0604020202020204" pitchFamily="34" charset="0"/>
              <a:buChar char="•"/>
            </a:pPr>
            <a:r>
              <a:rPr lang="en-GB" sz="2400" dirty="0"/>
              <a:t>The axis also </a:t>
            </a:r>
            <a:r>
              <a:rPr lang="en-GB" sz="2400" dirty="0" err="1"/>
              <a:t>precesses</a:t>
            </a:r>
            <a:r>
              <a:rPr lang="en-GB" sz="2400" dirty="0"/>
              <a:t> or traces a circle in </a:t>
            </a:r>
            <a:r>
              <a:rPr lang="en-GB" sz="2400" dirty="0" smtClean="0"/>
              <a:t>space.</a:t>
            </a:r>
          </a:p>
          <a:p>
            <a:pPr marL="285750" lvl="0" indent="-285750">
              <a:buFont typeface="Arial" panose="020B0604020202020204" pitchFamily="34" charset="0"/>
              <a:buChar char="•"/>
            </a:pPr>
            <a:r>
              <a:rPr lang="en-GB" sz="2400" dirty="0" smtClean="0"/>
              <a:t>26,000 </a:t>
            </a:r>
            <a:r>
              <a:rPr lang="en-GB" sz="2400" dirty="0"/>
              <a:t>year time period. </a:t>
            </a:r>
            <a:endParaRPr lang="en-GB" sz="2400" dirty="0" smtClean="0"/>
          </a:p>
          <a:p>
            <a:pPr marL="285750" lvl="0" indent="-285750">
              <a:buFont typeface="Arial" panose="020B0604020202020204" pitchFamily="34" charset="0"/>
              <a:buChar char="•"/>
            </a:pPr>
            <a:r>
              <a:rPr lang="en-GB" sz="2400" dirty="0" smtClean="0"/>
              <a:t>This </a:t>
            </a:r>
            <a:r>
              <a:rPr lang="en-US" sz="2400" dirty="0"/>
              <a:t>is a gyroscopic motion due to the tidal forces exerted by the Sun and the moon on the solid Earth, associated with the fact that the Earth is not a perfect sphere but has an equatorial bulge</a:t>
            </a:r>
            <a:r>
              <a:rPr lang="en-US" sz="2400" dirty="0" smtClean="0"/>
              <a:t>.</a:t>
            </a:r>
          </a:p>
          <a:p>
            <a:pPr marL="285750" lvl="0" indent="-285750">
              <a:buFont typeface="Arial" panose="020B0604020202020204" pitchFamily="34" charset="0"/>
              <a:buChar char="•"/>
            </a:pPr>
            <a:r>
              <a:rPr lang="en-US" sz="2400" dirty="0" smtClean="0"/>
              <a:t>It changes which star we see as the North Star – currently it is Polaris, but 13,000 years ago, it would have been Vega</a:t>
            </a:r>
            <a:endParaRPr lang="en-GB" sz="2400" dirty="0"/>
          </a:p>
          <a:p>
            <a:endParaRPr lang="en-GB" dirty="0"/>
          </a:p>
        </p:txBody>
      </p:sp>
      <p:pic>
        <p:nvPicPr>
          <p:cNvPr id="5" name="Picture 4"/>
          <p:cNvPicPr>
            <a:picLocks noChangeAspect="1"/>
          </p:cNvPicPr>
          <p:nvPr/>
        </p:nvPicPr>
        <p:blipFill>
          <a:blip r:embed="rId4"/>
          <a:stretch>
            <a:fillRect/>
          </a:stretch>
        </p:blipFill>
        <p:spPr>
          <a:xfrm>
            <a:off x="3422602" y="4507308"/>
            <a:ext cx="5495925" cy="2143125"/>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5864444"/>
            <a:ext cx="649522" cy="891080"/>
          </a:xfrm>
          <a:prstGeom prst="rect">
            <a:avLst/>
          </a:prstGeom>
        </p:spPr>
      </p:pic>
    </p:spTree>
    <p:extLst>
      <p:ext uri="{BB962C8B-B14F-4D97-AF65-F5344CB8AC3E}">
        <p14:creationId xmlns:p14="http://schemas.microsoft.com/office/powerpoint/2010/main" val="306498681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D0D7DE"/>
            </a:gs>
            <a:gs pos="30000">
              <a:schemeClr val="bg1"/>
            </a:gs>
            <a:gs pos="70000">
              <a:schemeClr val="bg1"/>
            </a:gs>
            <a:gs pos="100000">
              <a:srgbClr val="A7B9C5"/>
            </a:gs>
          </a:gsLst>
          <a:lin ang="16200000" scaled="1"/>
        </a:gradFill>
        <a:effectLst/>
      </p:bgPr>
    </p:bg>
    <p:spTree>
      <p:nvGrpSpPr>
        <p:cNvPr id="1" name=""/>
        <p:cNvGrpSpPr/>
        <p:nvPr/>
      </p:nvGrpSpPr>
      <p:grpSpPr>
        <a:xfrm>
          <a:off x="0" y="0"/>
          <a:ext cx="0" cy="0"/>
          <a:chOff x="0" y="0"/>
          <a:chExt cx="0" cy="0"/>
        </a:xfrm>
      </p:grpSpPr>
      <p:sp>
        <p:nvSpPr>
          <p:cNvPr id="7" name="Arc 6"/>
          <p:cNvSpPr/>
          <p:nvPr/>
        </p:nvSpPr>
        <p:spPr>
          <a:xfrm>
            <a:off x="-3429000" y="0"/>
            <a:ext cx="6858000" cy="6858000"/>
          </a:xfrm>
          <a:prstGeom prst="arc">
            <a:avLst>
              <a:gd name="adj1" fmla="val 16200000"/>
              <a:gd name="adj2" fmla="val 5392005"/>
            </a:avLst>
          </a:prstGeom>
          <a:blipFill dpi="0" rotWithShape="1">
            <a:blip r:embed="rId3" cstate="print"/>
            <a:srcRect/>
            <a:tile tx="0" ty="0" sx="100000" sy="100000" flip="none" algn="tl"/>
          </a:blipFill>
          <a:ln>
            <a:noFill/>
          </a:ln>
          <a:effectLst>
            <a:innerShdw blurRad="254000" dist="254000" dir="18900000">
              <a:prstClr val="black">
                <a:alpha val="30000"/>
              </a:prstClr>
            </a:inn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8" name="Arc 7"/>
          <p:cNvSpPr/>
          <p:nvPr/>
        </p:nvSpPr>
        <p:spPr>
          <a:xfrm>
            <a:off x="-4584810" y="441434"/>
            <a:ext cx="9169620" cy="6211614"/>
          </a:xfrm>
          <a:prstGeom prst="arc">
            <a:avLst>
              <a:gd name="adj1" fmla="val 16200000"/>
              <a:gd name="adj2" fmla="val 5392005"/>
            </a:avLst>
          </a:prstGeom>
          <a:noFill/>
          <a:ln w="19050">
            <a:solidFill>
              <a:schemeClr val="bg1">
                <a:alpha val="50196"/>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Arc 8"/>
          <p:cNvSpPr/>
          <p:nvPr/>
        </p:nvSpPr>
        <p:spPr>
          <a:xfrm>
            <a:off x="-4562639" y="-110362"/>
            <a:ext cx="9125278" cy="6274672"/>
          </a:xfrm>
          <a:prstGeom prst="arc">
            <a:avLst>
              <a:gd name="adj1" fmla="val 16200000"/>
              <a:gd name="adj2" fmla="val 5392005"/>
            </a:avLst>
          </a:prstGeom>
          <a:noFill/>
          <a:ln w="53975">
            <a:gradFill flip="none" rotWithShape="1">
              <a:gsLst>
                <a:gs pos="0">
                  <a:schemeClr val="accent1">
                    <a:lumMod val="60000"/>
                    <a:lumOff val="40000"/>
                    <a:alpha val="23000"/>
                  </a:schemeClr>
                </a:gs>
                <a:gs pos="100000">
                  <a:srgbClr val="D0D7DE">
                    <a:alpha val="10000"/>
                  </a:srgb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4" name="Picture 3"/>
          <p:cNvPicPr>
            <a:picLocks noChangeAspect="1"/>
          </p:cNvPicPr>
          <p:nvPr/>
        </p:nvPicPr>
        <p:blipFill>
          <a:blip r:embed="rId4"/>
          <a:stretch>
            <a:fillRect/>
          </a:stretch>
        </p:blipFill>
        <p:spPr>
          <a:xfrm>
            <a:off x="222761" y="980728"/>
            <a:ext cx="4102780" cy="4016102"/>
          </a:xfrm>
          <a:prstGeom prst="rect">
            <a:avLst/>
          </a:prstGeom>
        </p:spPr>
      </p:pic>
      <p:pic>
        <p:nvPicPr>
          <p:cNvPr id="5" name="Picture 4"/>
          <p:cNvPicPr>
            <a:picLocks noChangeAspect="1"/>
          </p:cNvPicPr>
          <p:nvPr/>
        </p:nvPicPr>
        <p:blipFill>
          <a:blip r:embed="rId5"/>
          <a:stretch>
            <a:fillRect/>
          </a:stretch>
        </p:blipFill>
        <p:spPr>
          <a:xfrm>
            <a:off x="4606981" y="1000331"/>
            <a:ext cx="4111923" cy="4053286"/>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1520" y="5864444"/>
            <a:ext cx="649522" cy="891080"/>
          </a:xfrm>
          <a:prstGeom prst="rect">
            <a:avLst/>
          </a:prstGeom>
        </p:spPr>
      </p:pic>
    </p:spTree>
    <p:extLst>
      <p:ext uri="{BB962C8B-B14F-4D97-AF65-F5344CB8AC3E}">
        <p14:creationId xmlns:p14="http://schemas.microsoft.com/office/powerpoint/2010/main" val="162305888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D0D7DE"/>
            </a:gs>
            <a:gs pos="30000">
              <a:schemeClr val="bg1"/>
            </a:gs>
            <a:gs pos="70000">
              <a:schemeClr val="bg1"/>
            </a:gs>
            <a:gs pos="100000">
              <a:srgbClr val="A7B9C5"/>
            </a:gs>
          </a:gsLst>
          <a:lin ang="16200000" scaled="1"/>
        </a:gradFill>
        <a:effectLst/>
      </p:bgPr>
    </p:bg>
    <p:spTree>
      <p:nvGrpSpPr>
        <p:cNvPr id="1" name=""/>
        <p:cNvGrpSpPr/>
        <p:nvPr/>
      </p:nvGrpSpPr>
      <p:grpSpPr>
        <a:xfrm>
          <a:off x="0" y="0"/>
          <a:ext cx="0" cy="0"/>
          <a:chOff x="0" y="0"/>
          <a:chExt cx="0" cy="0"/>
        </a:xfrm>
      </p:grpSpPr>
      <p:sp>
        <p:nvSpPr>
          <p:cNvPr id="7" name="Arc 6"/>
          <p:cNvSpPr/>
          <p:nvPr/>
        </p:nvSpPr>
        <p:spPr>
          <a:xfrm>
            <a:off x="-3429000" y="0"/>
            <a:ext cx="6858000" cy="6858000"/>
          </a:xfrm>
          <a:prstGeom prst="arc">
            <a:avLst>
              <a:gd name="adj1" fmla="val 16200000"/>
              <a:gd name="adj2" fmla="val 5392005"/>
            </a:avLst>
          </a:prstGeom>
          <a:blipFill dpi="0" rotWithShape="1">
            <a:blip r:embed="rId3" cstate="print"/>
            <a:srcRect/>
            <a:tile tx="0" ty="0" sx="100000" sy="100000" flip="none" algn="tl"/>
          </a:blipFill>
          <a:ln>
            <a:noFill/>
          </a:ln>
          <a:effectLst>
            <a:innerShdw blurRad="254000" dist="254000" dir="18900000">
              <a:prstClr val="black">
                <a:alpha val="30000"/>
              </a:prstClr>
            </a:inn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8" name="Arc 7"/>
          <p:cNvSpPr/>
          <p:nvPr/>
        </p:nvSpPr>
        <p:spPr>
          <a:xfrm>
            <a:off x="-4584810" y="441434"/>
            <a:ext cx="9169620" cy="6211614"/>
          </a:xfrm>
          <a:prstGeom prst="arc">
            <a:avLst>
              <a:gd name="adj1" fmla="val 16200000"/>
              <a:gd name="adj2" fmla="val 5392005"/>
            </a:avLst>
          </a:prstGeom>
          <a:noFill/>
          <a:ln w="19050">
            <a:solidFill>
              <a:schemeClr val="bg1">
                <a:alpha val="50196"/>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Arc 8"/>
          <p:cNvSpPr/>
          <p:nvPr/>
        </p:nvSpPr>
        <p:spPr>
          <a:xfrm>
            <a:off x="-4562639" y="-110362"/>
            <a:ext cx="9125278" cy="6274672"/>
          </a:xfrm>
          <a:prstGeom prst="arc">
            <a:avLst>
              <a:gd name="adj1" fmla="val 16200000"/>
              <a:gd name="adj2" fmla="val 5392005"/>
            </a:avLst>
          </a:prstGeom>
          <a:noFill/>
          <a:ln w="53975">
            <a:gradFill flip="none" rotWithShape="1">
              <a:gsLst>
                <a:gs pos="0">
                  <a:schemeClr val="accent1">
                    <a:lumMod val="60000"/>
                    <a:lumOff val="40000"/>
                    <a:alpha val="23000"/>
                  </a:schemeClr>
                </a:gs>
                <a:gs pos="100000">
                  <a:srgbClr val="D0D7DE">
                    <a:alpha val="10000"/>
                  </a:srgb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TextBox 4"/>
          <p:cNvSpPr txBox="1"/>
          <p:nvPr/>
        </p:nvSpPr>
        <p:spPr>
          <a:xfrm>
            <a:off x="440917" y="5631535"/>
            <a:ext cx="8577669" cy="369332"/>
          </a:xfrm>
          <a:prstGeom prst="rect">
            <a:avLst/>
          </a:prstGeom>
          <a:noFill/>
        </p:spPr>
        <p:txBody>
          <a:bodyPr wrap="none" rtlCol="0">
            <a:spAutoFit/>
          </a:bodyPr>
          <a:lstStyle/>
          <a:p>
            <a:r>
              <a:rPr lang="en-GB" dirty="0" smtClean="0"/>
              <a:t>Change in global temperature </a:t>
            </a:r>
            <a:r>
              <a:rPr lang="en-GB" dirty="0"/>
              <a:t>from </a:t>
            </a:r>
            <a:r>
              <a:rPr lang="en-GB" dirty="0" smtClean="0"/>
              <a:t>5 </a:t>
            </a:r>
            <a:r>
              <a:rPr lang="en-GB" dirty="0"/>
              <a:t>Ma (Million years ago) to present</a:t>
            </a:r>
            <a:r>
              <a:rPr lang="en-GB" dirty="0" smtClean="0"/>
              <a:t>. </a:t>
            </a:r>
            <a:r>
              <a:rPr lang="en-GB" dirty="0" err="1" smtClean="0"/>
              <a:t>Source:wikipedia</a:t>
            </a:r>
            <a:r>
              <a:rPr lang="en-GB" dirty="0" smtClean="0"/>
              <a:t> </a:t>
            </a:r>
            <a:endParaRPr lang="en-GB" dirty="0"/>
          </a:p>
        </p:txBody>
      </p:sp>
      <p:sp>
        <p:nvSpPr>
          <p:cNvPr id="11" name="TextBox 10"/>
          <p:cNvSpPr txBox="1"/>
          <p:nvPr/>
        </p:nvSpPr>
        <p:spPr>
          <a:xfrm>
            <a:off x="534279" y="173464"/>
            <a:ext cx="8286194" cy="1569660"/>
          </a:xfrm>
          <a:prstGeom prst="rect">
            <a:avLst/>
          </a:prstGeom>
          <a:noFill/>
        </p:spPr>
        <p:txBody>
          <a:bodyPr wrap="square" rtlCol="0">
            <a:spAutoFit/>
          </a:bodyPr>
          <a:lstStyle/>
          <a:p>
            <a:pPr algn="ctr"/>
            <a:r>
              <a:rPr lang="en-GB" sz="2400" dirty="0">
                <a:solidFill>
                  <a:srgbClr val="FF0000"/>
                </a:solidFill>
              </a:rPr>
              <a:t>The amount of energy arriving in summer at high latitudes </a:t>
            </a:r>
            <a:r>
              <a:rPr lang="en-GB" sz="2400" dirty="0" smtClean="0">
                <a:solidFill>
                  <a:srgbClr val="FF0000"/>
                </a:solidFill>
              </a:rPr>
              <a:t>(near </a:t>
            </a:r>
            <a:r>
              <a:rPr lang="en-GB" sz="2400" smtClean="0">
                <a:solidFill>
                  <a:srgbClr val="FF0000"/>
                </a:solidFill>
              </a:rPr>
              <a:t>the poles) determines </a:t>
            </a:r>
            <a:r>
              <a:rPr lang="en-GB" sz="2400" dirty="0">
                <a:solidFill>
                  <a:srgbClr val="FF0000"/>
                </a:solidFill>
              </a:rPr>
              <a:t>whether the </a:t>
            </a:r>
            <a:r>
              <a:rPr lang="en-GB" sz="2400" dirty="0" smtClean="0">
                <a:solidFill>
                  <a:srgbClr val="FF0000"/>
                </a:solidFill>
              </a:rPr>
              <a:t>winter </a:t>
            </a:r>
            <a:r>
              <a:rPr lang="en-GB" sz="2400" dirty="0">
                <a:solidFill>
                  <a:srgbClr val="FF0000"/>
                </a:solidFill>
              </a:rPr>
              <a:t>growth of the ice cap will recede or whether the climate will be precipitated into an ice age. </a:t>
            </a:r>
            <a:r>
              <a:rPr lang="en-GB" sz="2400" dirty="0" smtClean="0">
                <a:solidFill>
                  <a:srgbClr val="FF0000"/>
                </a:solidFill>
              </a:rPr>
              <a:t> </a:t>
            </a:r>
            <a:endParaRPr lang="en-GB" sz="2400" dirty="0">
              <a:solidFill>
                <a:srgbClr val="FF0000"/>
              </a:solidFill>
            </a:endParaRPr>
          </a:p>
        </p:txBody>
      </p:sp>
      <p:pic>
        <p:nvPicPr>
          <p:cNvPr id="3" name="Picture 2"/>
          <p:cNvPicPr>
            <a:picLocks noChangeAspect="1"/>
          </p:cNvPicPr>
          <p:nvPr/>
        </p:nvPicPr>
        <p:blipFill>
          <a:blip r:embed="rId4"/>
          <a:stretch>
            <a:fillRect/>
          </a:stretch>
        </p:blipFill>
        <p:spPr>
          <a:xfrm>
            <a:off x="681849" y="2294920"/>
            <a:ext cx="7850264" cy="2367707"/>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6156" y="5934125"/>
            <a:ext cx="649522" cy="891080"/>
          </a:xfrm>
          <a:prstGeom prst="rect">
            <a:avLst/>
          </a:prstGeom>
        </p:spPr>
      </p:pic>
    </p:spTree>
    <p:extLst>
      <p:ext uri="{BB962C8B-B14F-4D97-AF65-F5344CB8AC3E}">
        <p14:creationId xmlns:p14="http://schemas.microsoft.com/office/powerpoint/2010/main" val="2466764207"/>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D0D7DE"/>
            </a:gs>
            <a:gs pos="30000">
              <a:schemeClr val="bg1"/>
            </a:gs>
            <a:gs pos="70000">
              <a:schemeClr val="bg1"/>
            </a:gs>
            <a:gs pos="100000">
              <a:srgbClr val="A7B9C5"/>
            </a:gs>
          </a:gsLst>
          <a:lin ang="16200000" scaled="1"/>
        </a:gradFill>
        <a:effectLst/>
      </p:bgPr>
    </p:bg>
    <p:spTree>
      <p:nvGrpSpPr>
        <p:cNvPr id="1" name=""/>
        <p:cNvGrpSpPr/>
        <p:nvPr/>
      </p:nvGrpSpPr>
      <p:grpSpPr>
        <a:xfrm>
          <a:off x="0" y="0"/>
          <a:ext cx="0" cy="0"/>
          <a:chOff x="0" y="0"/>
          <a:chExt cx="0" cy="0"/>
        </a:xfrm>
      </p:grpSpPr>
      <p:sp>
        <p:nvSpPr>
          <p:cNvPr id="7" name="Arc 6"/>
          <p:cNvSpPr/>
          <p:nvPr/>
        </p:nvSpPr>
        <p:spPr>
          <a:xfrm>
            <a:off x="-3429000" y="0"/>
            <a:ext cx="6858000" cy="6858000"/>
          </a:xfrm>
          <a:prstGeom prst="arc">
            <a:avLst>
              <a:gd name="adj1" fmla="val 16200000"/>
              <a:gd name="adj2" fmla="val 5392005"/>
            </a:avLst>
          </a:prstGeom>
          <a:blipFill dpi="0" rotWithShape="1">
            <a:blip r:embed="rId3" cstate="print"/>
            <a:srcRect/>
            <a:tile tx="0" ty="0" sx="100000" sy="100000" flip="none" algn="tl"/>
          </a:blipFill>
          <a:ln>
            <a:noFill/>
          </a:ln>
          <a:effectLst>
            <a:innerShdw blurRad="254000" dist="254000" dir="18900000">
              <a:prstClr val="black">
                <a:alpha val="30000"/>
              </a:prstClr>
            </a:inn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8" name="Arc 7"/>
          <p:cNvSpPr/>
          <p:nvPr/>
        </p:nvSpPr>
        <p:spPr>
          <a:xfrm>
            <a:off x="-4584810" y="441434"/>
            <a:ext cx="9169620" cy="6211614"/>
          </a:xfrm>
          <a:prstGeom prst="arc">
            <a:avLst>
              <a:gd name="adj1" fmla="val 16200000"/>
              <a:gd name="adj2" fmla="val 5392005"/>
            </a:avLst>
          </a:prstGeom>
          <a:noFill/>
          <a:ln w="19050">
            <a:solidFill>
              <a:schemeClr val="bg1">
                <a:alpha val="50196"/>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Arc 8"/>
          <p:cNvSpPr/>
          <p:nvPr/>
        </p:nvSpPr>
        <p:spPr>
          <a:xfrm>
            <a:off x="-4562639" y="-110362"/>
            <a:ext cx="9125278" cy="6274672"/>
          </a:xfrm>
          <a:prstGeom prst="arc">
            <a:avLst>
              <a:gd name="adj1" fmla="val 16200000"/>
              <a:gd name="adj2" fmla="val 5392005"/>
            </a:avLst>
          </a:prstGeom>
          <a:noFill/>
          <a:ln w="53975">
            <a:gradFill flip="none" rotWithShape="1">
              <a:gsLst>
                <a:gs pos="0">
                  <a:schemeClr val="accent1">
                    <a:lumMod val="60000"/>
                    <a:lumOff val="40000"/>
                    <a:alpha val="23000"/>
                  </a:schemeClr>
                </a:gs>
                <a:gs pos="100000">
                  <a:srgbClr val="D0D7DE">
                    <a:alpha val="10000"/>
                  </a:srgb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TextBox 3"/>
          <p:cNvSpPr txBox="1"/>
          <p:nvPr/>
        </p:nvSpPr>
        <p:spPr>
          <a:xfrm>
            <a:off x="3429000" y="730886"/>
            <a:ext cx="4074577" cy="584775"/>
          </a:xfrm>
          <a:prstGeom prst="rect">
            <a:avLst/>
          </a:prstGeom>
          <a:noFill/>
        </p:spPr>
        <p:txBody>
          <a:bodyPr wrap="none" rtlCol="0">
            <a:spAutoFit/>
          </a:bodyPr>
          <a:lstStyle/>
          <a:p>
            <a:r>
              <a:rPr lang="en-GB" sz="3200" dirty="0" smtClean="0"/>
              <a:t>Other useful resources:</a:t>
            </a:r>
            <a:endParaRPr lang="en-GB" sz="3200" dirty="0"/>
          </a:p>
        </p:txBody>
      </p:sp>
      <p:sp>
        <p:nvSpPr>
          <p:cNvPr id="5" name="TextBox 4"/>
          <p:cNvSpPr txBox="1"/>
          <p:nvPr/>
        </p:nvSpPr>
        <p:spPr>
          <a:xfrm>
            <a:off x="3137863" y="1469529"/>
            <a:ext cx="5535487" cy="5078313"/>
          </a:xfrm>
          <a:prstGeom prst="rect">
            <a:avLst/>
          </a:prstGeom>
          <a:noFill/>
        </p:spPr>
        <p:txBody>
          <a:bodyPr wrap="square" rtlCol="0">
            <a:spAutoFit/>
          </a:bodyPr>
          <a:lstStyle/>
          <a:p>
            <a:r>
              <a:rPr lang="en-GB" dirty="0">
                <a:hlinkClick r:id="rId4"/>
              </a:rPr>
              <a:t>http://www.sciencecourseware.org/eec/globalwarming/tutorials/milankovitch/</a:t>
            </a:r>
            <a:endParaRPr lang="en-GB" dirty="0" smtClean="0">
              <a:hlinkClick r:id="rId4"/>
            </a:endParaRPr>
          </a:p>
          <a:p>
            <a:endParaRPr lang="en-GB" dirty="0">
              <a:hlinkClick r:id="rId4"/>
            </a:endParaRPr>
          </a:p>
          <a:p>
            <a:r>
              <a:rPr lang="en-GB" dirty="0">
                <a:hlinkClick r:id="rId4"/>
              </a:rPr>
              <a:t>https://www.google.co.uk/url?url=https://www.imperial.ac.uk/media/imperial-college/grantham-institute/public/publications/briefing-papers/Solar-Influences-on-Climate---Grantham-BP-5.pdf&amp;rct=j&amp;q=&amp;</a:t>
            </a:r>
            <a:r>
              <a:rPr lang="en-GB" dirty="0" smtClean="0">
                <a:hlinkClick r:id="rId4"/>
              </a:rPr>
              <a:t>esrc=s&amp;sa=U&amp;ved=0ahUKEwi4prnyicPMAhWqI8AKHaAOCkMQFggXMAA&amp;sig2=uPVS6gS9fOH28Wt7ZeS3ng&amp;usg=AFQjCNF6uHfm_DNrQ0jOlBUVqQrJlM7qRg</a:t>
            </a:r>
          </a:p>
          <a:p>
            <a:endParaRPr lang="en-GB" dirty="0">
              <a:hlinkClick r:id="rId4"/>
            </a:endParaRPr>
          </a:p>
          <a:p>
            <a:r>
              <a:rPr lang="en-GB" dirty="0" smtClean="0">
                <a:hlinkClick r:id="rId4"/>
              </a:rPr>
              <a:t>http</a:t>
            </a:r>
            <a:r>
              <a:rPr lang="en-GB" dirty="0">
                <a:hlinkClick r:id="rId4"/>
              </a:rPr>
              <a:t>://</a:t>
            </a:r>
            <a:r>
              <a:rPr lang="en-GB" dirty="0" smtClean="0">
                <a:hlinkClick r:id="rId4"/>
              </a:rPr>
              <a:t>climatica.org.uk/climate-science-information/long-term-climate-change-milankovitch-cycles</a:t>
            </a:r>
            <a:r>
              <a:rPr lang="en-GB" dirty="0" smtClean="0"/>
              <a:t> </a:t>
            </a:r>
          </a:p>
          <a:p>
            <a:endParaRPr lang="en-GB" dirty="0" smtClean="0"/>
          </a:p>
          <a:p>
            <a:r>
              <a:rPr lang="en-GB" dirty="0">
                <a:hlinkClick r:id="rId5"/>
              </a:rPr>
              <a:t>https://</a:t>
            </a:r>
            <a:r>
              <a:rPr lang="en-GB" dirty="0" smtClean="0">
                <a:hlinkClick r:id="rId5"/>
              </a:rPr>
              <a:t>www.youtube.com/watch?v=6lbJrvtxWNE</a:t>
            </a:r>
            <a:r>
              <a:rPr lang="en-GB" dirty="0" smtClean="0"/>
              <a:t> </a:t>
            </a:r>
          </a:p>
          <a:p>
            <a:endParaRPr lang="en-GB" dirty="0" smtClean="0"/>
          </a:p>
          <a:p>
            <a:r>
              <a:rPr lang="en-GB" dirty="0">
                <a:hlinkClick r:id="rId6"/>
              </a:rPr>
              <a:t>https://</a:t>
            </a:r>
            <a:r>
              <a:rPr lang="en-GB" dirty="0" smtClean="0">
                <a:hlinkClick r:id="rId6"/>
              </a:rPr>
              <a:t>www.aip.org/history/climate/cycles.htm</a:t>
            </a:r>
            <a:r>
              <a:rPr lang="en-GB" dirty="0" smtClean="0"/>
              <a:t> </a:t>
            </a:r>
            <a:endParaRPr lang="en-GB" dirty="0"/>
          </a:p>
        </p:txBody>
      </p:sp>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1520" y="5864444"/>
            <a:ext cx="649522" cy="891080"/>
          </a:xfrm>
          <a:prstGeom prst="rect">
            <a:avLst/>
          </a:prstGeom>
        </p:spPr>
      </p:pic>
    </p:spTree>
    <p:extLst>
      <p:ext uri="{BB962C8B-B14F-4D97-AF65-F5344CB8AC3E}">
        <p14:creationId xmlns:p14="http://schemas.microsoft.com/office/powerpoint/2010/main" val="987903960"/>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E173DFB-509B-4173-92C0-16EA9752C07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Half-circle picture with accent arcs</Template>
  <TotalTime>0</TotalTime>
  <Words>679</Words>
  <Application>Microsoft Office PowerPoint</Application>
  <PresentationFormat>On-screen Show (4:3)</PresentationFormat>
  <Paragraphs>41</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2015-07-22T09:27:48Z</dcterms:created>
  <dcterms:modified xsi:type="dcterms:W3CDTF">2018-01-26T11:13:03Z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TC020116429991</vt:lpwstr>
  </property>
</Properties>
</file>