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2" r:id="rId4"/>
    <p:sldId id="273" r:id="rId5"/>
    <p:sldId id="299" r:id="rId6"/>
    <p:sldId id="300" r:id="rId7"/>
    <p:sldId id="283" r:id="rId8"/>
    <p:sldId id="282" r:id="rId9"/>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p:scale>
          <a:sx n="70" d="100"/>
          <a:sy n="70" d="100"/>
        </p:scale>
        <p:origin x="-2178" y="-10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27B37CB-41A3-4E31-B4B9-0256AC01241F}" type="datetimeFigureOut">
              <a:rPr lang="en-US"/>
              <a:pPr>
                <a:defRPr/>
              </a:pPr>
              <a:t>9/22/2010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142E14-462F-44D5-91D0-8CD4EA818CD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25E27BA-4A70-4C99-95F5-91E06AC2FEAB}" type="datetimeFigureOut">
              <a:rPr lang="en-US"/>
              <a:pPr>
                <a:defRPr/>
              </a:pPr>
              <a:t>9/22/2010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4F354D-23ED-4BAD-8EE4-84788A84BDE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A0CF40-DD55-410E-9DCF-8A1869A2BB2F}" type="datetimeFigureOut">
              <a:rPr lang="en-US"/>
              <a:pPr>
                <a:defRPr/>
              </a:pPr>
              <a:t>9/22/2010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37C63A-CADA-43ED-9512-3A0CFC83C0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7FF40F-1509-4BB1-A3ED-BAE26F5ED8CF}" type="datetimeFigureOut">
              <a:rPr lang="en-US"/>
              <a:pPr>
                <a:defRPr/>
              </a:pPr>
              <a:t>9/22/2010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F131B2-0ACB-4B11-BFDD-FB4020255E9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7A9C4DE-EC94-4E5C-BC74-B269147B7DF0}" type="datetimeFigureOut">
              <a:rPr lang="en-US"/>
              <a:pPr>
                <a:defRPr/>
              </a:pPr>
              <a:t>9/22/2010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3D18E3-166A-4661-8A80-954B72CD1BF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52E887C-07EA-4B2B-9061-C2380DD0DC56}" type="datetimeFigureOut">
              <a:rPr lang="en-US"/>
              <a:pPr>
                <a:defRPr/>
              </a:pPr>
              <a:t>9/22/2010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C64B09-897B-42DB-B3DE-D3EAC44628C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5D5E7F3-3811-4F6A-B1E8-3576653F5608}" type="datetimeFigureOut">
              <a:rPr lang="en-US"/>
              <a:pPr>
                <a:defRPr/>
              </a:pPr>
              <a:t>9/22/2010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C2620E4-EAFA-4E1A-B560-CC659AB30DC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F51E35D-974B-4490-A2E2-71B14AFD4B3D}" type="datetimeFigureOut">
              <a:rPr lang="en-US"/>
              <a:pPr>
                <a:defRPr/>
              </a:pPr>
              <a:t>9/22/2010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EC0194E-D926-43AD-B827-961BB2824A7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61D7255-7B4C-470B-A3F3-C4BE237A0FA2}" type="datetimeFigureOut">
              <a:rPr lang="en-US"/>
              <a:pPr>
                <a:defRPr/>
              </a:pPr>
              <a:t>9/22/2010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0D78A96-68D8-4443-B160-D59BB0B49E6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D1490F8-CF3E-4327-841A-7228D2A23805}" type="datetimeFigureOut">
              <a:rPr lang="en-US"/>
              <a:pPr>
                <a:defRPr/>
              </a:pPr>
              <a:t>9/22/2010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9A1C5AE-FB34-4E07-8B30-28A6DF0588A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5F31083-8F60-4B2C-957D-8CEA26C3B36A}" type="datetimeFigureOut">
              <a:rPr lang="en-US"/>
              <a:pPr>
                <a:defRPr/>
              </a:pPr>
              <a:t>9/22/2010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EC907E-1D5D-42F9-B947-7445682D8E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32C061D-50D3-4BF3-B076-55481D7EC138}" type="datetimeFigureOut">
              <a:rPr lang="en-US"/>
              <a:pPr>
                <a:defRPr/>
              </a:pPr>
              <a:t>9/22/2010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C0AD11E-CD4E-4137-98C3-DDB4D7C81B78}" type="slidenum">
              <a:rPr lang="en-US"/>
              <a:pPr>
                <a:defRPr/>
              </a:pPr>
              <a:t>‹#›</a:t>
            </a:fld>
            <a:endParaRPr lang="en-US"/>
          </a:p>
        </p:txBody>
      </p:sp>
      <p:pic>
        <p:nvPicPr>
          <p:cNvPr id="1031" name="Picture 8" descr="rmets_large_notext"/>
          <p:cNvPicPr>
            <a:picLocks noChangeAspect="1" noChangeArrowheads="1"/>
          </p:cNvPicPr>
          <p:nvPr userDrawn="1"/>
        </p:nvPicPr>
        <p:blipFill>
          <a:blip r:embed="rId13"/>
          <a:srcRect/>
          <a:stretch>
            <a:fillRect/>
          </a:stretch>
        </p:blipFill>
        <p:spPr bwMode="auto">
          <a:xfrm>
            <a:off x="6858000" y="6251575"/>
            <a:ext cx="2286000" cy="606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upload.wikimedia.org/wikipedia/commons/f/f3/Sauerstoffgehalt-1000mj2.png" TargetMode="External"/><Relationship Id="rId1" Type="http://schemas.openxmlformats.org/officeDocument/2006/relationships/slideLayout" Target="../slideLayouts/slideLayout7.xml"/><Relationship Id="rId6" Type="http://schemas.openxmlformats.org/officeDocument/2006/relationships/hyperlink" Target="http://www.scotese.com/precamb_chart.htm" TargetMode="External"/><Relationship Id="rId5" Type="http://schemas.openxmlformats.org/officeDocument/2006/relationships/image" Target="../media/image4.png"/><Relationship Id="rId4" Type="http://schemas.openxmlformats.org/officeDocument/2006/relationships/hyperlink" Target="http://upload.wikimedia.org/wikipedia/commons/5/51/Mauna_Loa_Carbon_Dioxide-en.svg"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1" descr="C:\Documents and Settings\drose\Local Settings\Temporary Internet Files\Content.IE5\AIX63EXN\MP900437343[1].jpg"/>
          <p:cNvPicPr>
            <a:picLocks noChangeAspect="1" noChangeArrowheads="1"/>
          </p:cNvPicPr>
          <p:nvPr/>
        </p:nvPicPr>
        <p:blipFill>
          <a:blip r:embed="rId2"/>
          <a:srcRect/>
          <a:stretch>
            <a:fillRect/>
          </a:stretch>
        </p:blipFill>
        <p:spPr bwMode="auto">
          <a:xfrm>
            <a:off x="0" y="1731963"/>
            <a:ext cx="6400800" cy="5126037"/>
          </a:xfrm>
          <a:prstGeom prst="rect">
            <a:avLst/>
          </a:prstGeom>
          <a:noFill/>
          <a:ln w="9525">
            <a:noFill/>
            <a:miter lim="800000"/>
            <a:headEnd/>
            <a:tailEnd/>
          </a:ln>
        </p:spPr>
      </p:pic>
      <p:sp>
        <p:nvSpPr>
          <p:cNvPr id="13314" name="Title 1"/>
          <p:cNvSpPr>
            <a:spLocks noGrp="1"/>
          </p:cNvSpPr>
          <p:nvPr>
            <p:ph type="ctrTitle"/>
          </p:nvPr>
        </p:nvSpPr>
        <p:spPr>
          <a:xfrm>
            <a:off x="755650" y="260350"/>
            <a:ext cx="7772400" cy="1470025"/>
          </a:xfrm>
        </p:spPr>
        <p:txBody>
          <a:bodyPr/>
          <a:lstStyle/>
          <a:p>
            <a:pPr eaLnBrk="1" hangingPunct="1"/>
            <a:r>
              <a:rPr lang="en-GB" smtClean="0"/>
              <a:t>Lesson 2</a:t>
            </a:r>
            <a:endParaRPr lang="en-US" smtClean="0"/>
          </a:p>
        </p:txBody>
      </p:sp>
      <p:sp>
        <p:nvSpPr>
          <p:cNvPr id="13315" name="Subtitle 2"/>
          <p:cNvSpPr>
            <a:spLocks noGrp="1"/>
          </p:cNvSpPr>
          <p:nvPr>
            <p:ph type="subTitle" idx="1"/>
          </p:nvPr>
        </p:nvSpPr>
        <p:spPr>
          <a:xfrm>
            <a:off x="4214813" y="1916113"/>
            <a:ext cx="4929187" cy="2568575"/>
          </a:xfrm>
        </p:spPr>
        <p:txBody>
          <a:bodyPr/>
          <a:lstStyle/>
          <a:p>
            <a:pPr eaLnBrk="1" hangingPunct="1"/>
            <a:r>
              <a:rPr lang="en-GB" smtClean="0">
                <a:solidFill>
                  <a:schemeClr val="tx1"/>
                </a:solidFill>
              </a:rPr>
              <a:t>Create a graph that demonstrates how the earth’s atmosphere has evolved</a:t>
            </a:r>
            <a:endParaRPr lang="en-US" smtClean="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GB" smtClean="0"/>
              <a:t>Task</a:t>
            </a:r>
            <a:endParaRPr lang="en-US" smtClean="0"/>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GB" dirty="0" smtClean="0"/>
              <a:t>Produce a graph showing the evolution of the earth’s atmosphere</a:t>
            </a:r>
          </a:p>
          <a:p>
            <a:pPr eaLnBrk="1" fontAlgn="auto" hangingPunct="1">
              <a:spcAft>
                <a:spcPts val="0"/>
              </a:spcAft>
              <a:buFont typeface="Arial" pitchFamily="34" charset="0"/>
              <a:buChar char="•"/>
              <a:defRPr/>
            </a:pPr>
            <a:r>
              <a:rPr lang="en-GB" dirty="0" smtClean="0"/>
              <a:t>Your graph will need to show:</a:t>
            </a:r>
          </a:p>
          <a:p>
            <a:pPr lvl="1" eaLnBrk="1" fontAlgn="auto" hangingPunct="1">
              <a:spcAft>
                <a:spcPts val="0"/>
              </a:spcAft>
              <a:buFont typeface="Arial" pitchFamily="34" charset="0"/>
              <a:buChar char="–"/>
              <a:defRPr/>
            </a:pPr>
            <a:r>
              <a:rPr lang="en-GB" dirty="0" smtClean="0"/>
              <a:t>Changes in Oxygen Concentrations</a:t>
            </a:r>
          </a:p>
          <a:p>
            <a:pPr lvl="1" eaLnBrk="1" fontAlgn="auto" hangingPunct="1">
              <a:spcAft>
                <a:spcPts val="0"/>
              </a:spcAft>
              <a:buFont typeface="Arial" pitchFamily="34" charset="0"/>
              <a:buChar char="–"/>
              <a:defRPr/>
            </a:pPr>
            <a:r>
              <a:rPr lang="en-GB" dirty="0" smtClean="0"/>
              <a:t>Changes in Carbon Dioxide, Nitrogen and other gases</a:t>
            </a:r>
          </a:p>
          <a:p>
            <a:pPr lvl="1" eaLnBrk="1" fontAlgn="auto" hangingPunct="1">
              <a:spcAft>
                <a:spcPts val="0"/>
              </a:spcAft>
              <a:buFont typeface="Arial" pitchFamily="34" charset="0"/>
              <a:buChar char="–"/>
              <a:defRPr/>
            </a:pPr>
            <a:r>
              <a:rPr lang="en-GB" dirty="0" smtClean="0"/>
              <a:t>It will need to be annotated to explain changes in these gases</a:t>
            </a:r>
          </a:p>
          <a:p>
            <a:pPr lvl="1" eaLnBrk="1" fontAlgn="auto" hangingPunct="1">
              <a:spcAft>
                <a:spcPts val="0"/>
              </a:spcAft>
              <a:buFont typeface="Arial" pitchFamily="34" charset="0"/>
              <a:buChar char="–"/>
              <a:defRPr/>
            </a:pPr>
            <a:r>
              <a:rPr lang="en-GB" dirty="0" smtClean="0"/>
              <a:t>You will need to use the posters and materials provided to achieve this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idx="1"/>
          </p:nvPr>
        </p:nvSpPr>
        <p:spPr>
          <a:xfrm>
            <a:off x="914400" y="260350"/>
            <a:ext cx="8229600" cy="6597650"/>
          </a:xfrm>
        </p:spPr>
        <p:txBody>
          <a:bodyPr/>
          <a:lstStyle/>
          <a:p>
            <a:pPr eaLnBrk="1" hangingPunct="1">
              <a:buFont typeface="Wingdings" pitchFamily="2" charset="2"/>
              <a:buChar char="q"/>
            </a:pPr>
            <a:r>
              <a:rPr lang="en-GB" sz="2000" smtClean="0"/>
              <a:t>Stick an A4 piece of graph paper at the centre of a sheet of A3 plain paper (this gives you room to annotate)</a:t>
            </a:r>
          </a:p>
          <a:p>
            <a:pPr eaLnBrk="1" hangingPunct="1">
              <a:buFont typeface="Wingdings" pitchFamily="2" charset="2"/>
              <a:buChar char="q"/>
            </a:pPr>
            <a:r>
              <a:rPr lang="en-GB" sz="2000" smtClean="0"/>
              <a:t>Use Resource 1 to decide how long the X axis should be (Tip: how many millions of years ago did the earth evolve)</a:t>
            </a:r>
          </a:p>
          <a:p>
            <a:pPr eaLnBrk="1" hangingPunct="1">
              <a:buFont typeface="Wingdings" pitchFamily="2" charset="2"/>
              <a:buChar char="q"/>
            </a:pPr>
            <a:r>
              <a:rPr lang="en-GB" sz="2000" smtClean="0"/>
              <a:t>The Y axis will need to range from 0-100%. Some gases will always remain very low &lt;1% but are still very important. You might like to use a second axis to plot these. Ask your teacher how. </a:t>
            </a:r>
          </a:p>
          <a:p>
            <a:pPr eaLnBrk="1" hangingPunct="1">
              <a:buFont typeface="Wingdings" pitchFamily="2" charset="2"/>
              <a:buChar char="q"/>
            </a:pPr>
            <a:r>
              <a:rPr lang="en-GB" sz="2000" smtClean="0"/>
              <a:t>Use the data sheet to plot the changes in gas composition since the Earth formed. </a:t>
            </a:r>
          </a:p>
          <a:p>
            <a:pPr eaLnBrk="1" hangingPunct="1">
              <a:buFont typeface="Wingdings" pitchFamily="2" charset="2"/>
              <a:buChar char="q"/>
            </a:pPr>
            <a:r>
              <a:rPr lang="en-GB" sz="2000" smtClean="0"/>
              <a:t>Include a key</a:t>
            </a:r>
          </a:p>
          <a:p>
            <a:pPr eaLnBrk="1" hangingPunct="1">
              <a:buFont typeface="Wingdings" pitchFamily="2" charset="2"/>
              <a:buChar char="q"/>
            </a:pPr>
            <a:r>
              <a:rPr lang="en-GB" sz="2000" smtClean="0"/>
              <a:t>For each gas write a description of the changes since the Earth formed on the outer A3 sheet. Remember: When you describe – say what you see. A good description will include numbers. </a:t>
            </a:r>
          </a:p>
          <a:p>
            <a:pPr eaLnBrk="1" hangingPunct="1">
              <a:buFont typeface="Wingdings" pitchFamily="2" charset="2"/>
              <a:buChar char="q"/>
            </a:pPr>
            <a:r>
              <a:rPr lang="en-GB" sz="2000" smtClean="0"/>
              <a:t>Label 4 points on your graph with a * that you think need explaining. </a:t>
            </a:r>
          </a:p>
          <a:p>
            <a:pPr eaLnBrk="1" hangingPunct="1">
              <a:buFont typeface="Wingdings" pitchFamily="2" charset="2"/>
              <a:buChar char="q"/>
            </a:pPr>
            <a:r>
              <a:rPr lang="en-GB" sz="2000" smtClean="0"/>
              <a:t>Now Use resource 1 to identify at least 3 things that have happened that could change the composition of the atmosphere. You will need to think about this as it does not say. Look at the timeline for clues. These events can now be added to your poster. Do any of them match the change in gas composition?</a:t>
            </a:r>
          </a:p>
          <a:p>
            <a:pPr eaLnBrk="1" hangingPunct="1"/>
            <a:endParaRPr lang="en-US" sz="2800" smtClean="0"/>
          </a:p>
        </p:txBody>
      </p:sp>
      <p:sp>
        <p:nvSpPr>
          <p:cNvPr id="4" name="Rectangle 3"/>
          <p:cNvSpPr/>
          <p:nvPr/>
        </p:nvSpPr>
        <p:spPr>
          <a:xfrm rot="16200000">
            <a:off x="-2564128" y="3416211"/>
            <a:ext cx="6051593" cy="923330"/>
          </a:xfrm>
          <a:prstGeom prst="rect">
            <a:avLst/>
          </a:prstGeom>
          <a:noFill/>
        </p:spPr>
        <p:txBody>
          <a:bodyPr wrap="none">
            <a:spAutoFit/>
          </a:bodyPr>
          <a:lstStyle/>
          <a:p>
            <a:pPr algn="ctr" fontAlgn="auto">
              <a:spcBef>
                <a:spcPts val="0"/>
              </a:spcBef>
              <a:spcAft>
                <a:spcPts val="0"/>
              </a:spcAft>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Task Instructions</a:t>
            </a:r>
            <a:endPar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File:Sauerstoffgehalt-1000mj2.png">
            <a:hlinkClick r:id="rId2"/>
          </p:cNvPr>
          <p:cNvPicPr>
            <a:picLocks noChangeAspect="1" noChangeArrowheads="1"/>
          </p:cNvPicPr>
          <p:nvPr/>
        </p:nvPicPr>
        <p:blipFill>
          <a:blip r:embed="rId3"/>
          <a:srcRect/>
          <a:stretch>
            <a:fillRect/>
          </a:stretch>
        </p:blipFill>
        <p:spPr bwMode="auto">
          <a:xfrm>
            <a:off x="179388" y="260350"/>
            <a:ext cx="4659312" cy="3284538"/>
          </a:xfrm>
          <a:prstGeom prst="rect">
            <a:avLst/>
          </a:prstGeom>
          <a:noFill/>
          <a:ln w="9525">
            <a:noFill/>
            <a:miter lim="800000"/>
            <a:headEnd/>
            <a:tailEnd/>
          </a:ln>
        </p:spPr>
      </p:pic>
      <p:pic>
        <p:nvPicPr>
          <p:cNvPr id="16386" name="Picture 4" descr="File:Mauna Loa Carbon Dioxide-en.svg">
            <a:hlinkClick r:id="rId4"/>
          </p:cNvPr>
          <p:cNvPicPr>
            <a:picLocks noChangeAspect="1" noChangeArrowheads="1"/>
          </p:cNvPicPr>
          <p:nvPr/>
        </p:nvPicPr>
        <p:blipFill>
          <a:blip r:embed="rId5"/>
          <a:srcRect/>
          <a:stretch>
            <a:fillRect/>
          </a:stretch>
        </p:blipFill>
        <p:spPr bwMode="auto">
          <a:xfrm>
            <a:off x="539750" y="3860800"/>
            <a:ext cx="4211638" cy="2711450"/>
          </a:xfrm>
          <a:prstGeom prst="rect">
            <a:avLst/>
          </a:prstGeom>
          <a:noFill/>
          <a:ln w="9525">
            <a:noFill/>
            <a:miter lim="800000"/>
            <a:headEnd/>
            <a:tailEnd/>
          </a:ln>
        </p:spPr>
      </p:pic>
      <p:graphicFrame>
        <p:nvGraphicFramePr>
          <p:cNvPr id="6" name="Table 5"/>
          <p:cNvGraphicFramePr>
            <a:graphicFrameLocks noGrp="1"/>
          </p:cNvGraphicFramePr>
          <p:nvPr/>
        </p:nvGraphicFramePr>
        <p:xfrm>
          <a:off x="5076825" y="836613"/>
          <a:ext cx="3887788" cy="3455987"/>
        </p:xfrm>
        <a:graphic>
          <a:graphicData uri="http://schemas.openxmlformats.org/drawingml/2006/table">
            <a:tbl>
              <a:tblPr>
                <a:tableStyleId>{5940675A-B579-460E-94D1-54222C63F5DA}</a:tableStyleId>
              </a:tblPr>
              <a:tblGrid>
                <a:gridCol w="777686"/>
                <a:gridCol w="777686"/>
                <a:gridCol w="777686"/>
                <a:gridCol w="777686"/>
                <a:gridCol w="777686"/>
              </a:tblGrid>
              <a:tr h="529725">
                <a:tc>
                  <a:txBody>
                    <a:bodyPr/>
                    <a:lstStyle/>
                    <a:p>
                      <a:pPr algn="l" fontAlgn="b"/>
                      <a:r>
                        <a:rPr lang="en-US" sz="1100" u="none" strike="noStrike" dirty="0"/>
                        <a:t>MYA</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u="none" strike="noStrike" dirty="0"/>
                        <a:t>Carbon </a:t>
                      </a:r>
                      <a:r>
                        <a:rPr lang="en-US" sz="1100" u="none" strike="noStrike" dirty="0" smtClean="0"/>
                        <a:t>Dioxide%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u="none" strike="noStrike" dirty="0" smtClean="0"/>
                        <a:t>Nitrogen %</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u="none" strike="noStrike" dirty="0" smtClean="0"/>
                        <a:t>Hydrogen %</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u="none" strike="noStrike" dirty="0" smtClean="0"/>
                        <a:t>Oxygen %</a:t>
                      </a:r>
                      <a:endParaRPr lang="en-US" sz="1100" b="0" i="0" u="none" strike="noStrike" dirty="0">
                        <a:solidFill>
                          <a:srgbClr val="000000"/>
                        </a:solidFill>
                        <a:latin typeface="Calibri"/>
                      </a:endParaRPr>
                    </a:p>
                  </a:txBody>
                  <a:tcPr marL="9525" marR="9525" marT="9525" marB="0" anchor="b"/>
                </a:tc>
              </a:tr>
              <a:tr h="292666">
                <a:tc>
                  <a:txBody>
                    <a:bodyPr/>
                    <a:lstStyle/>
                    <a:p>
                      <a:pPr algn="r" fontAlgn="b"/>
                      <a:r>
                        <a:rPr lang="en-US" sz="1100" u="none" strike="noStrike"/>
                        <a:t>4500</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80</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8</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11</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0</a:t>
                      </a:r>
                      <a:endParaRPr lang="en-US" sz="1100" b="0" i="0" u="none" strike="noStrike">
                        <a:solidFill>
                          <a:srgbClr val="000000"/>
                        </a:solidFill>
                        <a:latin typeface="Calibri"/>
                      </a:endParaRPr>
                    </a:p>
                  </a:txBody>
                  <a:tcPr marL="9525" marR="9525" marT="9525" marB="0" anchor="b"/>
                </a:tc>
              </a:tr>
              <a:tr h="292666">
                <a:tc>
                  <a:txBody>
                    <a:bodyPr/>
                    <a:lstStyle/>
                    <a:p>
                      <a:pPr algn="r" fontAlgn="b"/>
                      <a:r>
                        <a:rPr lang="en-US" sz="1100" u="none" strike="noStrike"/>
                        <a:t>4000</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38</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38</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8</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0</a:t>
                      </a:r>
                      <a:endParaRPr lang="en-US" sz="1100" b="0" i="0" u="none" strike="noStrike">
                        <a:solidFill>
                          <a:srgbClr val="000000"/>
                        </a:solidFill>
                        <a:latin typeface="Calibri"/>
                      </a:endParaRPr>
                    </a:p>
                  </a:txBody>
                  <a:tcPr marL="9525" marR="9525" marT="9525" marB="0" anchor="b"/>
                </a:tc>
              </a:tr>
              <a:tr h="292666">
                <a:tc>
                  <a:txBody>
                    <a:bodyPr/>
                    <a:lstStyle/>
                    <a:p>
                      <a:pPr algn="r" fontAlgn="b"/>
                      <a:r>
                        <a:rPr lang="en-US" sz="1100" u="none" strike="noStrike"/>
                        <a:t>3500</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20</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60</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7</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0</a:t>
                      </a:r>
                      <a:endParaRPr lang="en-US" sz="1100" b="0" i="0" u="none" strike="noStrike">
                        <a:solidFill>
                          <a:srgbClr val="000000"/>
                        </a:solidFill>
                        <a:latin typeface="Calibri"/>
                      </a:endParaRPr>
                    </a:p>
                  </a:txBody>
                  <a:tcPr marL="9525" marR="9525" marT="9525" marB="0" anchor="b"/>
                </a:tc>
              </a:tr>
              <a:tr h="292666">
                <a:tc>
                  <a:txBody>
                    <a:bodyPr/>
                    <a:lstStyle/>
                    <a:p>
                      <a:pPr algn="r" fontAlgn="b"/>
                      <a:r>
                        <a:rPr lang="en-US" sz="1100" u="none" strike="noStrike"/>
                        <a:t>3000</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18</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75</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4</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0</a:t>
                      </a:r>
                      <a:endParaRPr lang="en-US" sz="1100" b="0" i="0" u="none" strike="noStrike">
                        <a:solidFill>
                          <a:srgbClr val="000000"/>
                        </a:solidFill>
                        <a:latin typeface="Calibri"/>
                      </a:endParaRPr>
                    </a:p>
                  </a:txBody>
                  <a:tcPr marL="9525" marR="9525" marT="9525" marB="0" anchor="b"/>
                </a:tc>
              </a:tr>
              <a:tr h="292666">
                <a:tc>
                  <a:txBody>
                    <a:bodyPr/>
                    <a:lstStyle/>
                    <a:p>
                      <a:pPr algn="r" fontAlgn="b"/>
                      <a:r>
                        <a:rPr lang="en-US" sz="1100" u="none" strike="noStrike"/>
                        <a:t>2500</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15</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77</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0</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0</a:t>
                      </a:r>
                      <a:endParaRPr lang="en-US" sz="1100" b="0" i="0" u="none" strike="noStrike">
                        <a:solidFill>
                          <a:srgbClr val="000000"/>
                        </a:solidFill>
                        <a:latin typeface="Calibri"/>
                      </a:endParaRPr>
                    </a:p>
                  </a:txBody>
                  <a:tcPr marL="9525" marR="9525" marT="9525" marB="0" anchor="b"/>
                </a:tc>
              </a:tr>
              <a:tr h="292666">
                <a:tc>
                  <a:txBody>
                    <a:bodyPr/>
                    <a:lstStyle/>
                    <a:p>
                      <a:pPr algn="r" fontAlgn="b"/>
                      <a:r>
                        <a:rPr lang="en-US" sz="1100" u="none" strike="noStrike"/>
                        <a:t>2000</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11</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78</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0</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1</a:t>
                      </a:r>
                      <a:endParaRPr lang="en-US" sz="1100" b="0" i="0" u="none" strike="noStrike">
                        <a:solidFill>
                          <a:srgbClr val="000000"/>
                        </a:solidFill>
                        <a:latin typeface="Calibri"/>
                      </a:endParaRPr>
                    </a:p>
                  </a:txBody>
                  <a:tcPr marL="9525" marR="9525" marT="9525" marB="0" anchor="b"/>
                </a:tc>
              </a:tr>
              <a:tr h="292666">
                <a:tc>
                  <a:txBody>
                    <a:bodyPr/>
                    <a:lstStyle/>
                    <a:p>
                      <a:pPr algn="r" fontAlgn="b"/>
                      <a:r>
                        <a:rPr lang="en-US" sz="1100" u="none" strike="noStrike"/>
                        <a:t>1500</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8</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78</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0</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8</a:t>
                      </a:r>
                      <a:endParaRPr lang="en-US" sz="1100" b="0" i="0" u="none" strike="noStrike">
                        <a:solidFill>
                          <a:srgbClr val="000000"/>
                        </a:solidFill>
                        <a:latin typeface="Calibri"/>
                      </a:endParaRPr>
                    </a:p>
                  </a:txBody>
                  <a:tcPr marL="9525" marR="9525" marT="9525" marB="0" anchor="b"/>
                </a:tc>
              </a:tr>
              <a:tr h="292666">
                <a:tc>
                  <a:txBody>
                    <a:bodyPr/>
                    <a:lstStyle/>
                    <a:p>
                      <a:pPr algn="r" fontAlgn="b"/>
                      <a:r>
                        <a:rPr lang="en-US" sz="1100" u="none" strike="noStrike"/>
                        <a:t>1000</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5</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78</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0</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16</a:t>
                      </a:r>
                      <a:endParaRPr lang="en-US" sz="1100" b="0" i="0" u="none" strike="noStrike">
                        <a:solidFill>
                          <a:srgbClr val="000000"/>
                        </a:solidFill>
                        <a:latin typeface="Calibri"/>
                      </a:endParaRPr>
                    </a:p>
                  </a:txBody>
                  <a:tcPr marL="9525" marR="9525" marT="9525" marB="0" anchor="b"/>
                </a:tc>
              </a:tr>
              <a:tr h="292666">
                <a:tc>
                  <a:txBody>
                    <a:bodyPr/>
                    <a:lstStyle/>
                    <a:p>
                      <a:pPr algn="r" fontAlgn="b"/>
                      <a:r>
                        <a:rPr lang="en-US" sz="1100" u="none" strike="noStrike"/>
                        <a:t>500</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1</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78</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0</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18</a:t>
                      </a:r>
                      <a:endParaRPr lang="en-US" sz="1100" b="0" i="0" u="none" strike="noStrike">
                        <a:solidFill>
                          <a:srgbClr val="000000"/>
                        </a:solidFill>
                        <a:latin typeface="Calibri"/>
                      </a:endParaRPr>
                    </a:p>
                  </a:txBody>
                  <a:tcPr marL="9525" marR="9525" marT="9525" marB="0" anchor="b"/>
                </a:tc>
              </a:tr>
              <a:tr h="292666">
                <a:tc>
                  <a:txBody>
                    <a:bodyPr/>
                    <a:lstStyle/>
                    <a:p>
                      <a:pPr algn="r" fontAlgn="b"/>
                      <a:r>
                        <a:rPr lang="en-US" sz="1100" u="none" strike="noStrike"/>
                        <a:t>0</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0.04</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78</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a:t>0</a:t>
                      </a:r>
                      <a:endParaRPr lang="en-US" sz="1100" b="0" i="0" u="none" strike="noStrike">
                        <a:solidFill>
                          <a:srgbClr val="000000"/>
                        </a:solidFill>
                        <a:latin typeface="Calibri"/>
                      </a:endParaRPr>
                    </a:p>
                  </a:txBody>
                  <a:tcPr marL="9525" marR="9525" marT="9525" marB="0" anchor="b"/>
                </a:tc>
                <a:tc>
                  <a:txBody>
                    <a:bodyPr/>
                    <a:lstStyle/>
                    <a:p>
                      <a:pPr algn="r" fontAlgn="b"/>
                      <a:r>
                        <a:rPr lang="en-US" sz="1100" u="none" strike="noStrike" dirty="0"/>
                        <a:t>18</a:t>
                      </a:r>
                      <a:endParaRPr lang="en-US" sz="1100" b="0" i="0" u="none" strike="noStrike" dirty="0">
                        <a:solidFill>
                          <a:srgbClr val="000000"/>
                        </a:solidFill>
                        <a:latin typeface="Calibri"/>
                      </a:endParaRPr>
                    </a:p>
                  </a:txBody>
                  <a:tcPr marL="9525" marR="9525" marT="9525" marB="0" anchor="b"/>
                </a:tc>
              </a:tr>
            </a:tbl>
          </a:graphicData>
        </a:graphic>
      </p:graphicFrame>
      <p:sp>
        <p:nvSpPr>
          <p:cNvPr id="16461" name="TextBox 6"/>
          <p:cNvSpPr txBox="1">
            <a:spLocks noChangeArrowheads="1"/>
          </p:cNvSpPr>
          <p:nvPr/>
        </p:nvSpPr>
        <p:spPr bwMode="auto">
          <a:xfrm>
            <a:off x="5076825" y="4437063"/>
            <a:ext cx="3816350" cy="646112"/>
          </a:xfrm>
          <a:prstGeom prst="rect">
            <a:avLst/>
          </a:prstGeom>
          <a:noFill/>
          <a:ln w="9525">
            <a:noFill/>
            <a:miter lim="800000"/>
            <a:headEnd/>
            <a:tailEnd/>
          </a:ln>
        </p:spPr>
        <p:txBody>
          <a:bodyPr>
            <a:spAutoFit/>
          </a:bodyPr>
          <a:lstStyle/>
          <a:p>
            <a:r>
              <a:rPr lang="en-GB" sz="1200">
                <a:latin typeface="Calibri" pitchFamily="34" charset="0"/>
              </a:rPr>
              <a:t>Data taken from </a:t>
            </a:r>
            <a:r>
              <a:rPr lang="en-GB" sz="1200">
                <a:latin typeface="Calibri" pitchFamily="34" charset="0"/>
                <a:hlinkClick r:id="rId6"/>
              </a:rPr>
              <a:t>http://www.scotese.com/precamb_chart.htm</a:t>
            </a:r>
            <a:r>
              <a:rPr lang="en-GB" sz="1200">
                <a:latin typeface="Calibri" pitchFamily="34" charset="0"/>
              </a:rPr>
              <a:t> </a:t>
            </a:r>
          </a:p>
          <a:p>
            <a:r>
              <a:rPr lang="en-GB" sz="1200">
                <a:latin typeface="Calibri" pitchFamily="34" charset="0"/>
              </a:rPr>
              <a:t>Approximate figures shown to illustrate trends. </a:t>
            </a:r>
            <a:endParaRPr lang="en-US" sz="1200">
              <a:latin typeface="Calibri" pitchFamily="34" charset="0"/>
            </a:endParaRPr>
          </a:p>
        </p:txBody>
      </p:sp>
      <p:sp>
        <p:nvSpPr>
          <p:cNvPr id="16462" name="TextBox 7"/>
          <p:cNvSpPr txBox="1">
            <a:spLocks noChangeArrowheads="1"/>
          </p:cNvSpPr>
          <p:nvPr/>
        </p:nvSpPr>
        <p:spPr bwMode="auto">
          <a:xfrm>
            <a:off x="5292725" y="0"/>
            <a:ext cx="3527425" cy="369888"/>
          </a:xfrm>
          <a:prstGeom prst="rect">
            <a:avLst/>
          </a:prstGeom>
          <a:noFill/>
          <a:ln w="9525">
            <a:noFill/>
            <a:miter lim="800000"/>
            <a:headEnd/>
            <a:tailEnd/>
          </a:ln>
        </p:spPr>
        <p:txBody>
          <a:bodyPr>
            <a:spAutoFit/>
          </a:bodyPr>
          <a:lstStyle/>
          <a:p>
            <a:r>
              <a:rPr lang="en-GB">
                <a:latin typeface="Calibri" pitchFamily="34" charset="0"/>
              </a:rPr>
              <a:t>Data sheet 1</a:t>
            </a:r>
            <a:endParaRPr lang="en-US">
              <a:latin typeface="Calibri" pitchFamily="34" charset="0"/>
            </a:endParaRPr>
          </a:p>
        </p:txBody>
      </p:sp>
      <p:sp>
        <p:nvSpPr>
          <p:cNvPr id="9" name="TextBox 8"/>
          <p:cNvSpPr txBox="1"/>
          <p:nvPr/>
        </p:nvSpPr>
        <p:spPr>
          <a:xfrm>
            <a:off x="5148263" y="5157788"/>
            <a:ext cx="3600450" cy="1408112"/>
          </a:xfrm>
          <a:prstGeom prst="rect">
            <a:avLst/>
          </a:prstGeom>
          <a:solidFill>
            <a:schemeClr val="accent6">
              <a:lumMod val="20000"/>
              <a:lumOff val="80000"/>
            </a:schemeClr>
          </a:solidFill>
          <a:ln w="38100">
            <a:solidFill>
              <a:schemeClr val="accent6">
                <a:lumMod val="50000"/>
              </a:schemeClr>
            </a:solidFill>
          </a:ln>
        </p:spPr>
        <p:txBody>
          <a:bodyPr>
            <a:spAutoFit/>
          </a:bodyPr>
          <a:lstStyle/>
          <a:p>
            <a:pPr>
              <a:defRPr/>
            </a:pPr>
            <a:r>
              <a:rPr lang="en-GB" sz="1200">
                <a:latin typeface="Calibri" pitchFamily="34" charset="0"/>
              </a:rPr>
              <a:t>Extension:</a:t>
            </a:r>
          </a:p>
          <a:p>
            <a:pPr>
              <a:defRPr/>
            </a:pPr>
            <a:r>
              <a:rPr lang="en-GB" sz="1200">
                <a:latin typeface="Calibri" pitchFamily="34" charset="0"/>
              </a:rPr>
              <a:t>You only need to plot the data above. Why do you think the graph in the top right is different to the data shown. </a:t>
            </a:r>
          </a:p>
          <a:p>
            <a:pPr>
              <a:defRPr/>
            </a:pPr>
            <a:r>
              <a:rPr lang="en-GB" sz="1200">
                <a:latin typeface="Calibri" pitchFamily="34" charset="0"/>
              </a:rPr>
              <a:t>The second graph shows how CO</a:t>
            </a:r>
            <a:r>
              <a:rPr lang="en-GB" sz="1200" baseline="-25000">
                <a:latin typeface="Calibri" pitchFamily="34" charset="0"/>
              </a:rPr>
              <a:t>2</a:t>
            </a:r>
            <a:r>
              <a:rPr lang="en-GB" sz="1200">
                <a:latin typeface="Calibri" pitchFamily="34" charset="0"/>
              </a:rPr>
              <a:t> has changed in the last 50 years. Is this significant given the larger picture?</a:t>
            </a:r>
            <a:endParaRPr lang="en-US" sz="120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3" descr="precamb_events.jpg (79003 bytes)"/>
          <p:cNvPicPr>
            <a:picLocks noChangeAspect="1" noChangeArrowheads="1"/>
          </p:cNvPicPr>
          <p:nvPr/>
        </p:nvPicPr>
        <p:blipFill>
          <a:blip r:embed="rId2"/>
          <a:srcRect/>
          <a:stretch>
            <a:fillRect/>
          </a:stretch>
        </p:blipFill>
        <p:spPr bwMode="auto">
          <a:xfrm>
            <a:off x="1331913" y="333375"/>
            <a:ext cx="6781800" cy="5572125"/>
          </a:xfrm>
          <a:prstGeom prst="rect">
            <a:avLst/>
          </a:prstGeom>
          <a:noFill/>
          <a:ln w="9525">
            <a:noFill/>
            <a:miter lim="800000"/>
            <a:headEnd/>
            <a:tailEnd/>
          </a:ln>
        </p:spPr>
      </p:pic>
      <p:sp>
        <p:nvSpPr>
          <p:cNvPr id="17410" name="TextBox 4"/>
          <p:cNvSpPr txBox="1">
            <a:spLocks noChangeArrowheads="1"/>
          </p:cNvSpPr>
          <p:nvPr/>
        </p:nvSpPr>
        <p:spPr bwMode="auto">
          <a:xfrm>
            <a:off x="395288" y="6092825"/>
            <a:ext cx="5400675" cy="369888"/>
          </a:xfrm>
          <a:prstGeom prst="rect">
            <a:avLst/>
          </a:prstGeom>
          <a:noFill/>
          <a:ln w="9525">
            <a:noFill/>
            <a:miter lim="800000"/>
            <a:headEnd/>
            <a:tailEnd/>
          </a:ln>
        </p:spPr>
        <p:txBody>
          <a:bodyPr>
            <a:spAutoFit/>
          </a:bodyPr>
          <a:lstStyle/>
          <a:p>
            <a:r>
              <a:rPr lang="en-GB">
                <a:latin typeface="Calibri" pitchFamily="34" charset="0"/>
              </a:rPr>
              <a:t>This graph was used to generate the data set. </a:t>
            </a:r>
            <a:endParaRPr lang="en-US">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3" descr="precamb_events.jpg (79003 bytes)"/>
          <p:cNvPicPr>
            <a:picLocks noChangeAspect="1" noChangeArrowheads="1"/>
          </p:cNvPicPr>
          <p:nvPr/>
        </p:nvPicPr>
        <p:blipFill>
          <a:blip r:embed="rId2"/>
          <a:srcRect t="51692" r="5501"/>
          <a:stretch>
            <a:fillRect/>
          </a:stretch>
        </p:blipFill>
        <p:spPr bwMode="auto">
          <a:xfrm>
            <a:off x="1044575" y="1628775"/>
            <a:ext cx="6264275" cy="3024188"/>
          </a:xfrm>
          <a:prstGeom prst="rect">
            <a:avLst/>
          </a:prstGeom>
          <a:noFill/>
          <a:ln w="9525">
            <a:noFill/>
            <a:miter lim="800000"/>
            <a:headEnd/>
            <a:tailEnd/>
          </a:ln>
        </p:spPr>
      </p:pic>
      <p:sp>
        <p:nvSpPr>
          <p:cNvPr id="3" name="Rectangular Callout 2"/>
          <p:cNvSpPr/>
          <p:nvPr/>
        </p:nvSpPr>
        <p:spPr>
          <a:xfrm>
            <a:off x="1331913" y="4941888"/>
            <a:ext cx="1800225" cy="1511300"/>
          </a:xfrm>
          <a:prstGeom prst="wedgeRectCallout">
            <a:avLst>
              <a:gd name="adj1" fmla="val 24655"/>
              <a:gd name="adj2" fmla="val -14869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ular Callout 4"/>
          <p:cNvSpPr/>
          <p:nvPr/>
        </p:nvSpPr>
        <p:spPr>
          <a:xfrm>
            <a:off x="4716463" y="5445125"/>
            <a:ext cx="1800225" cy="1008063"/>
          </a:xfrm>
          <a:prstGeom prst="wedgeRectCallout">
            <a:avLst>
              <a:gd name="adj1" fmla="val -84516"/>
              <a:gd name="adj2" fmla="val -17306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ular Callout 5"/>
          <p:cNvSpPr/>
          <p:nvPr/>
        </p:nvSpPr>
        <p:spPr>
          <a:xfrm>
            <a:off x="2411413" y="260350"/>
            <a:ext cx="1873250" cy="576263"/>
          </a:xfrm>
          <a:prstGeom prst="wedgeRectCallout">
            <a:avLst>
              <a:gd name="adj1" fmla="val 17802"/>
              <a:gd name="adj2" fmla="val 33021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ounded Rectangular Callout 6"/>
          <p:cNvSpPr/>
          <p:nvPr/>
        </p:nvSpPr>
        <p:spPr>
          <a:xfrm>
            <a:off x="7380288" y="5013325"/>
            <a:ext cx="1512887" cy="1295400"/>
          </a:xfrm>
          <a:prstGeom prst="wedgeRoundRectCallout">
            <a:avLst>
              <a:gd name="adj1" fmla="val -182386"/>
              <a:gd name="adj2" fmla="val -113343"/>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4611658" y="476672"/>
            <a:ext cx="4155498" cy="923330"/>
          </a:xfrm>
          <a:prstGeom prst="rect">
            <a:avLst/>
          </a:prstGeom>
          <a:noFill/>
        </p:spPr>
        <p:txBody>
          <a:bodyPr wrap="none">
            <a:spAutoFit/>
          </a:bodyPr>
          <a:lstStyle/>
          <a:p>
            <a:pPr algn="ctr" fontAlgn="auto">
              <a:spcBef>
                <a:spcPts val="0"/>
              </a:spcBef>
              <a:spcAft>
                <a:spcPts val="0"/>
              </a:spcAft>
              <a:defRPr/>
            </a:pPr>
            <a:r>
              <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n-lt"/>
                <a:cs typeface="+mn-cs"/>
              </a:rPr>
              <a:t>Sample Work</a:t>
            </a:r>
            <a:endParaRPr lang="en-US"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n-lt"/>
              <a:cs typeface="+mn-cs"/>
            </a:endParaRPr>
          </a:p>
        </p:txBody>
      </p:sp>
      <p:sp>
        <p:nvSpPr>
          <p:cNvPr id="9" name="Rectangular Callout 8"/>
          <p:cNvSpPr/>
          <p:nvPr/>
        </p:nvSpPr>
        <p:spPr>
          <a:xfrm>
            <a:off x="1403350" y="5013325"/>
            <a:ext cx="1800225" cy="1511300"/>
          </a:xfrm>
          <a:prstGeom prst="wedgeRectCallout">
            <a:avLst>
              <a:gd name="adj1" fmla="val 24655"/>
              <a:gd name="adj2" fmla="val -14869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ular Callout 9"/>
          <p:cNvSpPr/>
          <p:nvPr/>
        </p:nvSpPr>
        <p:spPr>
          <a:xfrm>
            <a:off x="4787900" y="5445125"/>
            <a:ext cx="1800225" cy="1008063"/>
          </a:xfrm>
          <a:prstGeom prst="wedgeRectCallout">
            <a:avLst>
              <a:gd name="adj1" fmla="val -84516"/>
              <a:gd name="adj2" fmla="val -17306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en-GB" dirty="0" smtClean="0"/>
              <a:t>The first bacteria to evolve produced oxygen</a:t>
            </a:r>
          </a:p>
          <a:p>
            <a:pPr eaLnBrk="1" fontAlgn="auto" hangingPunct="1">
              <a:spcAft>
                <a:spcPts val="0"/>
              </a:spcAft>
              <a:buFont typeface="Arial" pitchFamily="34" charset="0"/>
              <a:buChar char="•"/>
              <a:defRPr/>
            </a:pPr>
            <a:r>
              <a:rPr lang="en-GB" dirty="0" smtClean="0"/>
              <a:t>Carbon dioxide has fallen because it gets locked up as carbonates in rocks</a:t>
            </a:r>
          </a:p>
          <a:p>
            <a:pPr eaLnBrk="1" fontAlgn="auto" hangingPunct="1">
              <a:spcAft>
                <a:spcPts val="0"/>
              </a:spcAft>
              <a:buFont typeface="Arial" pitchFamily="34" charset="0"/>
              <a:buChar char="•"/>
              <a:defRPr/>
            </a:pPr>
            <a:r>
              <a:rPr lang="en-GB" dirty="0" smtClean="0"/>
              <a:t>Recent human activities have been responsible for the biggest change in carbon dioxide concentrations ever</a:t>
            </a:r>
          </a:p>
          <a:p>
            <a:pPr eaLnBrk="1" fontAlgn="auto" hangingPunct="1">
              <a:spcAft>
                <a:spcPts val="0"/>
              </a:spcAft>
              <a:buFont typeface="Arial" pitchFamily="34" charset="0"/>
              <a:buChar char="•"/>
              <a:defRPr/>
            </a:pPr>
            <a:r>
              <a:rPr lang="en-GB" dirty="0" smtClean="0"/>
              <a:t>Photosynthesis is responsible for the production of oxygen</a:t>
            </a:r>
          </a:p>
          <a:p>
            <a:pPr eaLnBrk="1" fontAlgn="auto" hangingPunct="1">
              <a:spcAft>
                <a:spcPts val="0"/>
              </a:spcAft>
              <a:buFont typeface="Arial" pitchFamily="34" charset="0"/>
              <a:buChar char="•"/>
              <a:defRPr/>
            </a:pPr>
            <a:r>
              <a:rPr lang="en-GB" dirty="0" smtClean="0"/>
              <a:t>Xenon makes your voice go squeaky</a:t>
            </a:r>
          </a:p>
          <a:p>
            <a:pPr eaLnBrk="1" fontAlgn="auto" hangingPunct="1">
              <a:spcAft>
                <a:spcPts val="0"/>
              </a:spcAft>
              <a:buFont typeface="Arial" pitchFamily="34" charset="0"/>
              <a:buChar char="•"/>
              <a:defRPr/>
            </a:pPr>
            <a:r>
              <a:rPr lang="en-GB" dirty="0" smtClean="0"/>
              <a:t>Carbon dioxide has been reduced because trees have used it up</a:t>
            </a:r>
          </a:p>
          <a:p>
            <a:pPr eaLnBrk="1" fontAlgn="auto" hangingPunct="1">
              <a:spcAft>
                <a:spcPts val="0"/>
              </a:spcAft>
              <a:buFont typeface="Arial" pitchFamily="34" charset="0"/>
              <a:buChar char="•"/>
              <a:defRPr/>
            </a:pPr>
            <a:r>
              <a:rPr lang="en-GB" dirty="0" smtClean="0"/>
              <a:t>Burning fossil fuels such as oil has released carbon that has been absorbed by trees over millions of years. </a:t>
            </a:r>
            <a:endParaRPr lang="en-US" dirty="0"/>
          </a:p>
        </p:txBody>
      </p:sp>
      <p:sp>
        <p:nvSpPr>
          <p:cNvPr id="5" name="Rectangle 4"/>
          <p:cNvSpPr/>
          <p:nvPr/>
        </p:nvSpPr>
        <p:spPr>
          <a:xfrm>
            <a:off x="1187624" y="332656"/>
            <a:ext cx="6408712" cy="923330"/>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n-GB"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cs typeface="+mn-cs"/>
                <a:sym typeface="Wingdings" pitchFamily="2" charset="2"/>
              </a:rPr>
              <a:t> True   False  </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a:off x="611188" y="333375"/>
            <a:ext cx="7993062" cy="5975350"/>
          </a:xfrm>
          <a:prstGeom prst="triangle">
            <a:avLst>
              <a:gd name="adj" fmla="val 4872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a:off x="3203575" y="2349500"/>
            <a:ext cx="26638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35150" y="4437063"/>
            <a:ext cx="5400675" cy="0"/>
          </a:xfrm>
          <a:prstGeom prst="line">
            <a:avLst/>
          </a:prstGeom>
        </p:spPr>
        <p:style>
          <a:lnRef idx="1">
            <a:schemeClr val="accent1"/>
          </a:lnRef>
          <a:fillRef idx="0">
            <a:schemeClr val="accent1"/>
          </a:fillRef>
          <a:effectRef idx="0">
            <a:schemeClr val="accent1"/>
          </a:effectRef>
          <a:fontRef idx="minor">
            <a:schemeClr val="tx1"/>
          </a:fontRef>
        </p:style>
      </p:cxnSp>
      <p:sp>
        <p:nvSpPr>
          <p:cNvPr id="20484" name="TextBox 8"/>
          <p:cNvSpPr txBox="1">
            <a:spLocks noChangeArrowheads="1"/>
          </p:cNvSpPr>
          <p:nvPr/>
        </p:nvSpPr>
        <p:spPr bwMode="auto">
          <a:xfrm>
            <a:off x="250825" y="2708275"/>
            <a:ext cx="3529013" cy="1016000"/>
          </a:xfrm>
          <a:prstGeom prst="rect">
            <a:avLst/>
          </a:prstGeom>
          <a:noFill/>
          <a:ln w="9525">
            <a:noFill/>
            <a:miter lim="800000"/>
            <a:headEnd/>
            <a:tailEnd/>
          </a:ln>
        </p:spPr>
        <p:txBody>
          <a:bodyPr>
            <a:spAutoFit/>
          </a:bodyPr>
          <a:lstStyle/>
          <a:p>
            <a:pPr algn="ctr"/>
            <a:r>
              <a:rPr lang="en-GB" sz="2000" b="1">
                <a:latin typeface="Calibri" pitchFamily="34" charset="0"/>
              </a:rPr>
              <a:t>Give two reasons for the reduction in carbon dioxide concentration</a:t>
            </a:r>
            <a:endParaRPr lang="en-US" sz="2000" b="1">
              <a:latin typeface="Calibri" pitchFamily="34" charset="0"/>
            </a:endParaRPr>
          </a:p>
        </p:txBody>
      </p:sp>
      <p:sp>
        <p:nvSpPr>
          <p:cNvPr id="20485" name="TextBox 9"/>
          <p:cNvSpPr txBox="1">
            <a:spLocks noChangeArrowheads="1"/>
          </p:cNvSpPr>
          <p:nvPr/>
        </p:nvSpPr>
        <p:spPr bwMode="auto">
          <a:xfrm>
            <a:off x="395288" y="5084763"/>
            <a:ext cx="3529012" cy="1200150"/>
          </a:xfrm>
          <a:prstGeom prst="rect">
            <a:avLst/>
          </a:prstGeom>
          <a:noFill/>
          <a:ln w="9525">
            <a:noFill/>
            <a:miter lim="800000"/>
            <a:headEnd/>
            <a:tailEnd/>
          </a:ln>
        </p:spPr>
        <p:txBody>
          <a:bodyPr>
            <a:spAutoFit/>
          </a:bodyPr>
          <a:lstStyle/>
          <a:p>
            <a:pPr algn="ctr"/>
            <a:r>
              <a:rPr lang="en-GB" b="1">
                <a:latin typeface="Calibri" pitchFamily="34" charset="0"/>
              </a:rPr>
              <a:t>Name three gases whose abundance has changed in the atmosphere since the earth formed</a:t>
            </a:r>
            <a:endParaRPr lang="en-US" b="1">
              <a:latin typeface="Calibri" pitchFamily="34" charset="0"/>
            </a:endParaRPr>
          </a:p>
        </p:txBody>
      </p:sp>
      <p:sp>
        <p:nvSpPr>
          <p:cNvPr id="20486" name="TextBox 10"/>
          <p:cNvSpPr txBox="1">
            <a:spLocks noChangeArrowheads="1"/>
          </p:cNvSpPr>
          <p:nvPr/>
        </p:nvSpPr>
        <p:spPr bwMode="auto">
          <a:xfrm>
            <a:off x="539750" y="908050"/>
            <a:ext cx="3168650" cy="923925"/>
          </a:xfrm>
          <a:prstGeom prst="rect">
            <a:avLst/>
          </a:prstGeom>
          <a:noFill/>
          <a:ln w="9525">
            <a:noFill/>
            <a:miter lim="800000"/>
            <a:headEnd/>
            <a:tailEnd/>
          </a:ln>
        </p:spPr>
        <p:txBody>
          <a:bodyPr>
            <a:spAutoFit/>
          </a:bodyPr>
          <a:lstStyle/>
          <a:p>
            <a:pPr algn="ctr"/>
            <a:r>
              <a:rPr lang="en-GB" b="1">
                <a:latin typeface="Calibri" pitchFamily="34" charset="0"/>
              </a:rPr>
              <a:t>Name the process that led to the production of oxygen and where this process happens</a:t>
            </a:r>
            <a:endParaRPr lang="en-US" b="1">
              <a:latin typeface="Calibri" pitchFamily="34" charset="0"/>
            </a:endParaRPr>
          </a:p>
        </p:txBody>
      </p:sp>
      <p:cxnSp>
        <p:nvCxnSpPr>
          <p:cNvPr id="13" name="Straight Connector 12"/>
          <p:cNvCxnSpPr/>
          <p:nvPr/>
        </p:nvCxnSpPr>
        <p:spPr>
          <a:xfrm>
            <a:off x="3779838" y="1700213"/>
            <a:ext cx="13684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067175" y="4005263"/>
            <a:ext cx="20177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356100" y="4941888"/>
            <a:ext cx="20161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356100" y="5373688"/>
            <a:ext cx="20161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356100" y="5805488"/>
            <a:ext cx="20161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140200" y="3213100"/>
            <a:ext cx="2016125"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220072" y="188640"/>
            <a:ext cx="3728905" cy="1754326"/>
          </a:xfrm>
          <a:prstGeom prst="rect">
            <a:avLst/>
          </a:prstGeom>
          <a:noFill/>
        </p:spPr>
        <p:txBody>
          <a:bodyPr wrap="none">
            <a:spAutoFit/>
          </a:bodyPr>
          <a:lstStyle/>
          <a:p>
            <a:pPr algn="ctr" fontAlgn="auto">
              <a:spcBef>
                <a:spcPts val="0"/>
              </a:spcBef>
              <a:spcAft>
                <a:spcPts val="0"/>
              </a:spcAft>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cs typeface="+mn-cs"/>
              </a:rPr>
              <a:t>Assessment </a:t>
            </a:r>
          </a:p>
          <a:p>
            <a:pPr algn="ctr" fontAlgn="auto">
              <a:spcBef>
                <a:spcPts val="0"/>
              </a:spcBef>
              <a:spcAft>
                <a:spcPts val="0"/>
              </a:spcAft>
              <a:defRPr/>
            </a:pPr>
            <a:r>
              <a:rPr lang="en-GB"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cs typeface="+mn-cs"/>
              </a:rPr>
              <a:t>Triangle</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34728</TotalTime>
  <Words>513</Words>
  <Application>Microsoft Office PowerPoint</Application>
  <PresentationFormat>On-screen Show (4:3)</PresentationFormat>
  <Paragraphs>89</Paragraphs>
  <Slides>8</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8</vt:i4>
      </vt:variant>
    </vt:vector>
  </HeadingPairs>
  <TitlesOfParts>
    <vt:vector size="12" baseType="lpstr">
      <vt:lpstr>Arial</vt:lpstr>
      <vt:lpstr>Calibri</vt:lpstr>
      <vt:lpstr>Wingdings</vt:lpstr>
      <vt:lpstr>Office Theme</vt:lpstr>
      <vt:lpstr>Lesson 2</vt:lpstr>
      <vt:lpstr>Task</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dc:title>
  <dc:creator>drose</dc:creator>
  <cp:lastModifiedBy>K Maxwell</cp:lastModifiedBy>
  <cp:revision>22</cp:revision>
  <dcterms:created xsi:type="dcterms:W3CDTF">2010-07-27T13:33:44Z</dcterms:created>
  <dcterms:modified xsi:type="dcterms:W3CDTF">2010-09-22T13:12:40Z</dcterms:modified>
</cp:coreProperties>
</file>