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10"/>
  </p:notesMasterIdLst>
  <p:sldIdLst>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3" autoAdjust="0"/>
    <p:restoredTop sz="76723" autoAdjust="0"/>
  </p:normalViewPr>
  <p:slideViewPr>
    <p:cSldViewPr>
      <p:cViewPr varScale="1">
        <p:scale>
          <a:sx n="67" d="100"/>
          <a:sy n="67" d="100"/>
        </p:scale>
        <p:origin x="642" y="102"/>
      </p:cViewPr>
      <p:guideLst>
        <p:guide orient="horz" pos="2160"/>
        <p:guide pos="2880"/>
      </p:guideLst>
    </p:cSldViewPr>
  </p:slideViewPr>
  <p:notesTextViewPr>
    <p:cViewPr>
      <p:scale>
        <a:sx n="1" d="1"/>
        <a:sy n="1" d="1"/>
      </p:scale>
      <p:origin x="0" y="-402"/>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90B2E-34C5-4001-8DD0-DD59B4864EC2}" type="datetimeFigureOut">
              <a:rPr lang="en-US" smtClean="0"/>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EE607-FC2B-4A90-B5A7-A1B877402938}" type="slidenum">
              <a:rPr lang="en-US" smtClean="0"/>
              <a:t>‹#›</a:t>
            </a:fld>
            <a:endParaRPr lang="en-US"/>
          </a:p>
        </p:txBody>
      </p:sp>
    </p:spTree>
    <p:extLst>
      <p:ext uri="{BB962C8B-B14F-4D97-AF65-F5344CB8AC3E}">
        <p14:creationId xmlns:p14="http://schemas.microsoft.com/office/powerpoint/2010/main" val="39744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temperature of the Earth has been increasing since early last century, due to a combination of land use changes and emissions of greenhouse gases. </a:t>
            </a:r>
          </a:p>
          <a:p>
            <a:r>
              <a:rPr lang="en-GB" sz="1200" b="0" i="0" u="none" strike="noStrike" kern="1200" baseline="0" dirty="0" smtClean="0">
                <a:solidFill>
                  <a:schemeClr val="tx1"/>
                </a:solidFill>
                <a:latin typeface="+mn-lt"/>
                <a:ea typeface="+mn-ea"/>
                <a:cs typeface="+mn-cs"/>
              </a:rPr>
              <a:t>Far more information is available at http://www.metlink.org/ipcc-updates-geography-teachers/ </a:t>
            </a: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37644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92500" lnSpcReduction="20000"/>
          </a:bodyPr>
          <a:lstStyle/>
          <a:p>
            <a:pPr eaLnBrk="1" hangingPunct="1"/>
            <a:r>
              <a:rPr lang="en-GB" sz="1200" kern="1200" dirty="0" smtClean="0">
                <a:solidFill>
                  <a:schemeClr val="tx1"/>
                </a:solidFill>
                <a:effectLst/>
                <a:latin typeface="+mn-lt"/>
                <a:ea typeface="+mn-ea"/>
                <a:cs typeface="+mn-cs"/>
              </a:rPr>
              <a:t>How are the flow of energy we get from the Sun and the flow of energy the Earth loses to space related to each other? A useful analogy is a leaky bucket.</a:t>
            </a:r>
          </a:p>
          <a:p>
            <a:r>
              <a:rPr lang="en-GB" sz="1200" kern="1200" dirty="0" smtClean="0">
                <a:solidFill>
                  <a:schemeClr val="tx1"/>
                </a:solidFill>
                <a:effectLst/>
                <a:latin typeface="+mn-lt"/>
                <a:ea typeface="+mn-ea"/>
                <a:cs typeface="+mn-cs"/>
              </a:rPr>
              <a:t>Consider a bucket with a hole in it, and water flowing in to the bucket at a constant rate from a tap. At the moment, the flow of water in to the bucket is the same as the flow of water out through the hole, and the level of water in the bucket is staying the same. What happens if you open the tap some more?</a:t>
            </a:r>
          </a:p>
          <a:p>
            <a:r>
              <a:rPr lang="en-GB" sz="1200" kern="1200" dirty="0" smtClean="0">
                <a:solidFill>
                  <a:schemeClr val="tx1"/>
                </a:solidFill>
                <a:effectLst/>
                <a:latin typeface="+mn-lt"/>
                <a:ea typeface="+mn-ea"/>
                <a:cs typeface="+mn-cs"/>
              </a:rPr>
              <a:t>Initially, there will be more water coming in to the bucket than flowing out, and the level of water will rise. However, remember that the water pressure is related to the depth of the water. As the water level rises, so does the water pressure and this forces more water out through the hole in the bottom.  Eventually, the rate of flow out balances the flow in again, and the level of water in the bucket stays the same, albeit at a higher level than it was before. </a:t>
            </a:r>
          </a:p>
          <a:p>
            <a:r>
              <a:rPr lang="en-GB" sz="1200" kern="1200" dirty="0" smtClean="0">
                <a:solidFill>
                  <a:schemeClr val="tx1"/>
                </a:solidFill>
                <a:effectLst/>
                <a:latin typeface="+mn-lt"/>
                <a:ea typeface="+mn-ea"/>
                <a:cs typeface="+mn-cs"/>
              </a:rPr>
              <a:t>The tap is like the Sun, with the water coming out of it being like the energy entering the top of the atmosphere from the Sun. The bucket is the Earth, with the flow of water out of the bucket being like the energy the Earth loses to space. This is proportional to T</a:t>
            </a:r>
            <a:r>
              <a:rPr lang="en-GB" sz="1200" kern="1200" baseline="30000" dirty="0" smtClean="0">
                <a:solidFill>
                  <a:schemeClr val="tx1"/>
                </a:solidFill>
                <a:effectLst/>
                <a:latin typeface="+mn-lt"/>
                <a:ea typeface="+mn-ea"/>
                <a:cs typeface="+mn-cs"/>
              </a:rPr>
              <a:t>4</a:t>
            </a:r>
            <a:r>
              <a:rPr lang="en-GB" sz="1200" kern="1200" dirty="0" smtClean="0">
                <a:solidFill>
                  <a:schemeClr val="tx1"/>
                </a:solidFill>
                <a:effectLst/>
                <a:latin typeface="+mn-lt"/>
                <a:ea typeface="+mn-ea"/>
                <a:cs typeface="+mn-cs"/>
              </a:rPr>
              <a:t>, so if the Earth gets more energy from the Sun (the tap is opened more), the Earth heats up (the water level rises) and as it does so the Earth loses more energy to space (more water is forced through the hole) until again the amount of energy the Earth gets is balanced by the amount it loses, albeit with the Earth at a warmer temperature. </a:t>
            </a:r>
          </a:p>
          <a:p>
            <a:r>
              <a:rPr lang="en-GB" sz="1200" kern="1200" dirty="0" smtClean="0">
                <a:solidFill>
                  <a:schemeClr val="tx1"/>
                </a:solidFill>
                <a:effectLst/>
                <a:latin typeface="+mn-lt"/>
                <a:ea typeface="+mn-ea"/>
                <a:cs typeface="+mn-cs"/>
              </a:rPr>
              <a:t>NB if you just put some extra water in the bucket in one go, without changing the flow rate from the tap, the level will slowly fall back to where it was originally. Similarly, if something emits heat on the Earth’s surface (maybe from a large fire), that heat is slowly lost to space and the temperature of the Earth slowly falls back to where it was originally. This is why it is the greenhouse gases emitted by burning fossil fuels, rather than the heat, which causes climate change.</a:t>
            </a:r>
          </a:p>
          <a:p>
            <a:r>
              <a:rPr lang="en-GB" sz="1200" kern="1200" dirty="0" smtClean="0">
                <a:solidFill>
                  <a:schemeClr val="tx1"/>
                </a:solidFill>
                <a:effectLst/>
                <a:latin typeface="+mn-lt"/>
                <a:ea typeface="+mn-ea"/>
                <a:cs typeface="+mn-cs"/>
              </a:rPr>
              <a:t>But, it’s not so simple. This is mainly because the Earth has an atmosphere, which also has an impact on the flow of energy to and from our planet. </a:t>
            </a:r>
          </a:p>
          <a:p>
            <a:pPr eaLnBrk="1" hangingPunct="1"/>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756351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GB" sz="1200" i="1" kern="1200" dirty="0" smtClean="0">
                <a:solidFill>
                  <a:schemeClr val="tx1"/>
                </a:solidFill>
                <a:effectLst/>
                <a:latin typeface="+mn-lt"/>
                <a:ea typeface="+mn-ea"/>
                <a:cs typeface="+mn-cs"/>
              </a:rPr>
              <a:t>Greenhouse gases</a:t>
            </a:r>
            <a:r>
              <a:rPr lang="en-GB" sz="1200" kern="1200" dirty="0" smtClean="0">
                <a:solidFill>
                  <a:schemeClr val="tx1"/>
                </a:solidFill>
                <a:effectLst/>
                <a:latin typeface="+mn-lt"/>
                <a:ea typeface="+mn-ea"/>
                <a:cs typeface="+mn-cs"/>
              </a:rPr>
              <a:t> - In 1859, John Tyndall's laboratory experiments showed that greenhouse gases absorb infra-red radiation. In fact, greenhouse gases absorb much of the long-wave radiation, heat, emitted by the surface of the Earth. These gases include water vapour (the most important), carbon dioxide, methane and nitrous oxide. Without them, the surface of the Earth would be about 33°C cooler. The effective temperature of the Earth, or the temperature of the Earth as calculated by an observer far out in space based on the amount of energy the Earth is losing to space, is only about -23°C. </a:t>
            </a:r>
          </a:p>
          <a:p>
            <a:r>
              <a:rPr lang="en-GB" sz="1200" i="1" kern="1200" dirty="0" smtClean="0">
                <a:solidFill>
                  <a:schemeClr val="tx1"/>
                </a:solidFill>
                <a:effectLst/>
                <a:latin typeface="+mn-lt"/>
                <a:ea typeface="+mn-ea"/>
                <a:cs typeface="+mn-cs"/>
              </a:rPr>
              <a:t>Thermal down surface</a:t>
            </a:r>
            <a:r>
              <a:rPr lang="en-GB" sz="1200" kern="1200" dirty="0" smtClean="0">
                <a:solidFill>
                  <a:schemeClr val="tx1"/>
                </a:solidFill>
                <a:effectLst/>
                <a:latin typeface="+mn-lt"/>
                <a:ea typeface="+mn-ea"/>
                <a:cs typeface="+mn-cs"/>
              </a:rPr>
              <a:t> - Each greenhouse gas molecule absorbs energy coming at it from one direction and re-emits it in all directions. So, if the energy it absorbed was heading upwards initially, half of it will end up heading downwards once it is re-emitted.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net effect of this happening over and over again is that the warm atmosphere radiates energy in two directions – some upwards, so that it is lost to space, but more downwards, back towards the surface of the Earth.</a:t>
            </a: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01612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85000" lnSpcReduction="20000"/>
          </a:bodyPr>
          <a:lstStyle/>
          <a:p>
            <a:r>
              <a:rPr lang="en-GB" sz="1200" kern="1200" dirty="0" smtClean="0">
                <a:solidFill>
                  <a:schemeClr val="tx1"/>
                </a:solidFill>
                <a:effectLst/>
                <a:latin typeface="+mn-lt"/>
                <a:ea typeface="+mn-ea"/>
                <a:cs typeface="+mn-cs"/>
              </a:rPr>
              <a:t>Now let’s look at greenhouse gases and how their concentration has been changing in the atmosphere.</a:t>
            </a:r>
          </a:p>
          <a:p>
            <a:r>
              <a:rPr lang="en-GB" sz="1200" kern="1200" dirty="0" smtClean="0">
                <a:solidFill>
                  <a:schemeClr val="tx1"/>
                </a:solidFill>
                <a:effectLst/>
                <a:latin typeface="+mn-lt"/>
                <a:ea typeface="+mn-ea"/>
                <a:cs typeface="+mn-cs"/>
              </a:rPr>
              <a:t>Carbon Dioxide</a:t>
            </a:r>
            <a:r>
              <a:rPr lang="en-GB" sz="1200" kern="1200" baseline="-250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concentrations in the atmosphere increased by over 40% from 278 ppm (parts per million) in 1750 to 400 ppm in 2015.</a:t>
            </a:r>
          </a:p>
          <a:p>
            <a:r>
              <a:rPr lang="en-GB" sz="1200" kern="1200" dirty="0" smtClean="0">
                <a:solidFill>
                  <a:schemeClr val="tx1"/>
                </a:solidFill>
                <a:effectLst/>
                <a:latin typeface="+mn-lt"/>
                <a:ea typeface="+mn-ea"/>
                <a:cs typeface="+mn-cs"/>
              </a:rPr>
              <a:t>Most of the fossil fuel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emissions take place in the industrialised countries north of the equator. Consistent with this, the annual average atmospheric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measurement stations in the Northern Hemisphere record slightly higher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concentrations than stations in the Southern Hemisphere. As the difference in fossil fuel combustion between the hemispheres has increased, so has the difference in concentration between measuring stations at the South Pole and Mauna Loa (Hawaii, northern hemisphere).</a:t>
            </a:r>
          </a:p>
          <a:p>
            <a:r>
              <a:rPr lang="en-GB" sz="1200" kern="1200" dirty="0" smtClean="0">
                <a:solidFill>
                  <a:schemeClr val="tx1"/>
                </a:solidFill>
                <a:effectLst/>
                <a:latin typeface="+mn-lt"/>
                <a:ea typeface="+mn-ea"/>
                <a:cs typeface="+mn-cs"/>
              </a:rPr>
              <a:t>The atmospheric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concentration increased by around 20 ppm</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during 2002–2011. This decadal rate of increase is higher than during any previous decade since direct atmospheric concentration measurements began in 1958. </a:t>
            </a:r>
          </a:p>
          <a:p>
            <a:r>
              <a:rPr lang="en-GB" sz="1200" kern="1200" dirty="0" smtClean="0">
                <a:solidFill>
                  <a:schemeClr val="tx1"/>
                </a:solidFill>
                <a:effectLst/>
                <a:latin typeface="+mn-lt"/>
                <a:ea typeface="+mn-ea"/>
                <a:cs typeface="+mn-cs"/>
              </a:rPr>
              <a:t>Because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uptake by photosynthesis occurs only during the growing season, whereas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release by respiration occurs nearly year-round, both the Mauna Loa and South Pole concentrations show an annual cycle, with more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in the atmosphere in winter. However, as there is far more land mass and therefore vegetation in the Northern Hemisphere, the annual cycle is more pronounced at Mauna Loa. </a:t>
            </a:r>
          </a:p>
          <a:p>
            <a:r>
              <a:rPr lang="en-GB" sz="1200" kern="1200" dirty="0" smtClean="0">
                <a:solidFill>
                  <a:schemeClr val="tx1"/>
                </a:solidFill>
                <a:effectLst/>
                <a:latin typeface="+mn-lt"/>
                <a:ea typeface="+mn-ea"/>
                <a:cs typeface="+mn-cs"/>
              </a:rPr>
              <a:t>Past changes in atmospheric greenhouse gas concentrations can be determined with very high confidence from polar ice cores. During the 800,000 years prior to 1750, atmospheric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varied from 180 ppm during glacial (cold) up to 300 ppm during interglacial (warm) periods. Present-day (2011) concentrations of atmospheric carbon dioxide far exceed this range. The current rate of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rise in atmospheric concentrations is unprecedented with respect to the highest resolution ice core records which cover the last 22,000 years.</a:t>
            </a:r>
          </a:p>
          <a:p>
            <a:r>
              <a:rPr lang="en-GB" sz="1200" kern="1200" dirty="0" smtClean="0">
                <a:solidFill>
                  <a:schemeClr val="tx1"/>
                </a:solidFill>
                <a:effectLst/>
                <a:latin typeface="+mn-lt"/>
                <a:ea typeface="+mn-ea"/>
                <a:cs typeface="+mn-cs"/>
              </a:rPr>
              <a:t>Atmospheric oxygen is tightly coupled with the global carbon cycle. The burning of fossil fuels removes oxygen from the atmosphere. As a consequence of the burning of fossil fuels, atmospheric 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levels have been observed to decrease slowly but steadily over the last 20 years (shown by the blue lines in the graph above). Compared to the atmospheric oxygen content of about 21% this decrease is very small and has no impact on health; however, it provides independent evidence that the rise in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must be due to an oxidation process, that is, fossil fuel combustion and/or organic carbon oxidation, and is not caused by volcanic emissions or a warming ocean releasing carbon dioxide (CO</a:t>
            </a:r>
            <a:r>
              <a:rPr lang="en-GB" sz="1200" kern="1200" baseline="-25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 is less soluble in warm water than cold). </a:t>
            </a:r>
          </a:p>
          <a:p>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53029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307483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GB" sz="1200" kern="1200" dirty="0" smtClean="0">
                <a:solidFill>
                  <a:schemeClr val="tx1"/>
                </a:solidFill>
                <a:effectLst/>
                <a:latin typeface="+mn-lt"/>
                <a:ea typeface="+mn-ea"/>
                <a:cs typeface="+mn-cs"/>
              </a:rPr>
              <a:t>The amount of the Sun’s energy reaching the surface changed after 1950, with</a:t>
            </a:r>
          </a:p>
          <a:p>
            <a:r>
              <a:rPr lang="en-GB" sz="1200" kern="1200" dirty="0" smtClean="0">
                <a:solidFill>
                  <a:schemeClr val="tx1"/>
                </a:solidFill>
                <a:effectLst/>
                <a:latin typeface="+mn-lt"/>
                <a:ea typeface="+mn-ea"/>
                <a:cs typeface="+mn-cs"/>
              </a:rPr>
              <a:t>a) decreases (‘dimming’) until the 1980s, because atmospheric pollutants (aerosols) make the atmosphere more reflective and also clouds, by increasing the number of water droplets in the clouds, which in turn increases the amount of sunlight reflected, and subsequent </a:t>
            </a:r>
          </a:p>
          <a:p>
            <a:r>
              <a:rPr lang="en-GB" sz="1200" kern="1200" dirty="0" smtClean="0">
                <a:solidFill>
                  <a:schemeClr val="tx1"/>
                </a:solidFill>
                <a:effectLst/>
                <a:latin typeface="+mn-lt"/>
                <a:ea typeface="+mn-ea"/>
                <a:cs typeface="+mn-cs"/>
              </a:rPr>
              <a:t>b) increases (‘brightening’) as national and international legislation in the 1980s reduced the amount of pollutants in the atmosphere which increased the amount of energy reaching the surface.</a:t>
            </a:r>
          </a:p>
          <a:p>
            <a:pPr eaLnBrk="1" hangingPunct="1"/>
            <a:endParaRPr lang="en-US" sz="1200" b="0" dirty="0" smtClean="0"/>
          </a:p>
          <a:p>
            <a:pPr eaLnBrk="1" hangingPunct="1"/>
            <a:r>
              <a:rPr lang="en-US" sz="1200" b="0" dirty="0" smtClean="0"/>
              <a:t>During this period,</a:t>
            </a:r>
            <a:r>
              <a:rPr lang="en-US" sz="1200" b="0" baseline="0" dirty="0" smtClean="0"/>
              <a:t> the amount of greenhouse gas in the atmosphere was still increasing.</a:t>
            </a:r>
            <a:endParaRPr lang="en-US" sz="1200" b="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185515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There was</a:t>
            </a:r>
            <a:r>
              <a:rPr lang="en-GB" sz="1200" kern="1200" baseline="0" dirty="0" smtClean="0">
                <a:solidFill>
                  <a:schemeClr val="tx1"/>
                </a:solidFill>
                <a:effectLst/>
                <a:latin typeface="+mn-lt"/>
                <a:ea typeface="+mn-ea"/>
                <a:cs typeface="+mn-cs"/>
              </a:rPr>
              <a:t> some evidence that the</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observed global mean surface temperature increase </a:t>
            </a:r>
            <a:r>
              <a:rPr lang="en-GB" sz="1200" kern="1200" dirty="0" smtClean="0">
                <a:solidFill>
                  <a:schemeClr val="tx1"/>
                </a:solidFill>
                <a:effectLst/>
                <a:latin typeface="+mn-lt"/>
                <a:ea typeface="+mn-ea"/>
                <a:cs typeface="+mn-cs"/>
              </a:rPr>
              <a:t>slowed </a:t>
            </a:r>
            <a:r>
              <a:rPr lang="en-GB" sz="1200" kern="1200" dirty="0" smtClean="0">
                <a:solidFill>
                  <a:schemeClr val="tx1"/>
                </a:solidFill>
                <a:effectLst/>
                <a:latin typeface="+mn-lt"/>
                <a:ea typeface="+mn-ea"/>
                <a:cs typeface="+mn-cs"/>
              </a:rPr>
              <a:t>over the </a:t>
            </a:r>
            <a:r>
              <a:rPr lang="en-GB" sz="1200" kern="1200" dirty="0" smtClean="0">
                <a:solidFill>
                  <a:schemeClr val="tx1"/>
                </a:solidFill>
                <a:effectLst/>
                <a:latin typeface="+mn-lt"/>
                <a:ea typeface="+mn-ea"/>
                <a:cs typeface="+mn-cs"/>
              </a:rPr>
              <a:t>period 2000- 2010 compared </a:t>
            </a:r>
            <a:r>
              <a:rPr lang="en-GB" sz="1200" kern="1200" dirty="0" smtClean="0">
                <a:solidFill>
                  <a:schemeClr val="tx1"/>
                </a:solidFill>
                <a:effectLst/>
                <a:latin typeface="+mn-lt"/>
                <a:ea typeface="+mn-ea"/>
                <a:cs typeface="+mn-cs"/>
              </a:rPr>
              <a:t>to the past 30 to 60 </a:t>
            </a:r>
            <a:r>
              <a:rPr lang="en-GB" sz="1200" kern="1200" dirty="0" smtClean="0">
                <a:solidFill>
                  <a:schemeClr val="tx1"/>
                </a:solidFill>
                <a:effectLst/>
                <a:latin typeface="+mn-lt"/>
                <a:ea typeface="+mn-ea"/>
                <a:cs typeface="+mn-cs"/>
              </a:rPr>
              <a:t>years.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media dubbed this slowdown</a:t>
            </a:r>
            <a:r>
              <a:rPr lang="en-GB" sz="1200" kern="1200" baseline="0" dirty="0" smtClean="0">
                <a:solidFill>
                  <a:schemeClr val="tx1"/>
                </a:solidFill>
                <a:effectLst/>
                <a:latin typeface="+mn-lt"/>
                <a:ea typeface="+mn-ea"/>
                <a:cs typeface="+mn-cs"/>
              </a:rPr>
              <a:t> the ‘hiatus’, but more recent analysis has shown it to be an artefact – key Arctic data was missing in analyses of global temperature.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2000-2010 </a:t>
            </a:r>
            <a:r>
              <a:rPr lang="en-GB" sz="1200" kern="1200" dirty="0" smtClean="0">
                <a:solidFill>
                  <a:schemeClr val="tx1"/>
                </a:solidFill>
                <a:effectLst/>
                <a:latin typeface="+mn-lt"/>
                <a:ea typeface="+mn-ea"/>
                <a:cs typeface="+mn-cs"/>
              </a:rPr>
              <a:t>has been the warmest decade in the instrumental record, which began in the mid 19</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century. The climate system has continued to accumulate energy, for example energy accumulation in the oceans has caused the global mean sea level to continue </a:t>
            </a:r>
            <a:r>
              <a:rPr lang="en-GB" sz="1200" kern="1200" dirty="0" smtClean="0">
                <a:solidFill>
                  <a:schemeClr val="tx1"/>
                </a:solidFill>
                <a:effectLst/>
                <a:latin typeface="+mn-lt"/>
                <a:ea typeface="+mn-ea"/>
                <a:cs typeface="+mn-cs"/>
              </a:rPr>
              <a:t>rising.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A combination of changes in forcing, uptake of heat by the oceans, natural variability and incomplete observational coverage reconciles models and data. Combined with stronger recent warming trends in newer datasets, we are now more confident than ever that human influence is dominant in long-term warming.</a:t>
            </a:r>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1583599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183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357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89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699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73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17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784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25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82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41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351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4/19/2018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0970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919419" y="441434"/>
            <a:ext cx="8203208" cy="523220"/>
          </a:xfrm>
          <a:prstGeom prst="rect">
            <a:avLst/>
          </a:prstGeom>
          <a:noFill/>
        </p:spPr>
        <p:txBody>
          <a:bodyPr wrap="none" rtlCol="0">
            <a:spAutoFit/>
          </a:bodyPr>
          <a:lstStyle/>
          <a:p>
            <a:r>
              <a:rPr lang="en-GB" sz="2800" dirty="0" smtClean="0"/>
              <a:t>The Greenhouse Effect, Global Dimming and the Hiatus</a:t>
            </a:r>
            <a:endParaRPr lang="en-GB" sz="28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243" y="1075016"/>
            <a:ext cx="7315215" cy="5486411"/>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32339410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6" name="Picture 5"/>
          <p:cNvPicPr/>
          <p:nvPr/>
        </p:nvPicPr>
        <p:blipFill>
          <a:blip r:embed="rId4"/>
          <a:stretch>
            <a:fillRect/>
          </a:stretch>
        </p:blipFill>
        <p:spPr>
          <a:xfrm>
            <a:off x="3114674" y="1811829"/>
            <a:ext cx="4409654" cy="3057331"/>
          </a:xfrm>
          <a:prstGeom prst="rect">
            <a:avLst/>
          </a:prstGeom>
        </p:spPr>
      </p:pic>
      <p:sp>
        <p:nvSpPr>
          <p:cNvPr id="3" name="TextBox 2"/>
          <p:cNvSpPr txBox="1"/>
          <p:nvPr/>
        </p:nvSpPr>
        <p:spPr>
          <a:xfrm>
            <a:off x="3571145" y="675258"/>
            <a:ext cx="2677977" cy="584775"/>
          </a:xfrm>
          <a:prstGeom prst="rect">
            <a:avLst/>
          </a:prstGeom>
          <a:noFill/>
        </p:spPr>
        <p:txBody>
          <a:bodyPr wrap="none" rtlCol="0">
            <a:spAutoFit/>
          </a:bodyPr>
          <a:lstStyle/>
          <a:p>
            <a:r>
              <a:rPr lang="en-GB" sz="3200" dirty="0" smtClean="0"/>
              <a:t>A Leaky Bucket</a:t>
            </a:r>
            <a:endParaRPr lang="en-GB" sz="3200"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186786242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6" name="Picture 5" descr="C:\Users\sylvia knight\Pictures\2015-06-10\001.jpg"/>
          <p:cNvPicPr/>
          <p:nvPr/>
        </p:nvPicPr>
        <p:blipFill>
          <a:blip r:embed="rId4">
            <a:extLst>
              <a:ext uri="{28A0092B-C50C-407E-A947-70E740481C1C}">
                <a14:useLocalDpi xmlns:a14="http://schemas.microsoft.com/office/drawing/2010/main" val="0"/>
              </a:ext>
            </a:extLst>
          </a:blip>
          <a:srcRect/>
          <a:stretch>
            <a:fillRect/>
          </a:stretch>
        </p:blipFill>
        <p:spPr bwMode="auto">
          <a:xfrm>
            <a:off x="2933700" y="1844824"/>
            <a:ext cx="4158580" cy="2841476"/>
          </a:xfrm>
          <a:prstGeom prst="rect">
            <a:avLst/>
          </a:prstGeom>
          <a:noFill/>
          <a:ln>
            <a:noFill/>
          </a:ln>
        </p:spPr>
      </p:pic>
      <p:sp>
        <p:nvSpPr>
          <p:cNvPr id="3" name="TextBox 2"/>
          <p:cNvSpPr txBox="1"/>
          <p:nvPr/>
        </p:nvSpPr>
        <p:spPr>
          <a:xfrm>
            <a:off x="3612480" y="558354"/>
            <a:ext cx="3962560" cy="584775"/>
          </a:xfrm>
          <a:prstGeom prst="rect">
            <a:avLst/>
          </a:prstGeom>
          <a:noFill/>
        </p:spPr>
        <p:txBody>
          <a:bodyPr wrap="none" rtlCol="0">
            <a:spAutoFit/>
          </a:bodyPr>
          <a:lstStyle/>
          <a:p>
            <a:r>
              <a:rPr lang="en-GB" sz="3200" dirty="0" smtClean="0"/>
              <a:t>The Greenhouse Effect</a:t>
            </a:r>
            <a:endParaRPr lang="en-GB" sz="3200"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19522104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1445911" y="1448191"/>
            <a:ext cx="6322139" cy="3420526"/>
          </a:xfrm>
          <a:prstGeom prst="rect">
            <a:avLst/>
          </a:prstGeom>
          <a:noFill/>
          <a:ln>
            <a:noFill/>
          </a:ln>
          <a:extLst/>
        </p:spPr>
      </p:pic>
      <p:sp>
        <p:nvSpPr>
          <p:cNvPr id="3" name="TextBox 2"/>
          <p:cNvSpPr txBox="1"/>
          <p:nvPr/>
        </p:nvSpPr>
        <p:spPr>
          <a:xfrm>
            <a:off x="1997562" y="621523"/>
            <a:ext cx="5688417" cy="646331"/>
          </a:xfrm>
          <a:prstGeom prst="rect">
            <a:avLst/>
          </a:prstGeom>
          <a:noFill/>
        </p:spPr>
        <p:txBody>
          <a:bodyPr wrap="none" rtlCol="0">
            <a:spAutoFit/>
          </a:bodyPr>
          <a:lstStyle/>
          <a:p>
            <a:r>
              <a:rPr lang="en-GB" sz="3600" dirty="0" smtClean="0"/>
              <a:t>Increasing Greenhouse Gases</a:t>
            </a:r>
            <a:endParaRPr lang="en-GB" sz="3600" dirty="0"/>
          </a:p>
        </p:txBody>
      </p:sp>
      <p:sp>
        <p:nvSpPr>
          <p:cNvPr id="4" name="TextBox 3"/>
          <p:cNvSpPr txBox="1"/>
          <p:nvPr/>
        </p:nvSpPr>
        <p:spPr>
          <a:xfrm>
            <a:off x="970554" y="5006764"/>
            <a:ext cx="7742431" cy="2031325"/>
          </a:xfrm>
          <a:prstGeom prst="rect">
            <a:avLst/>
          </a:prstGeom>
          <a:noFill/>
        </p:spPr>
        <p:txBody>
          <a:bodyPr wrap="square" rtlCol="0">
            <a:spAutoFit/>
          </a:bodyPr>
          <a:lstStyle/>
          <a:p>
            <a:r>
              <a:rPr lang="en-GB" i="1" dirty="0"/>
              <a:t>Concentrations of carbon dioxide and oxygen in the atmosphere. Atmospheric concentration of a) carbon dioxide in parts per million by volume from Mauna Loa (MLO, light green) in the Northern Hemisphere and the South Pole (SPO, dark green) and of b) changes in the atmospheric concentration of O</a:t>
            </a:r>
            <a:r>
              <a:rPr lang="en-GB" i="1" baseline="-25000" dirty="0"/>
              <a:t>2</a:t>
            </a:r>
            <a:r>
              <a:rPr lang="en-GB" i="1" dirty="0"/>
              <a:t> from the northern hemisphere (ALT, light blue) and the southern hemisphere (CGO, dark blue).</a:t>
            </a:r>
            <a:endParaRPr lang="en-GB" dirty="0"/>
          </a:p>
          <a:p>
            <a:endParaRPr lang="en-GB"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37196955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640" y="1268760"/>
            <a:ext cx="7055452" cy="3566492"/>
          </a:xfrm>
          <a:prstGeom prst="rect">
            <a:avLst/>
          </a:prstGeom>
        </p:spPr>
      </p:pic>
      <p:sp>
        <p:nvSpPr>
          <p:cNvPr id="4" name="TextBox 3"/>
          <p:cNvSpPr txBox="1"/>
          <p:nvPr/>
        </p:nvSpPr>
        <p:spPr>
          <a:xfrm>
            <a:off x="1923459" y="5085184"/>
            <a:ext cx="7220541" cy="1477328"/>
          </a:xfrm>
          <a:prstGeom prst="rect">
            <a:avLst/>
          </a:prstGeom>
          <a:noFill/>
        </p:spPr>
        <p:txBody>
          <a:bodyPr wrap="square" rtlCol="0">
            <a:spAutoFit/>
          </a:bodyPr>
          <a:lstStyle/>
          <a:p>
            <a:r>
              <a:rPr lang="en-GB" dirty="0"/>
              <a:t>Carbon Emissions Map, resizing the territories according to their proportion of global carbon dioxide emissions and colouring them according to their per capita emissions.</a:t>
            </a:r>
          </a:p>
          <a:p>
            <a:r>
              <a:rPr lang="en-GB" dirty="0"/>
              <a:t> Reproduced with permission from </a:t>
            </a:r>
            <a:r>
              <a:rPr lang="en-GB" dirty="0" err="1"/>
              <a:t>Dr.</a:t>
            </a:r>
            <a:r>
              <a:rPr lang="en-GB" dirty="0"/>
              <a:t> Benjamin Hennig http://www.viewsoftheworld.net/ </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410948204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3990095" y="692696"/>
            <a:ext cx="3501050" cy="646331"/>
          </a:xfrm>
          <a:prstGeom prst="rect">
            <a:avLst/>
          </a:prstGeom>
          <a:noFill/>
        </p:spPr>
        <p:txBody>
          <a:bodyPr wrap="square" rtlCol="0">
            <a:spAutoFit/>
          </a:bodyPr>
          <a:lstStyle/>
          <a:p>
            <a:r>
              <a:rPr lang="en-GB" sz="3600" dirty="0" smtClean="0"/>
              <a:t>Global Dimming</a:t>
            </a:r>
            <a:endParaRPr lang="en-GB" sz="3600"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5108" y="1229695"/>
            <a:ext cx="7315215" cy="5486411"/>
          </a:xfrm>
          <a:prstGeom prst="rect">
            <a:avLst/>
          </a:prstGeom>
        </p:spPr>
      </p:pic>
      <p:sp>
        <p:nvSpPr>
          <p:cNvPr id="4" name="Rectangle 3"/>
          <p:cNvSpPr/>
          <p:nvPr/>
        </p:nvSpPr>
        <p:spPr>
          <a:xfrm>
            <a:off x="5245889" y="3029394"/>
            <a:ext cx="1584176" cy="16261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3421125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4211960" y="441434"/>
            <a:ext cx="2635722" cy="707886"/>
          </a:xfrm>
          <a:prstGeom prst="rect">
            <a:avLst/>
          </a:prstGeom>
          <a:noFill/>
        </p:spPr>
        <p:txBody>
          <a:bodyPr wrap="none" rtlCol="0">
            <a:spAutoFit/>
          </a:bodyPr>
          <a:lstStyle/>
          <a:p>
            <a:r>
              <a:rPr lang="en-GB" sz="4000" dirty="0" smtClean="0"/>
              <a:t>The ‘Hiatus’</a:t>
            </a:r>
            <a:endParaRPr lang="en-GB" sz="4000"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8131" y="1149320"/>
            <a:ext cx="7315215" cy="5486411"/>
          </a:xfrm>
          <a:prstGeom prst="rect">
            <a:avLst/>
          </a:prstGeom>
        </p:spPr>
      </p:pic>
      <p:sp>
        <p:nvSpPr>
          <p:cNvPr id="4" name="Rectangle 3"/>
          <p:cNvSpPr/>
          <p:nvPr/>
        </p:nvSpPr>
        <p:spPr>
          <a:xfrm>
            <a:off x="7308304" y="2492896"/>
            <a:ext cx="725396"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503" y="5747615"/>
            <a:ext cx="687916" cy="943752"/>
          </a:xfrm>
          <a:prstGeom prst="rect">
            <a:avLst/>
          </a:prstGeom>
        </p:spPr>
      </p:pic>
    </p:spTree>
    <p:extLst>
      <p:ext uri="{BB962C8B-B14F-4D97-AF65-F5344CB8AC3E}">
        <p14:creationId xmlns:p14="http://schemas.microsoft.com/office/powerpoint/2010/main" val="281204795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173DFB-509B-4173-92C0-16EA9752C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Half-circle picture with accent arcs</Template>
  <TotalTime>0</TotalTime>
  <Words>1571</Words>
  <Application>Microsoft Office PowerPoint</Application>
  <PresentationFormat>On-screen Show (4:3)</PresentationFormat>
  <Paragraphs>38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2015-07-22T09:27:48Z</dcterms:created>
  <dcterms:modified xsi:type="dcterms:W3CDTF">2018-04-19T12:52:55Z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TC020116429991</vt:lpwstr>
  </property>
</Properties>
</file>