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4" r:id="rId8"/>
    <p:sldId id="262" r:id="rId9"/>
    <p:sldId id="265" r:id="rId10"/>
    <p:sldId id="270" r:id="rId11"/>
    <p:sldId id="272" r:id="rId12"/>
    <p:sldId id="271" r:id="rId13"/>
    <p:sldId id="274" r:id="rId14"/>
    <p:sldId id="273" r:id="rId15"/>
    <p:sldId id="269" r:id="rId16"/>
  </p:sldIdLst>
  <p:sldSz cx="9144000" cy="6858000" type="screen4x3"/>
  <p:notesSz cx="9283700" cy="69977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4">
          <p15:clr>
            <a:srgbClr val="A4A3A4"/>
          </p15:clr>
        </p15:guide>
        <p15:guide id="2" orient="horz" pos="3744">
          <p15:clr>
            <a:srgbClr val="A4A3A4"/>
          </p15:clr>
        </p15:guide>
        <p15:guide id="3" pos="5603">
          <p15:clr>
            <a:srgbClr val="A4A3A4"/>
          </p15:clr>
        </p15:guide>
        <p15:guide id="4" pos="176">
          <p15:clr>
            <a:srgbClr val="A4A3A4"/>
          </p15:clr>
        </p15:guide>
        <p15:guide id="5" pos="29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A50021"/>
    <a:srgbClr val="800000"/>
    <a:srgbClr val="003366"/>
    <a:srgbClr val="0066FF"/>
    <a:srgbClr val="00863D"/>
    <a:srgbClr val="0033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6481" autoAdjust="0"/>
  </p:normalViewPr>
  <p:slideViewPr>
    <p:cSldViewPr snapToGrid="0">
      <p:cViewPr varScale="1">
        <p:scale>
          <a:sx n="38" d="100"/>
          <a:sy n="38" d="100"/>
        </p:scale>
        <p:origin x="1440" y="42"/>
      </p:cViewPr>
      <p:guideLst>
        <p:guide orient="horz" pos="274"/>
        <p:guide orient="horz" pos="3744"/>
        <p:guide pos="5603"/>
        <p:guide pos="176"/>
        <p:guide pos="290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4022725" cy="349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defTabSz="914717">
              <a:defRPr sz="1200">
                <a:ea typeface="+mn-ea"/>
                <a:cs typeface="+mn-cs"/>
              </a:defRPr>
            </a:lvl1pPr>
          </a:lstStyle>
          <a:p>
            <a:pPr>
              <a:defRPr/>
            </a:pPr>
            <a:endParaRPr lang="en-US"/>
          </a:p>
        </p:txBody>
      </p:sp>
      <p:sp>
        <p:nvSpPr>
          <p:cNvPr id="93187" name="Rectangle 3"/>
          <p:cNvSpPr>
            <a:spLocks noGrp="1" noChangeArrowheads="1"/>
          </p:cNvSpPr>
          <p:nvPr>
            <p:ph type="dt" sz="quarter" idx="1"/>
          </p:nvPr>
        </p:nvSpPr>
        <p:spPr bwMode="auto">
          <a:xfrm>
            <a:off x="5259388" y="0"/>
            <a:ext cx="4022725" cy="349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defTabSz="914717">
              <a:defRPr sz="1200">
                <a:ea typeface="+mn-ea"/>
                <a:cs typeface="+mn-cs"/>
              </a:defRPr>
            </a:lvl1pPr>
          </a:lstStyle>
          <a:p>
            <a:pPr>
              <a:defRPr/>
            </a:pPr>
            <a:endParaRPr lang="en-US"/>
          </a:p>
        </p:txBody>
      </p:sp>
      <p:sp>
        <p:nvSpPr>
          <p:cNvPr id="93188" name="Rectangle 4"/>
          <p:cNvSpPr>
            <a:spLocks noGrp="1" noChangeArrowheads="1"/>
          </p:cNvSpPr>
          <p:nvPr>
            <p:ph type="ftr" sz="quarter" idx="2"/>
          </p:nvPr>
        </p:nvSpPr>
        <p:spPr bwMode="auto">
          <a:xfrm>
            <a:off x="0" y="6646863"/>
            <a:ext cx="4022725" cy="349250"/>
          </a:xfrm>
          <a:prstGeom prst="rect">
            <a:avLst/>
          </a:prstGeom>
          <a:noFill/>
          <a:ln w="9525">
            <a:noFill/>
            <a:miter lim="800000"/>
            <a:headEnd/>
            <a:tailEnd/>
          </a:ln>
          <a:effectLst/>
        </p:spPr>
        <p:txBody>
          <a:bodyPr vert="horz" wrap="square" lIns="91436" tIns="45718" rIns="91436" bIns="45718" numCol="1" anchor="b" anchorCtr="0" compatLnSpc="1">
            <a:prstTxWarp prst="textNoShape">
              <a:avLst/>
            </a:prstTxWarp>
          </a:bodyPr>
          <a:lstStyle>
            <a:lvl1pPr defTabSz="914717">
              <a:defRPr sz="1200">
                <a:ea typeface="+mn-ea"/>
                <a:cs typeface="+mn-cs"/>
              </a:defRPr>
            </a:lvl1pPr>
          </a:lstStyle>
          <a:p>
            <a:pPr>
              <a:defRPr/>
            </a:pPr>
            <a:endParaRPr lang="en-US"/>
          </a:p>
        </p:txBody>
      </p:sp>
      <p:sp>
        <p:nvSpPr>
          <p:cNvPr id="93189" name="Rectangle 5"/>
          <p:cNvSpPr>
            <a:spLocks noGrp="1" noChangeArrowheads="1"/>
          </p:cNvSpPr>
          <p:nvPr>
            <p:ph type="sldNum" sz="quarter" idx="3"/>
          </p:nvPr>
        </p:nvSpPr>
        <p:spPr bwMode="auto">
          <a:xfrm>
            <a:off x="5259388" y="6646863"/>
            <a:ext cx="4022725" cy="349250"/>
          </a:xfrm>
          <a:prstGeom prst="rect">
            <a:avLst/>
          </a:prstGeom>
          <a:noFill/>
          <a:ln w="9525">
            <a:noFill/>
            <a:miter lim="800000"/>
            <a:headEnd/>
            <a:tailEnd/>
          </a:ln>
          <a:effectLst/>
        </p:spPr>
        <p:txBody>
          <a:bodyPr vert="horz" wrap="square" lIns="91436" tIns="45718" rIns="91436" bIns="45718" numCol="1" anchor="b" anchorCtr="0" compatLnSpc="1">
            <a:prstTxWarp prst="textNoShape">
              <a:avLst/>
            </a:prstTxWarp>
          </a:bodyPr>
          <a:lstStyle>
            <a:lvl1pPr algn="r">
              <a:defRPr sz="1200">
                <a:cs typeface="+mn-cs"/>
              </a:defRPr>
            </a:lvl1pPr>
          </a:lstStyle>
          <a:p>
            <a:pPr>
              <a:defRPr/>
            </a:pPr>
            <a:fld id="{0B3C67F7-572A-954C-9D9C-5DFE44A3E055}" type="slidenum">
              <a:rPr lang="en-US"/>
              <a:pPr>
                <a:defRPr/>
              </a:pPr>
              <a:t>‹#›</a:t>
            </a:fld>
            <a:endParaRPr lang="en-US"/>
          </a:p>
        </p:txBody>
      </p:sp>
    </p:spTree>
    <p:extLst>
      <p:ext uri="{BB962C8B-B14F-4D97-AF65-F5344CB8AC3E}">
        <p14:creationId xmlns:p14="http://schemas.microsoft.com/office/powerpoint/2010/main" val="130471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4022725" cy="3492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defTabSz="930300">
              <a:defRPr sz="1200">
                <a:ea typeface="+mn-ea"/>
                <a:cs typeface="+mn-cs"/>
              </a:defRPr>
            </a:lvl1pPr>
          </a:lstStyle>
          <a:p>
            <a:pPr>
              <a:defRPr/>
            </a:pPr>
            <a:endParaRPr lang="en-US"/>
          </a:p>
        </p:txBody>
      </p:sp>
      <p:sp>
        <p:nvSpPr>
          <p:cNvPr id="19459" name="Rectangle 3"/>
          <p:cNvSpPr>
            <a:spLocks noGrp="1" noChangeArrowheads="1"/>
          </p:cNvSpPr>
          <p:nvPr>
            <p:ph type="dt" idx="1"/>
          </p:nvPr>
        </p:nvSpPr>
        <p:spPr bwMode="auto">
          <a:xfrm>
            <a:off x="5259388" y="0"/>
            <a:ext cx="4022725" cy="3492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algn="r" defTabSz="930300">
              <a:defRPr sz="120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892425" y="525463"/>
            <a:ext cx="3498850" cy="262413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61" name="Rectangle 5"/>
          <p:cNvSpPr>
            <a:spLocks noGrp="1" noChangeArrowheads="1"/>
          </p:cNvSpPr>
          <p:nvPr>
            <p:ph type="body" sz="quarter" idx="3"/>
          </p:nvPr>
        </p:nvSpPr>
        <p:spPr bwMode="auto">
          <a:xfrm>
            <a:off x="930275" y="3322638"/>
            <a:ext cx="7423150" cy="314960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6646863"/>
            <a:ext cx="4022725" cy="3492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defTabSz="930300">
              <a:defRPr sz="1200">
                <a:ea typeface="+mn-ea"/>
                <a:cs typeface="+mn-cs"/>
              </a:defRPr>
            </a:lvl1pPr>
          </a:lstStyle>
          <a:p>
            <a:pPr>
              <a:defRPr/>
            </a:pPr>
            <a:endParaRPr lang="en-US"/>
          </a:p>
        </p:txBody>
      </p:sp>
      <p:sp>
        <p:nvSpPr>
          <p:cNvPr id="19463" name="Rectangle 7"/>
          <p:cNvSpPr>
            <a:spLocks noGrp="1" noChangeArrowheads="1"/>
          </p:cNvSpPr>
          <p:nvPr>
            <p:ph type="sldNum" sz="quarter" idx="5"/>
          </p:nvPr>
        </p:nvSpPr>
        <p:spPr bwMode="auto">
          <a:xfrm>
            <a:off x="5259388" y="6646863"/>
            <a:ext cx="4022725" cy="3492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algn="r" defTabSz="930275">
              <a:defRPr sz="1200">
                <a:cs typeface="+mn-cs"/>
              </a:defRPr>
            </a:lvl1pPr>
          </a:lstStyle>
          <a:p>
            <a:pPr>
              <a:defRPr/>
            </a:pPr>
            <a:fld id="{1E0BE589-BBD3-C948-8D02-37D5A4A60D6C}" type="slidenum">
              <a:rPr lang="en-US"/>
              <a:pPr>
                <a:defRPr/>
              </a:pPr>
              <a:t>‹#›</a:t>
            </a:fld>
            <a:endParaRPr lang="en-US"/>
          </a:p>
        </p:txBody>
      </p:sp>
    </p:spTree>
    <p:extLst>
      <p:ext uri="{BB962C8B-B14F-4D97-AF65-F5344CB8AC3E}">
        <p14:creationId xmlns:p14="http://schemas.microsoft.com/office/powerpoint/2010/main" val="2358273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Does the</a:t>
            </a:r>
            <a:r>
              <a:rPr lang="en-GB" baseline="0" dirty="0" smtClean="0"/>
              <a:t> Anthropocene exist?</a:t>
            </a:r>
          </a:p>
          <a:p>
            <a:r>
              <a:rPr lang="en-GB" baseline="0" dirty="0" smtClean="0"/>
              <a:t>If so, how do we define it?</a:t>
            </a:r>
            <a:endParaRPr lang="en-GB" dirty="0"/>
          </a:p>
        </p:txBody>
      </p:sp>
      <p:sp>
        <p:nvSpPr>
          <p:cNvPr id="4" name="Slide Number Placeholder 3"/>
          <p:cNvSpPr>
            <a:spLocks noGrp="1"/>
          </p:cNvSpPr>
          <p:nvPr>
            <p:ph type="sldNum" sz="quarter" idx="10"/>
          </p:nvPr>
        </p:nvSpPr>
        <p:spPr/>
        <p:txBody>
          <a:bodyPr/>
          <a:lstStyle/>
          <a:p>
            <a:pPr>
              <a:defRPr/>
            </a:pPr>
            <a:fld id="{1E0BE589-BBD3-C948-8D02-37D5A4A60D6C}" type="slidenum">
              <a:rPr lang="en-US" smtClean="0"/>
              <a:pPr>
                <a:defRPr/>
              </a:pPr>
              <a:t>1</a:t>
            </a:fld>
            <a:endParaRPr lang="en-US"/>
          </a:p>
        </p:txBody>
      </p:sp>
    </p:spTree>
    <p:extLst>
      <p:ext uri="{BB962C8B-B14F-4D97-AF65-F5344CB8AC3E}">
        <p14:creationId xmlns:p14="http://schemas.microsoft.com/office/powerpoint/2010/main" val="3242801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page contains some pictures to help students</a:t>
            </a:r>
            <a:r>
              <a:rPr lang="en-GB" baseline="0" dirty="0"/>
              <a:t> think about the questions. They are (clockwise from top left): </a:t>
            </a:r>
          </a:p>
          <a:p>
            <a:r>
              <a:rPr lang="en-GB" baseline="0" dirty="0">
                <a:latin typeface="Arial"/>
                <a:cs typeface="Arial"/>
              </a:rPr>
              <a:t/>
            </a:r>
            <a:br>
              <a:rPr lang="en-GB" baseline="0" dirty="0">
                <a:latin typeface="Arial"/>
                <a:cs typeface="Arial"/>
              </a:rPr>
            </a:br>
            <a:endParaRPr lang="en-GB" baseline="0" dirty="0">
              <a:latin typeface="Arial"/>
              <a:cs typeface="Arial"/>
            </a:endParaRPr>
          </a:p>
          <a:p>
            <a:pPr marL="228600" indent="-228600">
              <a:buAutoNum type="arabicPeriod"/>
            </a:pPr>
            <a:r>
              <a:rPr lang="en-GB" baseline="0" dirty="0"/>
              <a:t>Ruined Aztec temple reclaimed by the jungle -  this shows how (stone) buildings will last for a a few hundred years. However, they can be hard to find (lost cities) and interpret once found. </a:t>
            </a:r>
          </a:p>
          <a:p>
            <a:pPr marL="228600" indent="-228600">
              <a:buAutoNum type="arabicPeriod"/>
            </a:pPr>
            <a:r>
              <a:rPr lang="en-GB" baseline="0" dirty="0">
                <a:cs typeface="Arial"/>
              </a:rPr>
              <a:t>The </a:t>
            </a:r>
            <a:r>
              <a:rPr lang="en-GB" baseline="0" dirty="0"/>
              <a:t>Aral Sea. This has nearly all (95%) dried up due to Soviet era farmland (cotton) irrigation from the rivers that fed the sea. You would not spot it was once an inland sea if it wasn't for the rusting ships. </a:t>
            </a:r>
          </a:p>
          <a:p>
            <a:pPr marL="228600" indent="-228600">
              <a:buAutoNum type="arabicPeriod"/>
            </a:pPr>
            <a:r>
              <a:rPr lang="en-GB" baseline="0" dirty="0">
                <a:cs typeface="Arial"/>
              </a:rPr>
              <a:t>Plastic </a:t>
            </a:r>
            <a:r>
              <a:rPr lang="en-GB" baseline="0" dirty="0"/>
              <a:t>in the great Pacific garbage patch – 70% of the Earth is ocean, so thinking about human impacts on the ocean are important – especially as the biology and chemistry of sediments from the sea floor as the source of much of knowledge of the past climate. The plastics start in the 1950s and will very slowly biodegrade on century timescales. </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GB" baseline="0" dirty="0"/>
              <a:t>The discoverers of the meteor impact that wiped out the dinosaurs standing next to the rock layer from which they found its odd chemical signature (iridium). Clearly changes in the fossil assemblage (bones etc) also mark this boundary (dinosaurs before, but not after)</a:t>
            </a:r>
          </a:p>
          <a:p>
            <a:pPr marL="228600" indent="-228600">
              <a:buAutoNum type="arabicPeriod"/>
            </a:pPr>
            <a:r>
              <a:rPr lang="en-GB" baseline="0" dirty="0"/>
              <a:t>Standing stones in Dartmoor. A) there is a stone circle in the foreground – further evidence of built infrastructure persisting for thousand years. B) the deforestation by the ancient Britons has permanently converted the landscape to moor. Much larger scale, so easier to spot – but not obvious. Could detect vegetation shift from pollen in soil layers. </a:t>
            </a:r>
          </a:p>
          <a:p>
            <a:pPr marL="228600" indent="-228600">
              <a:buAutoNum type="arabicPeriod"/>
            </a:pPr>
            <a:r>
              <a:rPr lang="en-GB" baseline="0" dirty="0"/>
              <a:t>Black carbon (basically fossil-fuel soot) on snow in the middle of Greenland (blue is meltwater). Drilling down through ice sheets provides evidence of past CO2 levels (trapped air bubbles) and climate (stable isotope chemistry). This is an important climate feedback and remote human impact. </a:t>
            </a:r>
            <a:endParaRPr lang="en-GB" dirty="0"/>
          </a:p>
        </p:txBody>
      </p:sp>
      <p:sp>
        <p:nvSpPr>
          <p:cNvPr id="4" name="Slide Number Placeholder 3"/>
          <p:cNvSpPr>
            <a:spLocks noGrp="1"/>
          </p:cNvSpPr>
          <p:nvPr>
            <p:ph type="sldNum" sz="quarter" idx="10"/>
          </p:nvPr>
        </p:nvSpPr>
        <p:spPr/>
        <p:txBody>
          <a:bodyPr/>
          <a:lstStyle/>
          <a:p>
            <a:pPr>
              <a:defRPr/>
            </a:pPr>
            <a:fld id="{1E0BE589-BBD3-C948-8D02-37D5A4A60D6C}" type="slidenum">
              <a:rPr lang="en-US" smtClean="0"/>
              <a:pPr>
                <a:defRPr/>
              </a:pPr>
              <a:t>6</a:t>
            </a:fld>
            <a:endParaRPr lang="en-US"/>
          </a:p>
        </p:txBody>
      </p:sp>
    </p:spTree>
    <p:extLst>
      <p:ext uri="{BB962C8B-B14F-4D97-AF65-F5344CB8AC3E}">
        <p14:creationId xmlns:p14="http://schemas.microsoft.com/office/powerpoint/2010/main" val="2761283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E0BE589-BBD3-C948-8D02-37D5A4A60D6C}" type="slidenum">
              <a:rPr lang="en-US"/>
              <a:pPr>
                <a:defRPr/>
              </a:pPr>
              <a:t>7</a:t>
            </a:fld>
            <a:endParaRPr lang="en-US"/>
          </a:p>
        </p:txBody>
      </p:sp>
    </p:spTree>
    <p:extLst>
      <p:ext uri="{BB962C8B-B14F-4D97-AF65-F5344CB8AC3E}">
        <p14:creationId xmlns:p14="http://schemas.microsoft.com/office/powerpoint/2010/main" val="978620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E0BE589-BBD3-C948-8D02-37D5A4A60D6C}" type="slidenum">
              <a:rPr lang="en-US"/>
              <a:pPr>
                <a:defRPr/>
              </a:pPr>
              <a:t>9</a:t>
            </a:fld>
            <a:endParaRPr lang="en-US"/>
          </a:p>
        </p:txBody>
      </p:sp>
    </p:spTree>
    <p:extLst>
      <p:ext uri="{BB962C8B-B14F-4D97-AF65-F5344CB8AC3E}">
        <p14:creationId xmlns:p14="http://schemas.microsoft.com/office/powerpoint/2010/main" val="3524914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E0BE589-BBD3-C948-8D02-37D5A4A60D6C}" type="slidenum">
              <a:rPr lang="en-US"/>
              <a:pPr>
                <a:defRPr/>
              </a:pPr>
              <a:t>10</a:t>
            </a:fld>
            <a:endParaRPr lang="en-US"/>
          </a:p>
        </p:txBody>
      </p:sp>
    </p:spTree>
    <p:extLst>
      <p:ext uri="{BB962C8B-B14F-4D97-AF65-F5344CB8AC3E}">
        <p14:creationId xmlns:p14="http://schemas.microsoft.com/office/powerpoint/2010/main" val="3643118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E0BE589-BBD3-C948-8D02-37D5A4A60D6C}" type="slidenum">
              <a:rPr lang="en-US"/>
              <a:pPr>
                <a:defRPr/>
              </a:pPr>
              <a:t>11</a:t>
            </a:fld>
            <a:endParaRPr lang="en-US"/>
          </a:p>
        </p:txBody>
      </p:sp>
    </p:spTree>
    <p:extLst>
      <p:ext uri="{BB962C8B-B14F-4D97-AF65-F5344CB8AC3E}">
        <p14:creationId xmlns:p14="http://schemas.microsoft.com/office/powerpoint/2010/main" val="963840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E0BE589-BBD3-C948-8D02-37D5A4A60D6C}" type="slidenum">
              <a:rPr lang="en-US"/>
              <a:pPr>
                <a:defRPr/>
              </a:pPr>
              <a:t>12</a:t>
            </a:fld>
            <a:endParaRPr lang="en-US"/>
          </a:p>
        </p:txBody>
      </p:sp>
    </p:spTree>
    <p:extLst>
      <p:ext uri="{BB962C8B-B14F-4D97-AF65-F5344CB8AC3E}">
        <p14:creationId xmlns:p14="http://schemas.microsoft.com/office/powerpoint/2010/main" val="1242520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E0BE589-BBD3-C948-8D02-37D5A4A60D6C}" type="slidenum">
              <a:rPr lang="en-US"/>
              <a:pPr>
                <a:defRPr/>
              </a:pPr>
              <a:t>13</a:t>
            </a:fld>
            <a:endParaRPr lang="en-US"/>
          </a:p>
        </p:txBody>
      </p:sp>
    </p:spTree>
    <p:extLst>
      <p:ext uri="{BB962C8B-B14F-4D97-AF65-F5344CB8AC3E}">
        <p14:creationId xmlns:p14="http://schemas.microsoft.com/office/powerpoint/2010/main" val="2825149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E0BE589-BBD3-C948-8D02-37D5A4A60D6C}" type="slidenum">
              <a:rPr lang="en-US" smtClean="0"/>
              <a:pPr>
                <a:defRPr/>
              </a:pPr>
              <a:t>15</a:t>
            </a:fld>
            <a:endParaRPr lang="en-US"/>
          </a:p>
        </p:txBody>
      </p:sp>
    </p:spTree>
    <p:extLst>
      <p:ext uri="{BB962C8B-B14F-4D97-AF65-F5344CB8AC3E}">
        <p14:creationId xmlns:p14="http://schemas.microsoft.com/office/powerpoint/2010/main" val="854083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8" descr="MidGreen102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US" noProof="0"/>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US" noProof="0"/>
              <a:t>Click to edit Master subtitle style</a:t>
            </a:r>
          </a:p>
        </p:txBody>
      </p:sp>
      <p:sp>
        <p:nvSpPr>
          <p:cNvPr id="5" name="Rectangle 9"/>
          <p:cNvSpPr>
            <a:spLocks noGrp="1" noChangeArrowheads="1"/>
          </p:cNvSpPr>
          <p:nvPr>
            <p:ph type="ftr" sz="quarter" idx="10"/>
          </p:nvPr>
        </p:nvSpPr>
        <p:spPr bwMode="auto">
          <a:xfrm>
            <a:off x="323850" y="6245225"/>
            <a:ext cx="8496300" cy="47625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a:defRPr sz="1400"/>
            </a:lvl1pPr>
          </a:lstStyle>
          <a:p>
            <a:pPr>
              <a:defRPr/>
            </a:pPr>
            <a:endParaRPr lang="en-US"/>
          </a:p>
        </p:txBody>
      </p:sp>
    </p:spTree>
    <p:extLst>
      <p:ext uri="{BB962C8B-B14F-4D97-AF65-F5344CB8AC3E}">
        <p14:creationId xmlns:p14="http://schemas.microsoft.com/office/powerpoint/2010/main" val="748810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8D655F0-1C51-7E47-9949-38A4C052E104}" type="slidenum">
              <a:rPr lang="en-US"/>
              <a:pPr>
                <a:defRPr/>
              </a:pPr>
              <a:t>‹#›</a:t>
            </a:fld>
            <a:endParaRPr lang="en-US"/>
          </a:p>
        </p:txBody>
      </p:sp>
    </p:spTree>
    <p:extLst>
      <p:ext uri="{BB962C8B-B14F-4D97-AF65-F5344CB8AC3E}">
        <p14:creationId xmlns:p14="http://schemas.microsoft.com/office/powerpoint/2010/main" val="19335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34304E65-F0A9-E74F-8785-1E7969DE742F}" type="slidenum">
              <a:rPr lang="en-US"/>
              <a:pPr>
                <a:defRPr/>
              </a:pPr>
              <a:t>‹#›</a:t>
            </a:fld>
            <a:endParaRPr lang="en-US"/>
          </a:p>
        </p:txBody>
      </p:sp>
    </p:spTree>
    <p:extLst>
      <p:ext uri="{BB962C8B-B14F-4D97-AF65-F5344CB8AC3E}">
        <p14:creationId xmlns:p14="http://schemas.microsoft.com/office/powerpoint/2010/main" val="315750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FA60A90-C016-2E44-BDD8-831D428E14C2}" type="slidenum">
              <a:rPr lang="en-US"/>
              <a:pPr>
                <a:defRPr/>
              </a:pPr>
              <a:t>‹#›</a:t>
            </a:fld>
            <a:endParaRPr lang="en-US"/>
          </a:p>
        </p:txBody>
      </p:sp>
    </p:spTree>
    <p:extLst>
      <p:ext uri="{BB962C8B-B14F-4D97-AF65-F5344CB8AC3E}">
        <p14:creationId xmlns:p14="http://schemas.microsoft.com/office/powerpoint/2010/main" val="94708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86745E8-7715-B949-9A5D-AA242446CB73}" type="slidenum">
              <a:rPr lang="en-US"/>
              <a:pPr>
                <a:defRPr/>
              </a:pPr>
              <a:t>‹#›</a:t>
            </a:fld>
            <a:endParaRPr lang="en-US"/>
          </a:p>
        </p:txBody>
      </p:sp>
    </p:spTree>
    <p:extLst>
      <p:ext uri="{BB962C8B-B14F-4D97-AF65-F5344CB8AC3E}">
        <p14:creationId xmlns:p14="http://schemas.microsoft.com/office/powerpoint/2010/main" val="1539848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1375"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893E6C2-3C57-7843-9890-A83738E93D86}" type="slidenum">
              <a:rPr lang="en-US"/>
              <a:pPr>
                <a:defRPr/>
              </a:pPr>
              <a:t>‹#›</a:t>
            </a:fld>
            <a:endParaRPr lang="en-US"/>
          </a:p>
        </p:txBody>
      </p:sp>
    </p:spTree>
    <p:extLst>
      <p:ext uri="{BB962C8B-B14F-4D97-AF65-F5344CB8AC3E}">
        <p14:creationId xmlns:p14="http://schemas.microsoft.com/office/powerpoint/2010/main" val="277146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466FC6F9-1318-974A-8B35-22956EC885A6}" type="slidenum">
              <a:rPr lang="en-US"/>
              <a:pPr>
                <a:defRPr/>
              </a:pPr>
              <a:t>‹#›</a:t>
            </a:fld>
            <a:endParaRPr lang="en-US"/>
          </a:p>
        </p:txBody>
      </p:sp>
    </p:spTree>
    <p:extLst>
      <p:ext uri="{BB962C8B-B14F-4D97-AF65-F5344CB8AC3E}">
        <p14:creationId xmlns:p14="http://schemas.microsoft.com/office/powerpoint/2010/main" val="20457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40B3A53-24E7-804C-BDF4-4A747156E4CB}" type="slidenum">
              <a:rPr lang="en-US"/>
              <a:pPr>
                <a:defRPr/>
              </a:pPr>
              <a:t>‹#›</a:t>
            </a:fld>
            <a:endParaRPr lang="en-US"/>
          </a:p>
        </p:txBody>
      </p:sp>
    </p:spTree>
    <p:extLst>
      <p:ext uri="{BB962C8B-B14F-4D97-AF65-F5344CB8AC3E}">
        <p14:creationId xmlns:p14="http://schemas.microsoft.com/office/powerpoint/2010/main" val="193612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3610E7D-FB43-6E4F-8C71-D198DA24A0AE}" type="slidenum">
              <a:rPr lang="en-US"/>
              <a:pPr>
                <a:defRPr/>
              </a:pPr>
              <a:t>‹#›</a:t>
            </a:fld>
            <a:endParaRPr lang="en-US"/>
          </a:p>
        </p:txBody>
      </p:sp>
    </p:spTree>
    <p:extLst>
      <p:ext uri="{BB962C8B-B14F-4D97-AF65-F5344CB8AC3E}">
        <p14:creationId xmlns:p14="http://schemas.microsoft.com/office/powerpoint/2010/main" val="265367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FA6A5D3-A6D3-1C4E-B989-10273FB578A4}" type="slidenum">
              <a:rPr lang="en-US"/>
              <a:pPr>
                <a:defRPr/>
              </a:pPr>
              <a:t>‹#›</a:t>
            </a:fld>
            <a:endParaRPr lang="en-US"/>
          </a:p>
        </p:txBody>
      </p:sp>
    </p:spTree>
    <p:extLst>
      <p:ext uri="{BB962C8B-B14F-4D97-AF65-F5344CB8AC3E}">
        <p14:creationId xmlns:p14="http://schemas.microsoft.com/office/powerpoint/2010/main" val="246911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3A53E8F-E29F-A048-8B54-6D265A36C732}" type="slidenum">
              <a:rPr lang="en-US"/>
              <a:pPr>
                <a:defRPr/>
              </a:pPr>
              <a:t>‹#›</a:t>
            </a:fld>
            <a:endParaRPr lang="en-US"/>
          </a:p>
        </p:txBody>
      </p:sp>
    </p:spTree>
    <p:extLst>
      <p:ext uri="{BB962C8B-B14F-4D97-AF65-F5344CB8AC3E}">
        <p14:creationId xmlns:p14="http://schemas.microsoft.com/office/powerpoint/2010/main" val="232514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E6E8D7"/>
            </a:gs>
            <a:gs pos="100000">
              <a:schemeClr val="bg1"/>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0200" y="908050"/>
            <a:ext cx="8489950" cy="12969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330200" y="2708275"/>
            <a:ext cx="8489950" cy="3457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pPr>
              <a:defRPr/>
            </a:pPr>
            <a:fld id="{4E3621BD-7A90-0340-8963-E34C32300375}" type="slidenum">
              <a:rPr lang="en-US"/>
              <a:pPr>
                <a:defRPr/>
              </a:pPr>
              <a:t>‹#›</a:t>
            </a:fld>
            <a:endParaRPr lang="en-US"/>
          </a:p>
        </p:txBody>
      </p:sp>
      <p:pic>
        <p:nvPicPr>
          <p:cNvPr id="1029" name="Picture 18" descr="MidGreen90"/>
          <p:cNvPicPr>
            <a:picLocks noChangeAspect="1" noChangeArrowheads="1"/>
          </p:cNvPicPr>
          <p:nvPr/>
        </p:nvPicPr>
        <p:blipFill>
          <a:blip r:embed="rId13" cstate="email">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9"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0" fontAlgn="base" hangingPunct="0">
        <a:spcBef>
          <a:spcPct val="0"/>
        </a:spcBef>
        <a:spcAft>
          <a:spcPct val="0"/>
        </a:spcAft>
        <a:defRPr sz="3000" b="1">
          <a:solidFill>
            <a:schemeClr val="tx2"/>
          </a:solidFill>
          <a:latin typeface="+mj-lt"/>
          <a:ea typeface="+mj-ea"/>
          <a:cs typeface="ＭＳ Ｐゴシック" charset="0"/>
        </a:defRPr>
      </a:lvl1pPr>
      <a:lvl2pPr algn="l" rtl="0" eaLnBrk="0" fontAlgn="base" hangingPunct="0">
        <a:spcBef>
          <a:spcPct val="0"/>
        </a:spcBef>
        <a:spcAft>
          <a:spcPct val="0"/>
        </a:spcAft>
        <a:defRPr sz="30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0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0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000" b="1">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000" b="1">
          <a:solidFill>
            <a:schemeClr val="tx2"/>
          </a:solidFill>
          <a:latin typeface="Arial" charset="0"/>
          <a:ea typeface="ＭＳ Ｐゴシック" charset="0"/>
        </a:defRPr>
      </a:lvl6pPr>
      <a:lvl7pPr marL="914400" algn="l" rtl="0" eaLnBrk="1" fontAlgn="base" hangingPunct="1">
        <a:spcBef>
          <a:spcPct val="0"/>
        </a:spcBef>
        <a:spcAft>
          <a:spcPct val="0"/>
        </a:spcAft>
        <a:defRPr sz="3000" b="1">
          <a:solidFill>
            <a:schemeClr val="tx2"/>
          </a:solidFill>
          <a:latin typeface="Arial" charset="0"/>
          <a:ea typeface="ＭＳ Ｐゴシック" charset="0"/>
        </a:defRPr>
      </a:lvl7pPr>
      <a:lvl8pPr marL="1371600" algn="l" rtl="0" eaLnBrk="1" fontAlgn="base" hangingPunct="1">
        <a:spcBef>
          <a:spcPct val="0"/>
        </a:spcBef>
        <a:spcAft>
          <a:spcPct val="0"/>
        </a:spcAft>
        <a:defRPr sz="3000" b="1">
          <a:solidFill>
            <a:schemeClr val="tx2"/>
          </a:solidFill>
          <a:latin typeface="Arial" charset="0"/>
          <a:ea typeface="ＭＳ Ｐゴシック" charset="0"/>
        </a:defRPr>
      </a:lvl8pPr>
      <a:lvl9pPr marL="1828800" algn="l" rtl="0" eaLnBrk="1" fontAlgn="base" hangingPunct="1">
        <a:spcBef>
          <a:spcPct val="0"/>
        </a:spcBef>
        <a:spcAft>
          <a:spcPct val="0"/>
        </a:spcAft>
        <a:defRPr sz="30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Debating the Anthropocene</a:t>
            </a:r>
          </a:p>
        </p:txBody>
      </p:sp>
      <p:sp>
        <p:nvSpPr>
          <p:cNvPr id="3" name="Subtitle 2"/>
          <p:cNvSpPr>
            <a:spLocks noGrp="1"/>
          </p:cNvSpPr>
          <p:nvPr>
            <p:ph sz="half" idx="1"/>
          </p:nvPr>
        </p:nvSpPr>
        <p:spPr>
          <a:xfrm>
            <a:off x="330200" y="1874983"/>
            <a:ext cx="4168775" cy="4651086"/>
          </a:xfrm>
        </p:spPr>
        <p:txBody>
          <a:bodyPr/>
          <a:lstStyle/>
          <a:p>
            <a:pPr marL="457200" indent="-457200">
              <a:buFont typeface="Arial" panose="020B0604020202020204" pitchFamily="34" charset="0"/>
              <a:buChar char="•"/>
            </a:pPr>
            <a:r>
              <a:rPr lang="en-GB" dirty="0"/>
              <a:t>Ecological footprints</a:t>
            </a:r>
          </a:p>
          <a:p>
            <a:pPr marL="457200" indent="-457200">
              <a:buFont typeface="Arial" panose="020B0604020202020204" pitchFamily="34" charset="0"/>
              <a:buChar char="•"/>
            </a:pPr>
            <a:r>
              <a:rPr lang="en-GB" dirty="0"/>
              <a:t>Categorising the role of humans in the Earth system.</a:t>
            </a:r>
          </a:p>
          <a:p>
            <a:pPr marL="457200" indent="-457200">
              <a:buFont typeface="Arial" panose="020B0604020202020204" pitchFamily="34" charset="0"/>
              <a:buChar char="•"/>
            </a:pPr>
            <a:r>
              <a:rPr lang="en-GB" dirty="0"/>
              <a:t>Geological timescales &amp; stratigraphy (layers)</a:t>
            </a:r>
          </a:p>
          <a:p>
            <a:pPr marL="457200" indent="-457200">
              <a:buFont typeface="Arial" panose="020B0604020202020204" pitchFamily="34" charset="0"/>
              <a:buChar char="•"/>
            </a:pPr>
            <a:r>
              <a:rPr lang="en-GB" dirty="0"/>
              <a:t>Definitions under ideologies</a:t>
            </a:r>
          </a:p>
          <a:p>
            <a:pPr marL="457200" indent="-457200">
              <a:buFont typeface="Arial" panose="020B0604020202020204" pitchFamily="34" charset="0"/>
              <a:buChar char="•"/>
            </a:pPr>
            <a:endParaRPr lang="en-GB" dirty="0"/>
          </a:p>
        </p:txBody>
      </p:sp>
      <p:pic>
        <p:nvPicPr>
          <p:cNvPr id="5" name="Content Placeholder 4"/>
          <p:cNvPicPr>
            <a:picLocks noGrp="1" noChangeAspect="1"/>
          </p:cNvPicPr>
          <p:nvPr>
            <p:ph sz="half" idx="2"/>
          </p:nvPr>
        </p:nvPicPr>
        <p:blipFill>
          <a:blip r:embed="rId3"/>
          <a:stretch>
            <a:fillRect/>
          </a:stretch>
        </p:blipFill>
        <p:spPr>
          <a:xfrm>
            <a:off x="4809160" y="1671783"/>
            <a:ext cx="3838619" cy="4854286"/>
          </a:xfrm>
          <a:prstGeom prst="rect">
            <a:avLst/>
          </a:prstGeom>
        </p:spPr>
      </p:pic>
    </p:spTree>
    <p:extLst>
      <p:ext uri="{BB962C8B-B14F-4D97-AF65-F5344CB8AC3E}">
        <p14:creationId xmlns:p14="http://schemas.microsoft.com/office/powerpoint/2010/main" val="3763402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808038"/>
          </a:xfrm>
        </p:spPr>
        <p:txBody>
          <a:bodyPr/>
          <a:lstStyle/>
          <a:p>
            <a:r>
              <a:rPr lang="en-GB" dirty="0"/>
              <a:t>“</a:t>
            </a:r>
            <a:r>
              <a:rPr lang="en-GB" dirty="0" err="1"/>
              <a:t>Orbis</a:t>
            </a:r>
            <a:r>
              <a:rPr lang="en-GB" dirty="0"/>
              <a:t>” (joining the whole planet together)</a:t>
            </a:r>
            <a:endParaRPr lang="en-US" dirty="0"/>
          </a:p>
        </p:txBody>
      </p:sp>
      <p:sp>
        <p:nvSpPr>
          <p:cNvPr id="2" name="Text Placeholder 1"/>
          <p:cNvSpPr>
            <a:spLocks noGrp="1"/>
          </p:cNvSpPr>
          <p:nvPr>
            <p:ph type="body" idx="1"/>
          </p:nvPr>
        </p:nvSpPr>
        <p:spPr/>
        <p:txBody>
          <a:bodyPr/>
          <a:lstStyle/>
          <a:p>
            <a:r>
              <a:rPr lang="en-GB" dirty="0"/>
              <a:t>Reason</a:t>
            </a:r>
            <a:endParaRPr lang="en-US" dirty="0"/>
          </a:p>
        </p:txBody>
      </p:sp>
      <p:sp>
        <p:nvSpPr>
          <p:cNvPr id="5" name="Content Placeholder 4"/>
          <p:cNvSpPr>
            <a:spLocks noGrp="1"/>
          </p:cNvSpPr>
          <p:nvPr>
            <p:ph sz="half" idx="2"/>
          </p:nvPr>
        </p:nvSpPr>
        <p:spPr>
          <a:xfrm>
            <a:off x="457200" y="2174874"/>
            <a:ext cx="4040188" cy="4396581"/>
          </a:xfrm>
        </p:spPr>
        <p:txBody>
          <a:bodyPr/>
          <a:lstStyle/>
          <a:p>
            <a:r>
              <a:rPr lang="en-GB" dirty="0"/>
              <a:t>Once new world was founds, crops and animals transplanted</a:t>
            </a:r>
            <a:endParaRPr lang="en-US" dirty="0"/>
          </a:p>
          <a:p>
            <a:r>
              <a:rPr lang="en-GB" dirty="0"/>
              <a:t>This merging of biota is irreversible. </a:t>
            </a:r>
            <a:endParaRPr lang="en-US" dirty="0"/>
          </a:p>
          <a:p>
            <a:r>
              <a:rPr lang="en-GB" dirty="0"/>
              <a:t>Associated with American depopulation (90% death rate of natives)</a:t>
            </a:r>
          </a:p>
          <a:p>
            <a:r>
              <a:rPr lang="en-GB" dirty="0"/>
              <a:t>Forest regrowth may have impacted carbon levels</a:t>
            </a:r>
            <a:endParaRPr lang="en-US" dirty="0"/>
          </a:p>
          <a:p>
            <a:endParaRPr lang="en-GB" i="1" dirty="0"/>
          </a:p>
        </p:txBody>
      </p:sp>
      <p:sp>
        <p:nvSpPr>
          <p:cNvPr id="3" name="Text Placeholder 2"/>
          <p:cNvSpPr>
            <a:spLocks noGrp="1"/>
          </p:cNvSpPr>
          <p:nvPr>
            <p:ph type="body" sz="quarter" idx="3"/>
          </p:nvPr>
        </p:nvSpPr>
        <p:spPr/>
        <p:txBody>
          <a:bodyPr/>
          <a:lstStyle/>
          <a:p>
            <a:pPr algn="ctr"/>
            <a:r>
              <a:rPr lang="en-GB" dirty="0"/>
              <a:t>Merits </a:t>
            </a:r>
            <a:endParaRPr lang="en-US" dirty="0"/>
          </a:p>
        </p:txBody>
      </p:sp>
      <p:sp>
        <p:nvSpPr>
          <p:cNvPr id="6" name="Content Placeholder 5"/>
          <p:cNvSpPr>
            <a:spLocks noGrp="1"/>
          </p:cNvSpPr>
          <p:nvPr>
            <p:ph sz="quarter" idx="4"/>
          </p:nvPr>
        </p:nvSpPr>
        <p:spPr/>
        <p:txBody>
          <a:bodyPr/>
          <a:lstStyle/>
          <a:p>
            <a:r>
              <a:rPr lang="en-GB" dirty="0">
                <a:latin typeface="Arial" charset="0"/>
              </a:rPr>
              <a:t>Pro: </a:t>
            </a:r>
            <a:r>
              <a:rPr lang="en-GB" i="1" dirty="0">
                <a:latin typeface="Arial" charset="0"/>
              </a:rPr>
              <a:t>Fossil record evidence undisputable</a:t>
            </a:r>
            <a:endParaRPr lang="en-US" i="1" dirty="0">
              <a:latin typeface="Arial" charset="0"/>
            </a:endParaRPr>
          </a:p>
          <a:p>
            <a:pPr marL="0" indent="0">
              <a:buNone/>
            </a:pPr>
            <a:r>
              <a:rPr lang="en-US" dirty="0">
                <a:latin typeface="Arial" charset="0"/>
              </a:rPr>
              <a:t> </a:t>
            </a:r>
          </a:p>
          <a:p>
            <a:r>
              <a:rPr lang="en-GB" dirty="0">
                <a:latin typeface="Arial" charset="0"/>
              </a:rPr>
              <a:t>Con: </a:t>
            </a:r>
            <a:r>
              <a:rPr lang="en-GB" i="1" dirty="0">
                <a:latin typeface="Arial" charset="0"/>
              </a:rPr>
              <a:t>climate impact debatable</a:t>
            </a:r>
            <a:endParaRPr lang="en-US" i="1" dirty="0">
              <a:latin typeface="Arial" charset="0"/>
            </a:endParaRPr>
          </a:p>
          <a:p>
            <a:endParaRPr lang="en-US" dirty="0"/>
          </a:p>
        </p:txBody>
      </p:sp>
    </p:spTree>
    <p:extLst>
      <p:ext uri="{BB962C8B-B14F-4D97-AF65-F5344CB8AC3E}">
        <p14:creationId xmlns:p14="http://schemas.microsoft.com/office/powerpoint/2010/main" val="2042094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808038"/>
          </a:xfrm>
        </p:spPr>
        <p:txBody>
          <a:bodyPr/>
          <a:lstStyle/>
          <a:p>
            <a:r>
              <a:rPr lang="en-GB" dirty="0"/>
              <a:t>Industrial Revolution</a:t>
            </a:r>
          </a:p>
        </p:txBody>
      </p:sp>
      <p:sp>
        <p:nvSpPr>
          <p:cNvPr id="2" name="Text Placeholder 1"/>
          <p:cNvSpPr>
            <a:spLocks noGrp="1"/>
          </p:cNvSpPr>
          <p:nvPr>
            <p:ph type="body" idx="1"/>
          </p:nvPr>
        </p:nvSpPr>
        <p:spPr/>
        <p:txBody>
          <a:bodyPr/>
          <a:lstStyle/>
          <a:p>
            <a:r>
              <a:rPr lang="en-GB" dirty="0"/>
              <a:t>Reason</a:t>
            </a:r>
            <a:endParaRPr lang="en-US" dirty="0"/>
          </a:p>
        </p:txBody>
      </p:sp>
      <p:sp>
        <p:nvSpPr>
          <p:cNvPr id="5" name="Content Placeholder 4"/>
          <p:cNvSpPr>
            <a:spLocks noGrp="1"/>
          </p:cNvSpPr>
          <p:nvPr>
            <p:ph sz="half" idx="2"/>
          </p:nvPr>
        </p:nvSpPr>
        <p:spPr>
          <a:xfrm>
            <a:off x="457200" y="2174874"/>
            <a:ext cx="4040188" cy="4396581"/>
          </a:xfrm>
        </p:spPr>
        <p:txBody>
          <a:bodyPr/>
          <a:lstStyle/>
          <a:p>
            <a:r>
              <a:rPr lang="en-GB" dirty="0"/>
              <a:t>Discovery of steam engine (in 1712) </a:t>
            </a:r>
            <a:endParaRPr lang="en-US" dirty="0"/>
          </a:p>
          <a:p>
            <a:r>
              <a:rPr lang="en-GB" dirty="0"/>
              <a:t>Start of whole-scale changes in atmosphere and land cover</a:t>
            </a:r>
          </a:p>
          <a:p>
            <a:r>
              <a:rPr lang="en-GB" dirty="0"/>
              <a:t>Initially based in Western Europe and then slowly expanding</a:t>
            </a:r>
          </a:p>
          <a:p>
            <a:r>
              <a:rPr lang="en-GB" dirty="0"/>
              <a:t> Coal use for energy </a:t>
            </a:r>
          </a:p>
        </p:txBody>
      </p:sp>
      <p:sp>
        <p:nvSpPr>
          <p:cNvPr id="3" name="Text Placeholder 2"/>
          <p:cNvSpPr>
            <a:spLocks noGrp="1"/>
          </p:cNvSpPr>
          <p:nvPr>
            <p:ph type="body" sz="quarter" idx="3"/>
          </p:nvPr>
        </p:nvSpPr>
        <p:spPr/>
        <p:txBody>
          <a:bodyPr/>
          <a:lstStyle/>
          <a:p>
            <a:pPr algn="ctr"/>
            <a:r>
              <a:rPr lang="en-GB" dirty="0">
                <a:latin typeface="Arial" charset="0"/>
              </a:rPr>
              <a:t>Merits</a:t>
            </a:r>
            <a:endParaRPr lang="en-US" dirty="0">
              <a:latin typeface="Arial" charset="0"/>
            </a:endParaRPr>
          </a:p>
        </p:txBody>
      </p:sp>
      <p:sp>
        <p:nvSpPr>
          <p:cNvPr id="6" name="Content Placeholder 5"/>
          <p:cNvSpPr>
            <a:spLocks noGrp="1"/>
          </p:cNvSpPr>
          <p:nvPr>
            <p:ph sz="quarter" idx="4"/>
          </p:nvPr>
        </p:nvSpPr>
        <p:spPr/>
        <p:txBody>
          <a:bodyPr/>
          <a:lstStyle/>
          <a:p>
            <a:r>
              <a:rPr lang="en-GB" dirty="0">
                <a:latin typeface="Arial" charset="0"/>
              </a:rPr>
              <a:t>Pro: </a:t>
            </a:r>
            <a:r>
              <a:rPr lang="en-GB" i="1" dirty="0">
                <a:latin typeface="Arial" charset="0"/>
              </a:rPr>
              <a:t>“Preindustrial” already used to measure climate changes from in Paris agreement</a:t>
            </a:r>
            <a:r>
              <a:rPr lang="en-US" dirty="0">
                <a:latin typeface="Arial" charset="0"/>
              </a:rPr>
              <a:t> </a:t>
            </a:r>
          </a:p>
          <a:p>
            <a:r>
              <a:rPr lang="en-GB" dirty="0">
                <a:latin typeface="Arial" charset="0"/>
              </a:rPr>
              <a:t>Con: </a:t>
            </a:r>
            <a:r>
              <a:rPr lang="en-GB" i="1" dirty="0">
                <a:latin typeface="Arial" charset="0"/>
              </a:rPr>
              <a:t>Hard to pick up exact threshold in geologic record</a:t>
            </a:r>
            <a:endParaRPr lang="en-US" dirty="0">
              <a:latin typeface="Arial" charset="0"/>
            </a:endParaRPr>
          </a:p>
          <a:p>
            <a:r>
              <a:rPr lang="en-US" dirty="0">
                <a:latin typeface="Arial" charset="0"/>
              </a:rPr>
              <a:t>Con: </a:t>
            </a:r>
            <a:r>
              <a:rPr lang="en-US" i="1" dirty="0">
                <a:latin typeface="Arial" charset="0"/>
              </a:rPr>
              <a:t>temporal effect different across globe</a:t>
            </a:r>
            <a:r>
              <a:rPr lang="en-US" dirty="0">
                <a:latin typeface="Arial" charset="0"/>
              </a:rPr>
              <a:t> </a:t>
            </a:r>
            <a:endParaRPr lang="en-GB" dirty="0">
              <a:latin typeface="Arial" charset="0"/>
            </a:endParaRPr>
          </a:p>
          <a:p>
            <a:endParaRPr lang="en-US" dirty="0"/>
          </a:p>
        </p:txBody>
      </p:sp>
    </p:spTree>
    <p:extLst>
      <p:ext uri="{BB962C8B-B14F-4D97-AF65-F5344CB8AC3E}">
        <p14:creationId xmlns:p14="http://schemas.microsoft.com/office/powerpoint/2010/main" val="3854657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808038"/>
          </a:xfrm>
        </p:spPr>
        <p:txBody>
          <a:bodyPr/>
          <a:lstStyle/>
          <a:p>
            <a:r>
              <a:rPr lang="en-GB" dirty="0"/>
              <a:t>Great Acceleration (1950-60s)</a:t>
            </a:r>
            <a:endParaRPr lang="en-US" dirty="0"/>
          </a:p>
        </p:txBody>
      </p:sp>
      <p:sp>
        <p:nvSpPr>
          <p:cNvPr id="2" name="Text Placeholder 1"/>
          <p:cNvSpPr>
            <a:spLocks noGrp="1"/>
          </p:cNvSpPr>
          <p:nvPr>
            <p:ph type="body" idx="1"/>
          </p:nvPr>
        </p:nvSpPr>
        <p:spPr/>
        <p:txBody>
          <a:bodyPr/>
          <a:lstStyle/>
          <a:p>
            <a:r>
              <a:rPr lang="en-GB" dirty="0"/>
              <a:t>Reason</a:t>
            </a:r>
            <a:endParaRPr lang="en-US" dirty="0"/>
          </a:p>
        </p:txBody>
      </p:sp>
      <p:sp>
        <p:nvSpPr>
          <p:cNvPr id="5" name="Content Placeholder 4"/>
          <p:cNvSpPr>
            <a:spLocks noGrp="1"/>
          </p:cNvSpPr>
          <p:nvPr>
            <p:ph sz="half" idx="2"/>
          </p:nvPr>
        </p:nvSpPr>
        <p:spPr/>
        <p:txBody>
          <a:bodyPr/>
          <a:lstStyle/>
          <a:p>
            <a:r>
              <a:rPr lang="en-GB" dirty="0"/>
              <a:t>Post-war population increase and consumer power</a:t>
            </a:r>
          </a:p>
          <a:p>
            <a:r>
              <a:rPr lang="en-GB" dirty="0"/>
              <a:t>Nuclear tests have global signal</a:t>
            </a:r>
          </a:p>
          <a:p>
            <a:r>
              <a:rPr lang="en-GB" dirty="0"/>
              <a:t>Dramatic increase in rate environmental change</a:t>
            </a:r>
          </a:p>
          <a:p>
            <a:r>
              <a:rPr lang="en-GB" dirty="0"/>
              <a:t>Wholesale extinctions and deforestation</a:t>
            </a:r>
            <a:endParaRPr lang="en-US" dirty="0"/>
          </a:p>
        </p:txBody>
      </p:sp>
      <p:sp>
        <p:nvSpPr>
          <p:cNvPr id="3" name="Text Placeholder 2"/>
          <p:cNvSpPr>
            <a:spLocks noGrp="1"/>
          </p:cNvSpPr>
          <p:nvPr>
            <p:ph type="body" sz="quarter" idx="3"/>
          </p:nvPr>
        </p:nvSpPr>
        <p:spPr/>
        <p:txBody>
          <a:bodyPr/>
          <a:lstStyle/>
          <a:p>
            <a:pPr algn="ctr"/>
            <a:r>
              <a:rPr lang="en-GB" dirty="0"/>
              <a:t>Merits</a:t>
            </a:r>
            <a:endParaRPr lang="en-US" dirty="0"/>
          </a:p>
        </p:txBody>
      </p:sp>
      <p:sp>
        <p:nvSpPr>
          <p:cNvPr id="6" name="Content Placeholder 5"/>
          <p:cNvSpPr>
            <a:spLocks noGrp="1"/>
          </p:cNvSpPr>
          <p:nvPr>
            <p:ph sz="quarter" idx="4"/>
          </p:nvPr>
        </p:nvSpPr>
        <p:spPr/>
        <p:txBody>
          <a:bodyPr/>
          <a:lstStyle/>
          <a:p>
            <a:r>
              <a:rPr lang="en-GB" dirty="0">
                <a:latin typeface="Arial" charset="0"/>
              </a:rPr>
              <a:t>Pro: </a:t>
            </a:r>
            <a:r>
              <a:rPr lang="en-GB" i="1" dirty="0">
                <a:latin typeface="Arial" charset="0"/>
              </a:rPr>
              <a:t>No-one disputable global human influence by this date</a:t>
            </a:r>
            <a:endParaRPr lang="en-US" i="1" dirty="0">
              <a:latin typeface="Arial" charset="0"/>
            </a:endParaRPr>
          </a:p>
          <a:p>
            <a:r>
              <a:rPr lang="en-US" dirty="0">
                <a:latin typeface="Arial" charset="0"/>
              </a:rPr>
              <a:t>Pro: </a:t>
            </a:r>
            <a:r>
              <a:rPr lang="en-US" i="1" dirty="0">
                <a:latin typeface="Arial" charset="0"/>
              </a:rPr>
              <a:t>Many different possible markers</a:t>
            </a:r>
            <a:r>
              <a:rPr lang="en-US" dirty="0">
                <a:latin typeface="Arial" charset="0"/>
              </a:rPr>
              <a:t> </a:t>
            </a:r>
          </a:p>
          <a:p>
            <a:r>
              <a:rPr lang="en-GB" dirty="0">
                <a:latin typeface="Arial" charset="0"/>
              </a:rPr>
              <a:t>Con: </a:t>
            </a:r>
            <a:r>
              <a:rPr lang="en-GB" i="1" dirty="0">
                <a:latin typeface="Arial" charset="0"/>
              </a:rPr>
              <a:t>Radioactive evidence will decay away </a:t>
            </a:r>
            <a:r>
              <a:rPr lang="en-US" dirty="0">
                <a:latin typeface="Arial" charset="0"/>
              </a:rPr>
              <a:t> </a:t>
            </a:r>
          </a:p>
          <a:p>
            <a:endParaRPr lang="en-US" dirty="0"/>
          </a:p>
        </p:txBody>
      </p:sp>
    </p:spTree>
    <p:extLst>
      <p:ext uri="{BB962C8B-B14F-4D97-AF65-F5344CB8AC3E}">
        <p14:creationId xmlns:p14="http://schemas.microsoft.com/office/powerpoint/2010/main" val="516603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908050"/>
            <a:ext cx="8489950" cy="1375007"/>
          </a:xfrm>
        </p:spPr>
        <p:txBody>
          <a:bodyPr/>
          <a:lstStyle/>
          <a:p>
            <a:r>
              <a:rPr lang="en-US" dirty="0"/>
              <a:t>Your vote?</a:t>
            </a:r>
          </a:p>
        </p:txBody>
      </p:sp>
      <p:sp>
        <p:nvSpPr>
          <p:cNvPr id="3" name="Content Placeholder 2"/>
          <p:cNvSpPr>
            <a:spLocks noGrp="1"/>
          </p:cNvSpPr>
          <p:nvPr>
            <p:ph idx="1"/>
          </p:nvPr>
        </p:nvSpPr>
        <p:spPr>
          <a:xfrm>
            <a:off x="330200" y="1905388"/>
            <a:ext cx="8489950" cy="4260462"/>
          </a:xfrm>
        </p:spPr>
        <p:txBody>
          <a:bodyPr/>
          <a:lstStyle/>
          <a:p>
            <a:r>
              <a:rPr lang="en-US" dirty="0"/>
              <a:t>Think about the relative merits of the 4 options.</a:t>
            </a:r>
          </a:p>
          <a:p>
            <a:r>
              <a:rPr lang="en-US" dirty="0"/>
              <a:t>Which date would you pick?</a:t>
            </a:r>
          </a:p>
          <a:p>
            <a:pPr marL="400050" lvl="1" indent="-400050"/>
            <a:r>
              <a:rPr lang="en-US" dirty="0"/>
              <a:t>3070 BCE – Early Anthropocene</a:t>
            </a:r>
          </a:p>
          <a:p>
            <a:pPr lvl="1" indent="-342900"/>
            <a:r>
              <a:rPr lang="en-US" dirty="0"/>
              <a:t>1610 CE – </a:t>
            </a:r>
            <a:r>
              <a:rPr lang="en-US" dirty="0" err="1"/>
              <a:t>Orbis</a:t>
            </a:r>
            <a:r>
              <a:rPr lang="en-US" dirty="0"/>
              <a:t> and the New World</a:t>
            </a:r>
          </a:p>
          <a:p>
            <a:pPr lvl="1" indent="-342900"/>
            <a:r>
              <a:rPr lang="en-US" dirty="0"/>
              <a:t>1712 CE – Industrial revolution</a:t>
            </a:r>
          </a:p>
          <a:p>
            <a:pPr lvl="1" indent="-342900"/>
            <a:r>
              <a:rPr lang="en-US" dirty="0"/>
              <a:t>1963 CE – Great acceleration</a:t>
            </a:r>
          </a:p>
        </p:txBody>
      </p:sp>
    </p:spTree>
    <p:extLst>
      <p:ext uri="{BB962C8B-B14F-4D97-AF65-F5344CB8AC3E}">
        <p14:creationId xmlns:p14="http://schemas.microsoft.com/office/powerpoint/2010/main" val="1777830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Implications of Choice</a:t>
            </a:r>
          </a:p>
        </p:txBody>
      </p:sp>
      <p:sp>
        <p:nvSpPr>
          <p:cNvPr id="5" name="Text Placeholder 4"/>
          <p:cNvSpPr>
            <a:spLocks noGrp="1"/>
          </p:cNvSpPr>
          <p:nvPr>
            <p:ph type="body" idx="1"/>
          </p:nvPr>
        </p:nvSpPr>
        <p:spPr/>
        <p:txBody>
          <a:bodyPr/>
          <a:lstStyle/>
          <a:p>
            <a:r>
              <a:rPr lang="en-GB" dirty="0"/>
              <a:t>Objective C</a:t>
            </a:r>
          </a:p>
        </p:txBody>
      </p:sp>
    </p:spTree>
    <p:extLst>
      <p:ext uri="{BB962C8B-B14F-4D97-AF65-F5344CB8AC3E}">
        <p14:creationId xmlns:p14="http://schemas.microsoft.com/office/powerpoint/2010/main" val="1531104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22300"/>
            <a:ext cx="8489950" cy="549275"/>
          </a:xfrm>
        </p:spPr>
        <p:txBody>
          <a:bodyPr/>
          <a:lstStyle/>
          <a:p>
            <a:r>
              <a:rPr lang="en-GB" dirty="0"/>
              <a:t>Perceptions of selection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7736404"/>
              </p:ext>
            </p:extLst>
          </p:nvPr>
        </p:nvGraphicFramePr>
        <p:xfrm>
          <a:off x="330200" y="1504950"/>
          <a:ext cx="8489950" cy="4302760"/>
        </p:xfrm>
        <a:graphic>
          <a:graphicData uri="http://schemas.openxmlformats.org/drawingml/2006/table">
            <a:tbl>
              <a:tblPr firstRow="1" bandRow="1">
                <a:tableStyleId>{5C22544A-7EE6-4342-B048-85BDC9FD1C3A}</a:tableStyleId>
              </a:tblPr>
              <a:tblGrid>
                <a:gridCol w="2270125">
                  <a:extLst>
                    <a:ext uri="{9D8B030D-6E8A-4147-A177-3AD203B41FA5}">
                      <a16:colId xmlns:a16="http://schemas.microsoft.com/office/drawing/2014/main" xmlns="" val="20000"/>
                    </a:ext>
                  </a:extLst>
                </a:gridCol>
                <a:gridCol w="6219825">
                  <a:extLst>
                    <a:ext uri="{9D8B030D-6E8A-4147-A177-3AD203B41FA5}">
                      <a16:colId xmlns:a16="http://schemas.microsoft.com/office/drawing/2014/main" xmlns="" val="20001"/>
                    </a:ext>
                  </a:extLst>
                </a:gridCol>
              </a:tblGrid>
              <a:tr h="370840">
                <a:tc>
                  <a:txBody>
                    <a:bodyPr/>
                    <a:lstStyle/>
                    <a:p>
                      <a:r>
                        <a:rPr lang="en-GB" dirty="0"/>
                        <a:t>Start</a:t>
                      </a:r>
                      <a:r>
                        <a:rPr lang="en-GB" baseline="0" dirty="0"/>
                        <a:t> Date</a:t>
                      </a:r>
                      <a:endParaRPr lang="en-GB" dirty="0"/>
                    </a:p>
                  </a:txBody>
                  <a:tcPr/>
                </a:tc>
                <a:tc>
                  <a:txBody>
                    <a:bodyPr/>
                    <a:lstStyle/>
                    <a:p>
                      <a:r>
                        <a:rPr lang="en-GB" dirty="0"/>
                        <a:t>Implications</a:t>
                      </a:r>
                    </a:p>
                  </a:txBody>
                  <a:tcPr/>
                </a:tc>
                <a:extLst>
                  <a:ext uri="{0D108BD9-81ED-4DB2-BD59-A6C34878D82A}">
                    <a16:rowId xmlns:a16="http://schemas.microsoft.com/office/drawing/2014/main" xmlns="" val="10000"/>
                  </a:ext>
                </a:extLst>
              </a:tr>
              <a:tr h="370840">
                <a:tc>
                  <a:txBody>
                    <a:bodyPr/>
                    <a:lstStyle/>
                    <a:p>
                      <a:r>
                        <a:rPr lang="en-GB" dirty="0"/>
                        <a:t>Early Anthropocene (3070 BCE)</a:t>
                      </a:r>
                      <a:endParaRPr lang="en-US" dirty="0"/>
                    </a:p>
                  </a:txBody>
                  <a:tcPr/>
                </a:tc>
                <a:tc>
                  <a:txBody>
                    <a:bodyPr/>
                    <a:lstStyle/>
                    <a:p>
                      <a:r>
                        <a:rPr lang="en-GB" dirty="0"/>
                        <a:t>Farming</a:t>
                      </a:r>
                      <a:r>
                        <a:rPr lang="en-GB" baseline="0" dirty="0"/>
                        <a:t> and civilisation was root of Anthropocene.</a:t>
                      </a:r>
                    </a:p>
                    <a:p>
                      <a:r>
                        <a:rPr lang="en-GB" i="1" baseline="0" dirty="0"/>
                        <a:t>Highlights prehistoric contribution - drawing attention away </a:t>
                      </a:r>
                      <a:r>
                        <a:rPr lang="en-GB" i="1" baseline="0" dirty="0" smtClean="0"/>
                        <a:t>from </a:t>
                      </a:r>
                      <a:r>
                        <a:rPr lang="en-GB" i="1" baseline="0" dirty="0"/>
                        <a:t>current activities.</a:t>
                      </a:r>
                      <a:endParaRPr lang="en-GB" i="1" dirty="0"/>
                    </a:p>
                  </a:txBody>
                  <a:tcPr/>
                </a:tc>
                <a:extLst>
                  <a:ext uri="{0D108BD9-81ED-4DB2-BD59-A6C34878D82A}">
                    <a16:rowId xmlns:a16="http://schemas.microsoft.com/office/drawing/2014/main" xmlns="" val="10001"/>
                  </a:ext>
                </a:extLst>
              </a:tr>
              <a:tr h="370840">
                <a:tc>
                  <a:txBody>
                    <a:bodyPr/>
                    <a:lstStyle/>
                    <a:p>
                      <a:r>
                        <a:rPr lang="en-GB" dirty="0" err="1"/>
                        <a:t>Orbis</a:t>
                      </a:r>
                      <a:r>
                        <a:rPr lang="en-GB" dirty="0"/>
                        <a:t> (1610 CE)</a:t>
                      </a:r>
                    </a:p>
                  </a:txBody>
                  <a:tcPr/>
                </a:tc>
                <a:tc>
                  <a:txBody>
                    <a:bodyPr/>
                    <a:lstStyle/>
                    <a:p>
                      <a:r>
                        <a:rPr lang="en-GB" dirty="0"/>
                        <a:t>Colonialism and global</a:t>
                      </a:r>
                      <a:r>
                        <a:rPr lang="en-GB" baseline="0" dirty="0"/>
                        <a:t> trade </a:t>
                      </a:r>
                      <a:r>
                        <a:rPr lang="en-GB" dirty="0"/>
                        <a:t>was root of Anthropocene.</a:t>
                      </a:r>
                      <a:r>
                        <a:rPr lang="en-GB" baseline="0" dirty="0"/>
                        <a:t> </a:t>
                      </a:r>
                      <a:r>
                        <a:rPr lang="en-GB" i="1" baseline="0" dirty="0"/>
                        <a:t>H</a:t>
                      </a:r>
                      <a:r>
                        <a:rPr lang="en-GB" i="1" dirty="0"/>
                        <a:t>ighlights social concerns surrounding the unequal power relationships (such as slavery) and globalisation.</a:t>
                      </a:r>
                      <a:endParaRPr lang="en-US" i="1" dirty="0"/>
                    </a:p>
                  </a:txBody>
                  <a:tcPr/>
                </a:tc>
                <a:extLst>
                  <a:ext uri="{0D108BD9-81ED-4DB2-BD59-A6C34878D82A}">
                    <a16:rowId xmlns:a16="http://schemas.microsoft.com/office/drawing/2014/main" xmlns="" val="10002"/>
                  </a:ext>
                </a:extLst>
              </a:tr>
              <a:tr h="370840">
                <a:tc>
                  <a:txBody>
                    <a:bodyPr/>
                    <a:lstStyle/>
                    <a:p>
                      <a:r>
                        <a:rPr lang="en-GB" dirty="0"/>
                        <a:t>Industrial</a:t>
                      </a:r>
                      <a:r>
                        <a:rPr lang="en-GB" baseline="0" dirty="0"/>
                        <a:t> Revolution </a:t>
                      </a:r>
                    </a:p>
                    <a:p>
                      <a:r>
                        <a:rPr lang="en-GB" baseline="0" dirty="0"/>
                        <a:t>(1712 CE)</a:t>
                      </a:r>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Coal</a:t>
                      </a:r>
                      <a:r>
                        <a:rPr lang="en-GB" baseline="0" dirty="0"/>
                        <a:t> and industrialisation </a:t>
                      </a:r>
                      <a:r>
                        <a:rPr lang="en-GB" dirty="0"/>
                        <a:t>was root of Anthropocene.</a:t>
                      </a:r>
                      <a:r>
                        <a:rPr lang="en-GB" baseline="0" dirty="0"/>
                        <a:t> </a:t>
                      </a:r>
                      <a:r>
                        <a:rPr lang="en-GB" i="1" baseline="0" dirty="0"/>
                        <a:t>H</a:t>
                      </a:r>
                      <a:r>
                        <a:rPr lang="en-GB" i="1" dirty="0"/>
                        <a:t>ighlights social concerns surrounding the global economy</a:t>
                      </a:r>
                      <a:r>
                        <a:rPr lang="en-GB" i="1" baseline="0" dirty="0"/>
                        <a:t> </a:t>
                      </a:r>
                      <a:r>
                        <a:rPr lang="en-GB" i="1" dirty="0"/>
                        <a:t>and reliance of</a:t>
                      </a:r>
                      <a:r>
                        <a:rPr lang="en-GB" i="1" baseline="0" dirty="0"/>
                        <a:t> fossil fuels</a:t>
                      </a:r>
                      <a:r>
                        <a:rPr lang="en-GB" i="1" dirty="0"/>
                        <a:t>.</a:t>
                      </a:r>
                    </a:p>
                  </a:txBody>
                  <a:tcPr/>
                </a:tc>
                <a:extLst>
                  <a:ext uri="{0D108BD9-81ED-4DB2-BD59-A6C34878D82A}">
                    <a16:rowId xmlns:a16="http://schemas.microsoft.com/office/drawing/2014/main" xmlns="" val="10003"/>
                  </a:ext>
                </a:extLst>
              </a:tr>
              <a:tr h="370840">
                <a:tc>
                  <a:txBody>
                    <a:bodyPr/>
                    <a:lstStyle/>
                    <a:p>
                      <a:r>
                        <a:rPr lang="en-GB" dirty="0"/>
                        <a:t>Great</a:t>
                      </a:r>
                      <a:r>
                        <a:rPr lang="en-GB" baseline="0" dirty="0"/>
                        <a:t> Acceleration (1964 CE)</a:t>
                      </a:r>
                      <a:endParaRPr lang="en-US" dirty="0"/>
                    </a:p>
                  </a:txBody>
                  <a:tcPr/>
                </a:tc>
                <a:tc>
                  <a:txBody>
                    <a:bodyPr/>
                    <a:lstStyle/>
                    <a:p>
                      <a:r>
                        <a:rPr lang="en-GB" dirty="0"/>
                        <a:t>Nuclear</a:t>
                      </a:r>
                      <a:r>
                        <a:rPr lang="en-GB" baseline="0" dirty="0"/>
                        <a:t> bomb and consumerism was root of Anthropocene.</a:t>
                      </a:r>
                    </a:p>
                    <a:p>
                      <a:r>
                        <a:rPr lang="en-GB" i="1" dirty="0"/>
                        <a:t>Highlights</a:t>
                      </a:r>
                      <a:r>
                        <a:rPr lang="en-GB" i="1" baseline="0" dirty="0"/>
                        <a:t> that </a:t>
                      </a:r>
                      <a:r>
                        <a:rPr lang="en-GB" i="1" dirty="0"/>
                        <a:t>technology</a:t>
                      </a:r>
                      <a:r>
                        <a:rPr lang="en-GB" i="1" baseline="0" dirty="0"/>
                        <a:t> in hands of a few </a:t>
                      </a:r>
                      <a:r>
                        <a:rPr lang="en-GB" i="1" dirty="0"/>
                        <a:t>threatens planet-wide destruction. P</a:t>
                      </a:r>
                      <a:r>
                        <a:rPr lang="en-GB" i="1" baseline="0" dirty="0"/>
                        <a:t>opulation growth combined with western lifestyle also at fault.</a:t>
                      </a:r>
                      <a:endParaRPr lang="en-GB" i="1"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10094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908050"/>
            <a:ext cx="8489950" cy="757788"/>
          </a:xfrm>
        </p:spPr>
        <p:txBody>
          <a:bodyPr/>
          <a:lstStyle/>
          <a:p>
            <a:r>
              <a:rPr lang="en-GB" dirty="0"/>
              <a:t>Introduction</a:t>
            </a:r>
          </a:p>
        </p:txBody>
      </p:sp>
      <p:sp>
        <p:nvSpPr>
          <p:cNvPr id="3" name="Content Placeholder 2"/>
          <p:cNvSpPr>
            <a:spLocks noGrp="1"/>
          </p:cNvSpPr>
          <p:nvPr>
            <p:ph idx="1"/>
          </p:nvPr>
        </p:nvSpPr>
        <p:spPr>
          <a:xfrm>
            <a:off x="330200" y="1665838"/>
            <a:ext cx="8489950" cy="4291783"/>
          </a:xfrm>
        </p:spPr>
        <p:txBody>
          <a:bodyPr/>
          <a:lstStyle/>
          <a:p>
            <a:r>
              <a:rPr lang="en-GB" dirty="0"/>
              <a:t>Humans are significantly altering the planet – physically, chemically and biologically</a:t>
            </a:r>
          </a:p>
          <a:p>
            <a:r>
              <a:rPr lang="en-GB" dirty="0"/>
              <a:t>They are now a geological force that can control evolution of climate</a:t>
            </a:r>
          </a:p>
          <a:p>
            <a:r>
              <a:rPr lang="en-GB" dirty="0"/>
              <a:t>Earth’s history </a:t>
            </a:r>
            <a:r>
              <a:rPr lang="en-GB" dirty="0" smtClean="0"/>
              <a:t>is </a:t>
            </a:r>
            <a:r>
              <a:rPr lang="en-GB" dirty="0" smtClean="0"/>
              <a:t>divided </a:t>
            </a:r>
            <a:r>
              <a:rPr lang="en-GB" dirty="0"/>
              <a:t>up into sections – partly according to forces at play</a:t>
            </a:r>
          </a:p>
          <a:p>
            <a:r>
              <a:rPr lang="en-GB" dirty="0"/>
              <a:t>“Anthropocene” is the name of a proposed new section where Humans dominate</a:t>
            </a:r>
          </a:p>
          <a:p>
            <a:r>
              <a:rPr lang="en-GB" dirty="0"/>
              <a:t>Each boundary has a distinct marker</a:t>
            </a:r>
          </a:p>
          <a:p>
            <a:pPr lvl="1"/>
            <a:r>
              <a:rPr lang="en-GB" b="1" i="1" dirty="0"/>
              <a:t>When should the start of Anthropocene be?</a:t>
            </a:r>
          </a:p>
          <a:p>
            <a:endParaRPr lang="en-GB" dirty="0"/>
          </a:p>
        </p:txBody>
      </p:sp>
    </p:spTree>
    <p:extLst>
      <p:ext uri="{BB962C8B-B14F-4D97-AF65-F5344CB8AC3E}">
        <p14:creationId xmlns:p14="http://schemas.microsoft.com/office/powerpoint/2010/main" val="44278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908050"/>
            <a:ext cx="8489950" cy="685360"/>
          </a:xfrm>
        </p:spPr>
        <p:txBody>
          <a:bodyPr/>
          <a:lstStyle/>
          <a:p>
            <a:r>
              <a:rPr lang="en-GB" dirty="0"/>
              <a:t>Learning Objectives</a:t>
            </a:r>
          </a:p>
        </p:txBody>
      </p:sp>
      <p:sp>
        <p:nvSpPr>
          <p:cNvPr id="3" name="Content Placeholder 2"/>
          <p:cNvSpPr>
            <a:spLocks noGrp="1"/>
          </p:cNvSpPr>
          <p:nvPr>
            <p:ph idx="1"/>
          </p:nvPr>
        </p:nvSpPr>
        <p:spPr>
          <a:xfrm>
            <a:off x="330200" y="1593411"/>
            <a:ext cx="8489950" cy="4572440"/>
          </a:xfrm>
        </p:spPr>
        <p:txBody>
          <a:bodyPr/>
          <a:lstStyle/>
          <a:p>
            <a:r>
              <a:rPr lang="en-GB" dirty="0"/>
              <a:t>The Anthropocene is an active research topic and no conclusions have yet been reached</a:t>
            </a:r>
          </a:p>
          <a:p>
            <a:r>
              <a:rPr lang="en-GB" dirty="0"/>
              <a:t>Here we’ll touch upon about the same questions that university geographers are struggling with.</a:t>
            </a:r>
          </a:p>
          <a:p>
            <a:pPr marL="0" indent="0">
              <a:buNone/>
            </a:pPr>
            <a:endParaRPr lang="en-GB" sz="1000" dirty="0"/>
          </a:p>
          <a:p>
            <a:pPr marL="514350" indent="-514350">
              <a:buFont typeface="+mj-lt"/>
              <a:buAutoNum type="alphaUcPeriod"/>
            </a:pPr>
            <a:r>
              <a:rPr lang="en-GB" dirty="0"/>
              <a:t>Understanding what evidence from Humanity’s presence will remain is non-trivial.</a:t>
            </a:r>
          </a:p>
          <a:p>
            <a:pPr marL="514350" indent="-514350">
              <a:buFont typeface="+mj-lt"/>
              <a:buAutoNum type="alphaUcPeriod"/>
            </a:pPr>
            <a:r>
              <a:rPr lang="en-GB" dirty="0"/>
              <a:t>There is active debate around several proposed start dates for the Anthropocene</a:t>
            </a:r>
          </a:p>
          <a:p>
            <a:pPr marL="514350" indent="-514350">
              <a:buFont typeface="+mj-lt"/>
              <a:buAutoNum type="alphaUcPeriod"/>
            </a:pPr>
            <a:r>
              <a:rPr lang="en-GB" dirty="0"/>
              <a:t>The societal and political implications of each of those dates differs.</a:t>
            </a:r>
          </a:p>
        </p:txBody>
      </p:sp>
    </p:spTree>
    <p:extLst>
      <p:ext uri="{BB962C8B-B14F-4D97-AF65-F5344CB8AC3E}">
        <p14:creationId xmlns:p14="http://schemas.microsoft.com/office/powerpoint/2010/main" val="3748985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Traces of Humanity</a:t>
            </a:r>
          </a:p>
        </p:txBody>
      </p:sp>
      <p:sp>
        <p:nvSpPr>
          <p:cNvPr id="5" name="Text Placeholder 4"/>
          <p:cNvSpPr>
            <a:spLocks noGrp="1"/>
          </p:cNvSpPr>
          <p:nvPr>
            <p:ph type="body" idx="1"/>
          </p:nvPr>
        </p:nvSpPr>
        <p:spPr/>
        <p:txBody>
          <a:bodyPr/>
          <a:lstStyle/>
          <a:p>
            <a:r>
              <a:rPr lang="en-GB" dirty="0"/>
              <a:t>Objective A</a:t>
            </a:r>
          </a:p>
        </p:txBody>
      </p:sp>
    </p:spTree>
    <p:extLst>
      <p:ext uri="{BB962C8B-B14F-4D97-AF65-F5344CB8AC3E}">
        <p14:creationId xmlns:p14="http://schemas.microsoft.com/office/powerpoint/2010/main" val="3959201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908050"/>
            <a:ext cx="8489950" cy="1065605"/>
          </a:xfrm>
        </p:spPr>
        <p:txBody>
          <a:bodyPr/>
          <a:lstStyle/>
          <a:p>
            <a:r>
              <a:rPr lang="en-GB" dirty="0"/>
              <a:t>Scenario: Imagine you are a scientist from the future looking back at the Earth. </a:t>
            </a:r>
          </a:p>
        </p:txBody>
      </p:sp>
      <p:sp>
        <p:nvSpPr>
          <p:cNvPr id="3" name="Content Placeholder 2"/>
          <p:cNvSpPr>
            <a:spLocks noGrp="1"/>
          </p:cNvSpPr>
          <p:nvPr>
            <p:ph idx="1"/>
          </p:nvPr>
        </p:nvSpPr>
        <p:spPr>
          <a:xfrm>
            <a:off x="330200" y="2073245"/>
            <a:ext cx="8489950" cy="4092606"/>
          </a:xfrm>
        </p:spPr>
        <p:txBody>
          <a:bodyPr/>
          <a:lstStyle/>
          <a:p>
            <a:r>
              <a:rPr lang="en-GB" dirty="0"/>
              <a:t>What evidence would you look for that people had altered the nature of the whole planet?</a:t>
            </a:r>
          </a:p>
          <a:p>
            <a:r>
              <a:rPr lang="en-GB" dirty="0"/>
              <a:t>Consider how we learn about</a:t>
            </a:r>
          </a:p>
          <a:p>
            <a:pPr lvl="1"/>
            <a:r>
              <a:rPr lang="en-GB" dirty="0"/>
              <a:t>What the climate was in past</a:t>
            </a:r>
          </a:p>
          <a:p>
            <a:pPr lvl="1"/>
            <a:r>
              <a:rPr lang="en-GB" dirty="0"/>
              <a:t>How stone-age people lived</a:t>
            </a:r>
          </a:p>
          <a:p>
            <a:pPr lvl="1"/>
            <a:r>
              <a:rPr lang="en-GB" dirty="0"/>
              <a:t>What killed off the </a:t>
            </a:r>
            <a:r>
              <a:rPr lang="en-GB" dirty="0" smtClean="0"/>
              <a:t>dinosaurs</a:t>
            </a:r>
          </a:p>
          <a:p>
            <a:pPr>
              <a:buFont typeface="Arial" panose="020B0604020202020204" pitchFamily="34" charset="0"/>
              <a:buChar char="•"/>
            </a:pPr>
            <a:r>
              <a:rPr lang="en-GB" dirty="0"/>
              <a:t>E</a:t>
            </a:r>
            <a:r>
              <a:rPr lang="en-GB" dirty="0" smtClean="0"/>
              <a:t>ven </a:t>
            </a:r>
            <a:r>
              <a:rPr lang="en-GB" dirty="0"/>
              <a:t>the remotest parts of the ocean have been impacted by humans</a:t>
            </a:r>
          </a:p>
          <a:p>
            <a:pPr lvl="1"/>
            <a:endParaRPr lang="en-GB" dirty="0"/>
          </a:p>
        </p:txBody>
      </p:sp>
    </p:spTree>
    <p:extLst>
      <p:ext uri="{BB962C8B-B14F-4D97-AF65-F5344CB8AC3E}">
        <p14:creationId xmlns:p14="http://schemas.microsoft.com/office/powerpoint/2010/main" val="3734103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73527" y="800351"/>
            <a:ext cx="3127653" cy="1760422"/>
          </a:xfrm>
          <a:prstGeom prst="rect">
            <a:avLst/>
          </a:prstGeom>
        </p:spPr>
      </p:pic>
      <p:pic>
        <p:nvPicPr>
          <p:cNvPr id="10" name="Picture 9"/>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057399" y="800351"/>
            <a:ext cx="3249105" cy="1738271"/>
          </a:xfrm>
          <a:prstGeom prst="rect">
            <a:avLst/>
          </a:prstGeom>
        </p:spPr>
      </p:pic>
      <p:pic>
        <p:nvPicPr>
          <p:cNvPr id="11" name="Picture 10"/>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057399" y="2593178"/>
            <a:ext cx="3248651" cy="2164414"/>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3526" y="4668236"/>
            <a:ext cx="3127654" cy="2074677"/>
          </a:xfrm>
          <a:prstGeom prst="rect">
            <a:avLst/>
          </a:prstGeom>
        </p:spPr>
      </p:pic>
      <p:pic>
        <p:nvPicPr>
          <p:cNvPr id="13" name="Picture 12"/>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057399" y="4812148"/>
            <a:ext cx="3248651" cy="1856372"/>
          </a:xfrm>
          <a:prstGeom prst="rect">
            <a:avLst/>
          </a:prstGeom>
        </p:spPr>
      </p:pic>
      <p:pic>
        <p:nvPicPr>
          <p:cNvPr id="14" name="Picture 13"/>
          <p:cNvPicPr>
            <a:picLocks noChangeAspect="1"/>
          </p:cNvPicPr>
          <p:nvPr/>
        </p:nvPicPr>
        <p:blipFill rotWithShape="1">
          <a:blip r:embed="rId8" cstate="email">
            <a:extLst>
              <a:ext uri="{28A0092B-C50C-407E-A947-70E740481C1C}">
                <a14:useLocalDpi xmlns:a14="http://schemas.microsoft.com/office/drawing/2010/main" val="0"/>
              </a:ext>
            </a:extLst>
          </a:blip>
          <a:srcRect l="2303" t="1810" r="1384" b="13005"/>
          <a:stretch/>
        </p:blipFill>
        <p:spPr>
          <a:xfrm>
            <a:off x="1073526" y="2593178"/>
            <a:ext cx="3127654" cy="2159063"/>
          </a:xfrm>
          <a:prstGeom prst="rect">
            <a:avLst/>
          </a:prstGeom>
        </p:spPr>
      </p:pic>
    </p:spTree>
    <p:extLst>
      <p:ext uri="{BB962C8B-B14F-4D97-AF65-F5344CB8AC3E}">
        <p14:creationId xmlns:p14="http://schemas.microsoft.com/office/powerpoint/2010/main" val="1367780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Traces of Humanity - summary</a:t>
            </a:r>
          </a:p>
        </p:txBody>
      </p:sp>
      <p:sp>
        <p:nvSpPr>
          <p:cNvPr id="4" name="Content Placeholder 3"/>
          <p:cNvSpPr>
            <a:spLocks noGrp="1"/>
          </p:cNvSpPr>
          <p:nvPr>
            <p:ph idx="1"/>
          </p:nvPr>
        </p:nvSpPr>
        <p:spPr>
          <a:xfrm>
            <a:off x="330200" y="1570038"/>
            <a:ext cx="8489950" cy="5053012"/>
          </a:xfrm>
        </p:spPr>
        <p:txBody>
          <a:bodyPr/>
          <a:lstStyle/>
          <a:p>
            <a:r>
              <a:rPr lang="en-GB" dirty="0"/>
              <a:t>Human’s impact on has environment varied with time, but non doubts that it exists everywhere at present</a:t>
            </a:r>
            <a:endParaRPr lang="en-US" dirty="0"/>
          </a:p>
          <a:p>
            <a:r>
              <a:rPr lang="en-GB" dirty="0"/>
              <a:t>Evidence of activity can be hard to spot and then identify</a:t>
            </a:r>
          </a:p>
          <a:p>
            <a:r>
              <a:rPr lang="en-GB" dirty="0"/>
              <a:t>There are multiple different recorders of our impact</a:t>
            </a:r>
          </a:p>
          <a:p>
            <a:pPr marL="1143000" lvl="1"/>
            <a:r>
              <a:rPr lang="en-GB" dirty="0"/>
              <a:t>Biological (e.g. fossils, pollen)</a:t>
            </a:r>
          </a:p>
          <a:p>
            <a:pPr marL="1143000" lvl="1"/>
            <a:r>
              <a:rPr lang="en-GB" dirty="0"/>
              <a:t>Chemical (e.g. carbon dioxide, radioactivity)</a:t>
            </a:r>
          </a:p>
          <a:p>
            <a:pPr marL="1143000" lvl="1"/>
            <a:r>
              <a:rPr lang="en-GB" dirty="0"/>
              <a:t>Physical (e.g. built infrastructure, </a:t>
            </a:r>
            <a:r>
              <a:rPr lang="en-GB" dirty="0">
                <a:latin typeface="Arial" charset="0"/>
              </a:rPr>
              <a:t>unnatural particles such as CFCs, plastic)</a:t>
            </a:r>
          </a:p>
        </p:txBody>
      </p:sp>
    </p:spTree>
    <p:extLst>
      <p:ext uri="{BB962C8B-B14F-4D97-AF65-F5344CB8AC3E}">
        <p14:creationId xmlns:p14="http://schemas.microsoft.com/office/powerpoint/2010/main" val="3307783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four Proposed dates</a:t>
            </a:r>
          </a:p>
        </p:txBody>
      </p:sp>
      <p:sp>
        <p:nvSpPr>
          <p:cNvPr id="3" name="Text Placeholder 2"/>
          <p:cNvSpPr>
            <a:spLocks noGrp="1"/>
          </p:cNvSpPr>
          <p:nvPr>
            <p:ph type="body" idx="1"/>
          </p:nvPr>
        </p:nvSpPr>
        <p:spPr/>
        <p:txBody>
          <a:bodyPr/>
          <a:lstStyle/>
          <a:p>
            <a:r>
              <a:rPr lang="en-GB" dirty="0"/>
              <a:t>Objective B</a:t>
            </a:r>
          </a:p>
        </p:txBody>
      </p:sp>
    </p:spTree>
    <p:extLst>
      <p:ext uri="{BB962C8B-B14F-4D97-AF65-F5344CB8AC3E}">
        <p14:creationId xmlns:p14="http://schemas.microsoft.com/office/powerpoint/2010/main" val="2130221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808038"/>
          </a:xfrm>
        </p:spPr>
        <p:txBody>
          <a:bodyPr/>
          <a:lstStyle/>
          <a:p>
            <a:r>
              <a:rPr lang="en-GB" dirty="0"/>
              <a:t>Early Anthropocene</a:t>
            </a:r>
          </a:p>
        </p:txBody>
      </p:sp>
      <p:sp>
        <p:nvSpPr>
          <p:cNvPr id="2" name="Text Placeholder 1"/>
          <p:cNvSpPr>
            <a:spLocks noGrp="1"/>
          </p:cNvSpPr>
          <p:nvPr>
            <p:ph type="body" idx="1"/>
          </p:nvPr>
        </p:nvSpPr>
        <p:spPr/>
        <p:txBody>
          <a:bodyPr/>
          <a:lstStyle/>
          <a:p>
            <a:r>
              <a:rPr lang="en-GB" dirty="0"/>
              <a:t>Reason</a:t>
            </a:r>
            <a:endParaRPr lang="en-US" dirty="0"/>
          </a:p>
        </p:txBody>
      </p:sp>
      <p:sp>
        <p:nvSpPr>
          <p:cNvPr id="5" name="Content Placeholder 4"/>
          <p:cNvSpPr>
            <a:spLocks noGrp="1"/>
          </p:cNvSpPr>
          <p:nvPr>
            <p:ph sz="half" idx="2"/>
          </p:nvPr>
        </p:nvSpPr>
        <p:spPr/>
        <p:txBody>
          <a:bodyPr/>
          <a:lstStyle/>
          <a:p>
            <a:r>
              <a:rPr lang="en-GB" dirty="0"/>
              <a:t>Early agricultural and civilisation led to alterations in the carbon cycle</a:t>
            </a:r>
          </a:p>
          <a:p>
            <a:pPr marL="1143000" lvl="1"/>
            <a:r>
              <a:rPr lang="en-GB" dirty="0"/>
              <a:t>Deforestation</a:t>
            </a:r>
          </a:p>
          <a:p>
            <a:pPr marL="1143000" lvl="1"/>
            <a:r>
              <a:rPr lang="en-GB" dirty="0"/>
              <a:t>Methane emissions from rice paddies</a:t>
            </a:r>
          </a:p>
          <a:p>
            <a:r>
              <a:rPr lang="en-GB" dirty="0"/>
              <a:t>This prevented natural start of next ice phase 5000 years ago</a:t>
            </a:r>
            <a:endParaRPr lang="en-US" dirty="0"/>
          </a:p>
          <a:p>
            <a:endParaRPr lang="en-GB" i="1" dirty="0"/>
          </a:p>
        </p:txBody>
      </p:sp>
      <p:sp>
        <p:nvSpPr>
          <p:cNvPr id="3" name="Text Placeholder 2"/>
          <p:cNvSpPr>
            <a:spLocks noGrp="1"/>
          </p:cNvSpPr>
          <p:nvPr>
            <p:ph type="body" sz="quarter" idx="3"/>
          </p:nvPr>
        </p:nvSpPr>
        <p:spPr/>
        <p:txBody>
          <a:bodyPr/>
          <a:lstStyle/>
          <a:p>
            <a:pPr algn="ctr"/>
            <a:r>
              <a:rPr lang="en-GB" dirty="0"/>
              <a:t>Merits</a:t>
            </a:r>
            <a:endParaRPr lang="en-US" dirty="0"/>
          </a:p>
        </p:txBody>
      </p:sp>
      <p:sp>
        <p:nvSpPr>
          <p:cNvPr id="7" name="Content Placeholder 6"/>
          <p:cNvSpPr>
            <a:spLocks noGrp="1"/>
          </p:cNvSpPr>
          <p:nvPr>
            <p:ph sz="quarter" idx="4"/>
          </p:nvPr>
        </p:nvSpPr>
        <p:spPr/>
        <p:txBody>
          <a:bodyPr/>
          <a:lstStyle/>
          <a:p>
            <a:r>
              <a:rPr lang="en-GB" dirty="0">
                <a:latin typeface="Arial" charset="0"/>
              </a:rPr>
              <a:t>Pro: </a:t>
            </a:r>
            <a:r>
              <a:rPr lang="en-GB" i="1" dirty="0">
                <a:latin typeface="Arial" charset="0"/>
              </a:rPr>
              <a:t>recognises first human influence</a:t>
            </a:r>
            <a:endParaRPr lang="en-US" i="1" dirty="0">
              <a:latin typeface="Arial" charset="0"/>
            </a:endParaRPr>
          </a:p>
          <a:p>
            <a:pPr marL="0" indent="0">
              <a:buNone/>
            </a:pPr>
            <a:r>
              <a:rPr lang="en-US" dirty="0">
                <a:latin typeface="Arial" charset="0"/>
              </a:rPr>
              <a:t> </a:t>
            </a:r>
          </a:p>
          <a:p>
            <a:r>
              <a:rPr lang="en-GB" dirty="0">
                <a:latin typeface="Arial" charset="0"/>
              </a:rPr>
              <a:t>Con: </a:t>
            </a:r>
            <a:r>
              <a:rPr lang="en-GB" i="1" dirty="0">
                <a:latin typeface="Arial" charset="0"/>
              </a:rPr>
              <a:t>needs rather precise knowledge of what climate would have done without Humans</a:t>
            </a:r>
            <a:endParaRPr lang="en-US" i="1" dirty="0">
              <a:latin typeface="Arial" charset="0"/>
            </a:endParaRPr>
          </a:p>
          <a:p>
            <a:endParaRPr lang="en-US" dirty="0"/>
          </a:p>
        </p:txBody>
      </p:sp>
    </p:spTree>
    <p:extLst>
      <p:ext uri="{BB962C8B-B14F-4D97-AF65-F5344CB8AC3E}">
        <p14:creationId xmlns:p14="http://schemas.microsoft.com/office/powerpoint/2010/main" val="4055829419"/>
      </p:ext>
    </p:extLst>
  </p:cSld>
  <p:clrMapOvr>
    <a:masterClrMapping/>
  </p:clrMapOvr>
</p:sld>
</file>

<file path=ppt/theme/theme1.xml><?xml version="1.0" encoding="utf-8"?>
<a:theme xmlns:a="http://schemas.openxmlformats.org/drawingml/2006/main" name="UCL_Green">
  <a:themeElements>
    <a:clrScheme name="Custom Design 15">
      <a:dk1>
        <a:srgbClr val="000000"/>
      </a:dk1>
      <a:lt1>
        <a:srgbClr val="FFFFFF"/>
      </a:lt1>
      <a:dk2>
        <a:srgbClr val="4B462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9C193"/>
      </a:folHlink>
    </a:clrScheme>
    <a:fontScheme name="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4B462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9C19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UCL_Green.thmx</Template>
  <TotalTime>8408</TotalTime>
  <Words>755</Words>
  <Application>Microsoft Office PowerPoint</Application>
  <PresentationFormat>On-screen Show (4:3)</PresentationFormat>
  <Paragraphs>119</Paragraphs>
  <Slides>15</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ＭＳ Ｐゴシック</vt:lpstr>
      <vt:lpstr>Arial</vt:lpstr>
      <vt:lpstr>UCL_Green</vt:lpstr>
      <vt:lpstr>Debating the Anthropocene</vt:lpstr>
      <vt:lpstr>Introduction</vt:lpstr>
      <vt:lpstr>Learning Objectives</vt:lpstr>
      <vt:lpstr>Traces of Humanity</vt:lpstr>
      <vt:lpstr>Scenario: Imagine you are a scientist from the future looking back at the Earth. </vt:lpstr>
      <vt:lpstr>PowerPoint Presentation</vt:lpstr>
      <vt:lpstr>Traces of Humanity - summary</vt:lpstr>
      <vt:lpstr>four Proposed dates</vt:lpstr>
      <vt:lpstr>Early Anthropocene</vt:lpstr>
      <vt:lpstr>“Orbis” (joining the whole planet together)</vt:lpstr>
      <vt:lpstr>Industrial Revolution</vt:lpstr>
      <vt:lpstr>Great Acceleration (1950-60s)</vt:lpstr>
      <vt:lpstr>Your vote?</vt:lpstr>
      <vt:lpstr>Implications of Choice</vt:lpstr>
      <vt:lpstr>Perceptions of selection</vt:lpstr>
    </vt:vector>
  </TitlesOfParts>
  <Company>UCLA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CSI</dc:creator>
  <cp:lastModifiedBy>Sylvia Knight</cp:lastModifiedBy>
  <cp:revision>262</cp:revision>
  <cp:lastPrinted>2003-09-26T23:03:17Z</cp:lastPrinted>
  <dcterms:created xsi:type="dcterms:W3CDTF">2003-09-26T21:46:36Z</dcterms:created>
  <dcterms:modified xsi:type="dcterms:W3CDTF">2016-07-19T11:53:11Z</dcterms:modified>
</cp:coreProperties>
</file>