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3" r:id="rId2"/>
    <p:sldId id="304" r:id="rId3"/>
    <p:sldId id="299" r:id="rId4"/>
    <p:sldId id="306" r:id="rId5"/>
    <p:sldId id="300" r:id="rId6"/>
    <p:sldId id="30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game\Dropbox\KS3%20book%20project\3%20Weather%20and%20Climate\Dalwhinnie_Reading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/>
              <a:t>A Climate graph contrasting the climate of Dalwhinnie with the climate of Reading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'Comparison graph'!$A$4</c:f>
              <c:strCache>
                <c:ptCount val="1"/>
                <c:pt idx="0">
                  <c:v>Dalwhinnie Precipitation (mm)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'Comparison graph'!$B$2:$M$2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'Comparison graph'!$B$4:$M$4</c:f>
              <c:numCache>
                <c:formatCode>General</c:formatCode>
                <c:ptCount val="12"/>
                <c:pt idx="0">
                  <c:v>179</c:v>
                </c:pt>
                <c:pt idx="1">
                  <c:v>123.7</c:v>
                </c:pt>
                <c:pt idx="2">
                  <c:v>127</c:v>
                </c:pt>
                <c:pt idx="3">
                  <c:v>63.7</c:v>
                </c:pt>
                <c:pt idx="4">
                  <c:v>70</c:v>
                </c:pt>
                <c:pt idx="5">
                  <c:v>64.5</c:v>
                </c:pt>
                <c:pt idx="6">
                  <c:v>68.7</c:v>
                </c:pt>
                <c:pt idx="7">
                  <c:v>79.900000000000006</c:v>
                </c:pt>
                <c:pt idx="8">
                  <c:v>99.8</c:v>
                </c:pt>
                <c:pt idx="9">
                  <c:v>147.19999999999999</c:v>
                </c:pt>
                <c:pt idx="10">
                  <c:v>143.1</c:v>
                </c:pt>
                <c:pt idx="11">
                  <c:v>137.4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6-4EA8-B0DD-2A987E321EA2}"/>
            </c:ext>
          </c:extLst>
        </c:ser>
        <c:ser>
          <c:idx val="3"/>
          <c:order val="3"/>
          <c:tx>
            <c:strRef>
              <c:f>'Comparison graph'!$A$6</c:f>
              <c:strCache>
                <c:ptCount val="1"/>
                <c:pt idx="0">
                  <c:v>Reading Precipitation (mm)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'Comparison graph'!$B$2:$M$2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'Comparison graph'!$B$6:$M$6</c:f>
              <c:numCache>
                <c:formatCode>General</c:formatCode>
                <c:ptCount val="12"/>
                <c:pt idx="0">
                  <c:v>61</c:v>
                </c:pt>
                <c:pt idx="1">
                  <c:v>41.2</c:v>
                </c:pt>
                <c:pt idx="2">
                  <c:v>44.5</c:v>
                </c:pt>
                <c:pt idx="3">
                  <c:v>48</c:v>
                </c:pt>
                <c:pt idx="4">
                  <c:v>46.4</c:v>
                </c:pt>
                <c:pt idx="5">
                  <c:v>44.6</c:v>
                </c:pt>
                <c:pt idx="6">
                  <c:v>46</c:v>
                </c:pt>
                <c:pt idx="7">
                  <c:v>52.3</c:v>
                </c:pt>
                <c:pt idx="8">
                  <c:v>50.3</c:v>
                </c:pt>
                <c:pt idx="9">
                  <c:v>71.8</c:v>
                </c:pt>
                <c:pt idx="10">
                  <c:v>66.3</c:v>
                </c:pt>
                <c:pt idx="11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6-4EA8-B0DD-2A987E321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812832"/>
        <c:axId val="732568048"/>
      </c:barChart>
      <c:lineChart>
        <c:grouping val="standard"/>
        <c:varyColors val="0"/>
        <c:ser>
          <c:idx val="0"/>
          <c:order val="0"/>
          <c:tx>
            <c:strRef>
              <c:f>'Comparison graph'!$A$3</c:f>
              <c:strCache>
                <c:ptCount val="1"/>
                <c:pt idx="0">
                  <c:v>Dalwhinnie Maximum temperature (°C)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'Comparison graph'!$B$2:$M$2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'Comparison graph'!$B$3:$M$3</c:f>
              <c:numCache>
                <c:formatCode>General</c:formatCode>
                <c:ptCount val="12"/>
                <c:pt idx="0">
                  <c:v>4.3</c:v>
                </c:pt>
                <c:pt idx="1">
                  <c:v>4.5</c:v>
                </c:pt>
                <c:pt idx="2">
                  <c:v>6.4</c:v>
                </c:pt>
                <c:pt idx="3">
                  <c:v>9.4</c:v>
                </c:pt>
                <c:pt idx="4">
                  <c:v>13</c:v>
                </c:pt>
                <c:pt idx="5">
                  <c:v>15.3</c:v>
                </c:pt>
                <c:pt idx="6">
                  <c:v>17.2</c:v>
                </c:pt>
                <c:pt idx="7">
                  <c:v>16.600000000000001</c:v>
                </c:pt>
                <c:pt idx="8">
                  <c:v>13.9</c:v>
                </c:pt>
                <c:pt idx="9">
                  <c:v>10.199999999999999</c:v>
                </c:pt>
                <c:pt idx="10">
                  <c:v>6.8</c:v>
                </c:pt>
                <c:pt idx="11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46-4EA8-B0DD-2A987E321EA2}"/>
            </c:ext>
          </c:extLst>
        </c:ser>
        <c:ser>
          <c:idx val="2"/>
          <c:order val="2"/>
          <c:tx>
            <c:strRef>
              <c:f>'Comparison graph'!$A$5</c:f>
              <c:strCache>
                <c:ptCount val="1"/>
                <c:pt idx="0">
                  <c:v>Reading Maximum temperature (°C)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'Comparison graph'!$B$2:$M$2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'Comparison graph'!$B$5:$M$5</c:f>
              <c:numCache>
                <c:formatCode>0.0</c:formatCode>
                <c:ptCount val="12"/>
                <c:pt idx="0">
                  <c:v>7.7</c:v>
                </c:pt>
                <c:pt idx="1">
                  <c:v>8</c:v>
                </c:pt>
                <c:pt idx="2">
                  <c:v>10.8</c:v>
                </c:pt>
                <c:pt idx="3">
                  <c:v>13.5</c:v>
                </c:pt>
                <c:pt idx="4">
                  <c:v>17</c:v>
                </c:pt>
                <c:pt idx="5">
                  <c:v>20</c:v>
                </c:pt>
                <c:pt idx="6">
                  <c:v>22.4</c:v>
                </c:pt>
                <c:pt idx="7">
                  <c:v>22.1</c:v>
                </c:pt>
                <c:pt idx="8">
                  <c:v>19</c:v>
                </c:pt>
                <c:pt idx="9">
                  <c:v>14.9</c:v>
                </c:pt>
                <c:pt idx="10">
                  <c:v>10.7</c:v>
                </c:pt>
                <c:pt idx="11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46-4EA8-B0DD-2A987E321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198256"/>
        <c:axId val="734735296"/>
      </c:lineChart>
      <c:catAx>
        <c:axId val="7288128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568048"/>
        <c:crosses val="autoZero"/>
        <c:auto val="1"/>
        <c:lblAlgn val="ctr"/>
        <c:lblOffset val="100"/>
        <c:noMultiLvlLbl val="0"/>
      </c:catAx>
      <c:valAx>
        <c:axId val="73256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Precipitation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812832"/>
        <c:crosses val="autoZero"/>
        <c:crossBetween val="between"/>
        <c:majorUnit val="20"/>
      </c:valAx>
      <c:valAx>
        <c:axId val="734735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198256"/>
        <c:crosses val="max"/>
        <c:crossBetween val="between"/>
      </c:valAx>
      <c:catAx>
        <c:axId val="71419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4735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05225842883804E-2"/>
          <c:y val="0.88604196312810302"/>
          <c:w val="0.96625131233595796"/>
          <c:h val="8.8355627233342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E9F96-2B6C-4EDE-867D-1DCF97050D4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32EFF-E87A-4F0B-9FAF-03AF6544C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11170024" cy="3293396"/>
          </a:xfrm>
        </p:spPr>
        <p:txBody>
          <a:bodyPr anchor="ctr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828637"/>
            <a:ext cx="10515600" cy="2852737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083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6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4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027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027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6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2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6311901"/>
            <a:ext cx="10429795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10542494" y="6346479"/>
            <a:ext cx="1547053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82C83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a4x92?x=1qqt&amp;i=ay3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20C5E7-ABF6-4E52-843F-D6D203CDB39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31272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2CDCDE-96B9-48B9-84C7-438E89FC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14" y="3429000"/>
            <a:ext cx="3195986" cy="2944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039FED-06FD-458F-88C1-109BF505A2BF}"/>
              </a:ext>
            </a:extLst>
          </p:cNvPr>
          <p:cNvSpPr txBox="1"/>
          <p:nvPr/>
        </p:nvSpPr>
        <p:spPr>
          <a:xfrm>
            <a:off x="10389382" y="3869870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FF00"/>
                </a:solidFill>
              </a:rPr>
              <a:t>Dalwhinnie</a:t>
            </a:r>
            <a:r>
              <a:rPr lang="en-GB" sz="1100" b="1" dirty="0">
                <a:solidFill>
                  <a:srgbClr val="FFFF00"/>
                </a:solidFill>
              </a:rPr>
              <a:t>, Scotland, 351m </a:t>
            </a:r>
            <a:r>
              <a:rPr lang="en-GB" sz="1100" b="1" dirty="0" err="1">
                <a:solidFill>
                  <a:srgbClr val="FFFF00"/>
                </a:solidFill>
              </a:rPr>
              <a:t>asl</a:t>
            </a:r>
            <a:endParaRPr lang="en-GB" sz="11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75E06-630E-4CAF-9E61-0AC45F3D0F5A}"/>
              </a:ext>
            </a:extLst>
          </p:cNvPr>
          <p:cNvSpPr txBox="1"/>
          <p:nvPr/>
        </p:nvSpPr>
        <p:spPr>
          <a:xfrm>
            <a:off x="9785224" y="5746077"/>
            <a:ext cx="1208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FF00"/>
                </a:solidFill>
              </a:rPr>
              <a:t>Reading, England, 52m </a:t>
            </a:r>
            <a:r>
              <a:rPr lang="en-GB" sz="1100" b="1" dirty="0" err="1">
                <a:solidFill>
                  <a:srgbClr val="FFFF00"/>
                </a:solidFill>
              </a:rPr>
              <a:t>asl</a:t>
            </a:r>
            <a:endParaRPr lang="en-GB" sz="1100" b="1" dirty="0">
              <a:solidFill>
                <a:srgbClr val="FFF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DF7F7B-F632-4540-951E-B28A86FE0321}"/>
              </a:ext>
            </a:extLst>
          </p:cNvPr>
          <p:cNvSpPr/>
          <p:nvPr/>
        </p:nvSpPr>
        <p:spPr>
          <a:xfrm>
            <a:off x="9063514" y="4185557"/>
            <a:ext cx="3140529" cy="272178"/>
          </a:xfrm>
          <a:custGeom>
            <a:avLst/>
            <a:gdLst>
              <a:gd name="connsiteX0" fmla="*/ 0 w 3140529"/>
              <a:gd name="connsiteY0" fmla="*/ 239486 h 272178"/>
              <a:gd name="connsiteX1" fmla="*/ 1186543 w 3140529"/>
              <a:gd name="connsiteY1" fmla="*/ 272143 h 272178"/>
              <a:gd name="connsiteX2" fmla="*/ 1834243 w 3140529"/>
              <a:gd name="connsiteY2" fmla="*/ 234043 h 272178"/>
              <a:gd name="connsiteX3" fmla="*/ 2656114 w 3140529"/>
              <a:gd name="connsiteY3" fmla="*/ 130629 h 272178"/>
              <a:gd name="connsiteX4" fmla="*/ 3140529 w 3140529"/>
              <a:gd name="connsiteY4" fmla="*/ 0 h 27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529" h="272178">
                <a:moveTo>
                  <a:pt x="0" y="239486"/>
                </a:moveTo>
                <a:cubicBezTo>
                  <a:pt x="440418" y="256268"/>
                  <a:pt x="880836" y="273050"/>
                  <a:pt x="1186543" y="272143"/>
                </a:cubicBezTo>
                <a:cubicBezTo>
                  <a:pt x="1492250" y="271236"/>
                  <a:pt x="1589315" y="257629"/>
                  <a:pt x="1834243" y="234043"/>
                </a:cubicBezTo>
                <a:cubicBezTo>
                  <a:pt x="2079171" y="210457"/>
                  <a:pt x="2438400" y="169636"/>
                  <a:pt x="2656114" y="130629"/>
                </a:cubicBezTo>
                <a:cubicBezTo>
                  <a:pt x="2873828" y="91622"/>
                  <a:pt x="3007178" y="45811"/>
                  <a:pt x="314052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EC552CE-5522-4794-BC16-EEE17B0E50BF}"/>
              </a:ext>
            </a:extLst>
          </p:cNvPr>
          <p:cNvSpPr/>
          <p:nvPr/>
        </p:nvSpPr>
        <p:spPr>
          <a:xfrm>
            <a:off x="8992757" y="5715000"/>
            <a:ext cx="3211286" cy="277782"/>
          </a:xfrm>
          <a:custGeom>
            <a:avLst/>
            <a:gdLst>
              <a:gd name="connsiteX0" fmla="*/ 0 w 3211286"/>
              <a:gd name="connsiteY0" fmla="*/ 228600 h 277782"/>
              <a:gd name="connsiteX1" fmla="*/ 925286 w 3211286"/>
              <a:gd name="connsiteY1" fmla="*/ 277585 h 277782"/>
              <a:gd name="connsiteX2" fmla="*/ 1872343 w 3211286"/>
              <a:gd name="connsiteY2" fmla="*/ 212271 h 277782"/>
              <a:gd name="connsiteX3" fmla="*/ 3211286 w 3211286"/>
              <a:gd name="connsiteY3" fmla="*/ 0 h 27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1286" h="277782">
                <a:moveTo>
                  <a:pt x="0" y="228600"/>
                </a:moveTo>
                <a:cubicBezTo>
                  <a:pt x="306614" y="254453"/>
                  <a:pt x="613229" y="280306"/>
                  <a:pt x="925286" y="277585"/>
                </a:cubicBezTo>
                <a:cubicBezTo>
                  <a:pt x="1237343" y="274864"/>
                  <a:pt x="1491343" y="258535"/>
                  <a:pt x="1872343" y="212271"/>
                </a:cubicBezTo>
                <a:cubicBezTo>
                  <a:pt x="2253343" y="166007"/>
                  <a:pt x="2732314" y="83003"/>
                  <a:pt x="32112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D33F7-C1F4-415C-AA9C-BCD4B7F368E6}"/>
              </a:ext>
            </a:extLst>
          </p:cNvPr>
          <p:cNvSpPr txBox="1"/>
          <p:nvPr/>
        </p:nvSpPr>
        <p:spPr>
          <a:xfrm>
            <a:off x="8963353" y="4195313"/>
            <a:ext cx="963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56.9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°N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B6F83-1B49-4967-9B01-2FF06189B8DE}"/>
              </a:ext>
            </a:extLst>
          </p:cNvPr>
          <p:cNvSpPr txBox="1"/>
          <p:nvPr/>
        </p:nvSpPr>
        <p:spPr>
          <a:xfrm>
            <a:off x="8963353" y="5731172"/>
            <a:ext cx="963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51.45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°N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ADA3F-8235-4204-A20B-BA9DDA5E0C9E}"/>
              </a:ext>
            </a:extLst>
          </p:cNvPr>
          <p:cNvSpPr txBox="1"/>
          <p:nvPr/>
        </p:nvSpPr>
        <p:spPr>
          <a:xfrm>
            <a:off x="9220200" y="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CONNECT YOUR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How are weather and climate different?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Describe the differences between the climate of </a:t>
            </a:r>
            <a:r>
              <a:rPr lang="en-GB" sz="2000" b="1" dirty="0" err="1">
                <a:solidFill>
                  <a:srgbClr val="7030A0"/>
                </a:solidFill>
              </a:rPr>
              <a:t>Dalwhinnie</a:t>
            </a:r>
            <a:r>
              <a:rPr lang="en-GB" sz="2000" b="1" dirty="0">
                <a:solidFill>
                  <a:srgbClr val="7030A0"/>
                </a:solidFill>
              </a:rPr>
              <a:t> and Reading</a:t>
            </a:r>
          </a:p>
        </p:txBody>
      </p:sp>
    </p:spTree>
    <p:extLst>
      <p:ext uri="{BB962C8B-B14F-4D97-AF65-F5344CB8AC3E}">
        <p14:creationId xmlns:p14="http://schemas.microsoft.com/office/powerpoint/2010/main" val="289891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B8E96D-A8CA-43FE-A194-E3AB407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Weather and climate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0248A-094E-4692-B950-B50B96D14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DBDE1-BEA8-468C-AAF4-4782AEA1DE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To be able to contrast climate characteristics for different parts of the UK</a:t>
            </a:r>
          </a:p>
          <a:p>
            <a:r>
              <a:rPr lang="en-GB" dirty="0"/>
              <a:t>To be able to explain which areas of the UK would be best for certain activities/events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FCE2B4-E301-48EF-AAA7-EED2396F5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A0F463-0F64-4E4F-A57D-47D56D2109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A completed table of climate characteristics for Reading and </a:t>
            </a:r>
            <a:r>
              <a:rPr lang="en-GB" dirty="0" err="1"/>
              <a:t>Dalwhinnie</a:t>
            </a:r>
            <a:endParaRPr lang="en-GB" dirty="0"/>
          </a:p>
          <a:p>
            <a:r>
              <a:rPr lang="en-GB" dirty="0"/>
              <a:t>Answers to the most likely place questions</a:t>
            </a:r>
          </a:p>
        </p:txBody>
      </p:sp>
    </p:spTree>
    <p:extLst>
      <p:ext uri="{BB962C8B-B14F-4D97-AF65-F5344CB8AC3E}">
        <p14:creationId xmlns:p14="http://schemas.microsoft.com/office/powerpoint/2010/main" val="179723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11">
            <a:extLst>
              <a:ext uri="{FF2B5EF4-FFF2-40B4-BE49-F238E27FC236}">
                <a16:creationId xmlns:a16="http://schemas.microsoft.com/office/drawing/2014/main" id="{3CDF831F-A126-4D71-B69C-8C0FD464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0" y="-92074"/>
            <a:ext cx="7006508" cy="1325563"/>
          </a:xfrm>
        </p:spPr>
        <p:txBody>
          <a:bodyPr/>
          <a:lstStyle/>
          <a:p>
            <a:pPr algn="ctr"/>
            <a:r>
              <a:rPr lang="en-GB" b="1" u="sng" dirty="0"/>
              <a:t>Climate across the United Kingdom</a:t>
            </a:r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5526658B-C396-4BD7-8744-909AC74C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226" y="1197219"/>
            <a:ext cx="3789267" cy="4905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Identify the average temperatures from the map for the following places;</a:t>
            </a:r>
          </a:p>
          <a:p>
            <a:r>
              <a:rPr lang="en-GB" b="1" dirty="0">
                <a:solidFill>
                  <a:srgbClr val="7030A0"/>
                </a:solidFill>
              </a:rPr>
              <a:t>London</a:t>
            </a:r>
          </a:p>
          <a:p>
            <a:r>
              <a:rPr lang="en-GB" b="1" dirty="0">
                <a:solidFill>
                  <a:srgbClr val="7030A0"/>
                </a:solidFill>
              </a:rPr>
              <a:t>Newcastle</a:t>
            </a:r>
          </a:p>
          <a:p>
            <a:r>
              <a:rPr lang="en-GB" b="1" dirty="0">
                <a:solidFill>
                  <a:srgbClr val="7030A0"/>
                </a:solidFill>
              </a:rPr>
              <a:t>Edinburgh</a:t>
            </a:r>
          </a:p>
          <a:p>
            <a:r>
              <a:rPr lang="en-GB" b="1" dirty="0">
                <a:solidFill>
                  <a:srgbClr val="7030A0"/>
                </a:solidFill>
              </a:rPr>
              <a:t>Northwest Highlands</a:t>
            </a:r>
          </a:p>
          <a:p>
            <a:pPr marL="0" indent="0">
              <a:buNone/>
            </a:pPr>
            <a:r>
              <a:rPr lang="en-GB" dirty="0"/>
              <a:t>2. What is the general pattern of temperature across the UK?</a:t>
            </a:r>
          </a:p>
          <a:p>
            <a:pPr marL="0" indent="0">
              <a:buNone/>
            </a:pPr>
            <a:r>
              <a:rPr lang="en-GB" dirty="0"/>
              <a:t>3. Can you suggest why some of the areas in the UK are warmer than others?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Extension</a:t>
            </a:r>
            <a:r>
              <a:rPr lang="en-GB" dirty="0"/>
              <a:t> – the average values are low across the country – can you think of a mathematical explanation for this?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AB13006-FC19-4CFB-AE13-329B326B7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" y="-1037"/>
            <a:ext cx="5076108" cy="63246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3AC8B61E-CE2F-4224-AECA-35F3D90C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82" y="3367639"/>
            <a:ext cx="3140018" cy="29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74643-764E-44AA-8085-53DB12A9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5" y="105150"/>
            <a:ext cx="10515600" cy="455146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Climate across the United Kingdom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0EF7-AEA8-4F3A-98ED-B3B3E5DC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565" y="748553"/>
            <a:ext cx="5782235" cy="542841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dirty="0"/>
              <a:t>Complete the table on the next slide using the weather maps from the Met Office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/>
              <a:t>In which of these 2 places (</a:t>
            </a:r>
            <a:r>
              <a:rPr lang="en-GB" dirty="0" err="1"/>
              <a:t>Dalwhinnie</a:t>
            </a:r>
            <a:r>
              <a:rPr lang="en-GB" dirty="0"/>
              <a:t> and Reading) would you be most </a:t>
            </a:r>
            <a:r>
              <a:rPr lang="en-GB"/>
              <a:t>likely to…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Enjoy an ice cream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Go Skiing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an umbrella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Get hit by lightning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solar panels on your house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Experience a flood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Experience a heat wave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Have a hose pipe ban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Wear a woolly hat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Wear a rain mac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Build a snow man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Swim in a river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Walk up hills and mountains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3ED3215D-41D9-4300-AED8-7C7BA5D53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583027"/>
              </p:ext>
            </p:extLst>
          </p:nvPr>
        </p:nvGraphicFramePr>
        <p:xfrm>
          <a:off x="6096000" y="938119"/>
          <a:ext cx="5730081" cy="336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27">
                  <a:extLst>
                    <a:ext uri="{9D8B030D-6E8A-4147-A177-3AD203B41FA5}">
                      <a16:colId xmlns:a16="http://schemas.microsoft.com/office/drawing/2014/main" val="3627348092"/>
                    </a:ext>
                  </a:extLst>
                </a:gridCol>
                <a:gridCol w="1910027">
                  <a:extLst>
                    <a:ext uri="{9D8B030D-6E8A-4147-A177-3AD203B41FA5}">
                      <a16:colId xmlns:a16="http://schemas.microsoft.com/office/drawing/2014/main" val="1581557994"/>
                    </a:ext>
                  </a:extLst>
                </a:gridCol>
                <a:gridCol w="1910027">
                  <a:extLst>
                    <a:ext uri="{9D8B030D-6E8A-4147-A177-3AD203B41FA5}">
                      <a16:colId xmlns:a16="http://schemas.microsoft.com/office/drawing/2014/main" val="267515751"/>
                    </a:ext>
                  </a:extLst>
                </a:gridCol>
              </a:tblGrid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Annual averages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Dalwhinnie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695502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Rainfall amount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7175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Sunshine duration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09044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Days of Thunder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44550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Days of Snow 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3672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Mean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3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D6A96CA-4B54-4072-BA39-D802B995D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649951"/>
              </p:ext>
            </p:extLst>
          </p:nvPr>
        </p:nvGraphicFramePr>
        <p:xfrm>
          <a:off x="365919" y="3477415"/>
          <a:ext cx="5730081" cy="336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27">
                  <a:extLst>
                    <a:ext uri="{9D8B030D-6E8A-4147-A177-3AD203B41FA5}">
                      <a16:colId xmlns:a16="http://schemas.microsoft.com/office/drawing/2014/main" val="3627348092"/>
                    </a:ext>
                  </a:extLst>
                </a:gridCol>
                <a:gridCol w="1910027">
                  <a:extLst>
                    <a:ext uri="{9D8B030D-6E8A-4147-A177-3AD203B41FA5}">
                      <a16:colId xmlns:a16="http://schemas.microsoft.com/office/drawing/2014/main" val="1581557994"/>
                    </a:ext>
                  </a:extLst>
                </a:gridCol>
                <a:gridCol w="1910027">
                  <a:extLst>
                    <a:ext uri="{9D8B030D-6E8A-4147-A177-3AD203B41FA5}">
                      <a16:colId xmlns:a16="http://schemas.microsoft.com/office/drawing/2014/main" val="267515751"/>
                    </a:ext>
                  </a:extLst>
                </a:gridCol>
              </a:tblGrid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Annual averages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Dalwhinnie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695502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Rainfall amount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7175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Sunshine duration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09044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Days of Thunder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44550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Days of Snow 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3672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r>
                        <a:rPr lang="en-GB" dirty="0"/>
                        <a:t>Mean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36090"/>
                  </a:ext>
                </a:extLst>
              </a:tr>
            </a:tbl>
          </a:graphicData>
        </a:graphic>
      </p:graphicFrame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3DA0C57-F927-46B9-8728-18895E3C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3" y="22585"/>
            <a:ext cx="2744883" cy="3420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E3E58C9-53E6-4921-9C3C-DDDBB091E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13" y="3442585"/>
            <a:ext cx="2744883" cy="3420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277CBFC5-679E-4E72-8207-67484D1ED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1" y="11699"/>
            <a:ext cx="2744883" cy="3420000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2A3C093-1F28-4910-97EA-B897C1748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73" y="11699"/>
            <a:ext cx="2744883" cy="3420000"/>
          </a:xfrm>
          <a:prstGeom prst="rect">
            <a:avLst/>
          </a:prstGeom>
        </p:spPr>
      </p:pic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9E2D52-C738-4648-99E5-70B777D02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1" y="3426301"/>
            <a:ext cx="2744883" cy="342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190B822-46F7-404D-B5B8-48AD88FA4412}"/>
              </a:ext>
            </a:extLst>
          </p:cNvPr>
          <p:cNvGrpSpPr/>
          <p:nvPr/>
        </p:nvGrpSpPr>
        <p:grpSpPr>
          <a:xfrm>
            <a:off x="223120" y="204781"/>
            <a:ext cx="3305732" cy="3272634"/>
            <a:chOff x="219402" y="615950"/>
            <a:chExt cx="2823884" cy="276463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B86557-40BD-4EB3-9E7A-E8B270B39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3164" r="17424"/>
            <a:stretch/>
          </p:blipFill>
          <p:spPr>
            <a:xfrm>
              <a:off x="253158" y="615950"/>
              <a:ext cx="2727575" cy="27646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2D080C-3520-418A-A729-C52AC8A3247C}"/>
                </a:ext>
              </a:extLst>
            </p:cNvPr>
            <p:cNvSpPr txBox="1"/>
            <p:nvPr/>
          </p:nvSpPr>
          <p:spPr>
            <a:xfrm>
              <a:off x="1693222" y="673525"/>
              <a:ext cx="1350064" cy="46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>
                  <a:solidFill>
                    <a:srgbClr val="FFFF00"/>
                  </a:solidFill>
                </a:rPr>
                <a:t>Dalwhinnie</a:t>
              </a:r>
              <a:r>
                <a:rPr lang="en-GB" sz="1100" b="1" dirty="0">
                  <a:solidFill>
                    <a:srgbClr val="FFFF00"/>
                  </a:solidFill>
                </a:rPr>
                <a:t>, Scotland, 351m </a:t>
              </a:r>
              <a:r>
                <a:rPr lang="en-GB" sz="1100" b="1" dirty="0" err="1">
                  <a:solidFill>
                    <a:srgbClr val="FFFF00"/>
                  </a:solidFill>
                </a:rPr>
                <a:t>asl</a:t>
              </a:r>
              <a:endParaRPr lang="en-GB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60742-1C56-484B-BE86-B018E730A12A}"/>
                </a:ext>
              </a:extLst>
            </p:cNvPr>
            <p:cNvSpPr txBox="1"/>
            <p:nvPr/>
          </p:nvSpPr>
          <p:spPr>
            <a:xfrm>
              <a:off x="1068817" y="2702111"/>
              <a:ext cx="1248810" cy="46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FFFF00"/>
                  </a:solidFill>
                </a:rPr>
                <a:t>Reading, England, 52m </a:t>
              </a:r>
              <a:r>
                <a:rPr lang="en-GB" sz="1100" b="1" dirty="0" err="1">
                  <a:solidFill>
                    <a:srgbClr val="FFFF00"/>
                  </a:solidFill>
                </a:rPr>
                <a:t>asl</a:t>
              </a:r>
              <a:endParaRPr lang="en-GB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1D1482-5E91-431E-A8CF-1BF6B2E0D0DB}"/>
                </a:ext>
              </a:extLst>
            </p:cNvPr>
            <p:cNvSpPr/>
            <p:nvPr/>
          </p:nvSpPr>
          <p:spPr>
            <a:xfrm>
              <a:off x="322919" y="1172182"/>
              <a:ext cx="2652914" cy="136952"/>
            </a:xfrm>
            <a:custGeom>
              <a:avLst/>
              <a:gdLst>
                <a:gd name="connsiteX0" fmla="*/ 0 w 3140529"/>
                <a:gd name="connsiteY0" fmla="*/ 239486 h 272178"/>
                <a:gd name="connsiteX1" fmla="*/ 1186543 w 3140529"/>
                <a:gd name="connsiteY1" fmla="*/ 272143 h 272178"/>
                <a:gd name="connsiteX2" fmla="*/ 1834243 w 3140529"/>
                <a:gd name="connsiteY2" fmla="*/ 234043 h 272178"/>
                <a:gd name="connsiteX3" fmla="*/ 2656114 w 3140529"/>
                <a:gd name="connsiteY3" fmla="*/ 130629 h 272178"/>
                <a:gd name="connsiteX4" fmla="*/ 3140529 w 3140529"/>
                <a:gd name="connsiteY4" fmla="*/ 0 h 272178"/>
                <a:gd name="connsiteX0" fmla="*/ 0 w 2656114"/>
                <a:gd name="connsiteY0" fmla="*/ 108857 h 141549"/>
                <a:gd name="connsiteX1" fmla="*/ 1186543 w 2656114"/>
                <a:gd name="connsiteY1" fmla="*/ 141514 h 141549"/>
                <a:gd name="connsiteX2" fmla="*/ 1834243 w 2656114"/>
                <a:gd name="connsiteY2" fmla="*/ 103414 h 141549"/>
                <a:gd name="connsiteX3" fmla="*/ 2656114 w 2656114"/>
                <a:gd name="connsiteY3" fmla="*/ 0 h 141549"/>
                <a:gd name="connsiteX0" fmla="*/ 0 w 2566889"/>
                <a:gd name="connsiteY0" fmla="*/ 93973 h 126665"/>
                <a:gd name="connsiteX1" fmla="*/ 1186543 w 2566889"/>
                <a:gd name="connsiteY1" fmla="*/ 126630 h 126665"/>
                <a:gd name="connsiteX2" fmla="*/ 1834243 w 2566889"/>
                <a:gd name="connsiteY2" fmla="*/ 88530 h 126665"/>
                <a:gd name="connsiteX3" fmla="*/ 2566889 w 2566889"/>
                <a:gd name="connsiteY3" fmla="*/ 0 h 12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889" h="126665">
                  <a:moveTo>
                    <a:pt x="0" y="93973"/>
                  </a:moveTo>
                  <a:cubicBezTo>
                    <a:pt x="440418" y="110755"/>
                    <a:pt x="880836" y="127537"/>
                    <a:pt x="1186543" y="126630"/>
                  </a:cubicBezTo>
                  <a:cubicBezTo>
                    <a:pt x="1492250" y="125723"/>
                    <a:pt x="1604185" y="109635"/>
                    <a:pt x="1834243" y="88530"/>
                  </a:cubicBezTo>
                  <a:cubicBezTo>
                    <a:pt x="2064301" y="67425"/>
                    <a:pt x="2349175" y="39007"/>
                    <a:pt x="2566889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659A1B-BAFA-416E-9DA8-6A6BDAF1E606}"/>
                </a:ext>
              </a:extLst>
            </p:cNvPr>
            <p:cNvSpPr/>
            <p:nvPr/>
          </p:nvSpPr>
          <p:spPr>
            <a:xfrm>
              <a:off x="249791" y="2759703"/>
              <a:ext cx="2765618" cy="209149"/>
            </a:xfrm>
            <a:custGeom>
              <a:avLst/>
              <a:gdLst>
                <a:gd name="connsiteX0" fmla="*/ 0 w 3211286"/>
                <a:gd name="connsiteY0" fmla="*/ 228600 h 277782"/>
                <a:gd name="connsiteX1" fmla="*/ 925286 w 3211286"/>
                <a:gd name="connsiteY1" fmla="*/ 277585 h 277782"/>
                <a:gd name="connsiteX2" fmla="*/ 1872343 w 3211286"/>
                <a:gd name="connsiteY2" fmla="*/ 212271 h 277782"/>
                <a:gd name="connsiteX3" fmla="*/ 3211286 w 3211286"/>
                <a:gd name="connsiteY3" fmla="*/ 0 h 277782"/>
                <a:gd name="connsiteX0" fmla="*/ 0 w 2675937"/>
                <a:gd name="connsiteY0" fmla="*/ 144257 h 193439"/>
                <a:gd name="connsiteX1" fmla="*/ 925286 w 2675937"/>
                <a:gd name="connsiteY1" fmla="*/ 193242 h 193439"/>
                <a:gd name="connsiteX2" fmla="*/ 1872343 w 2675937"/>
                <a:gd name="connsiteY2" fmla="*/ 127928 h 193439"/>
                <a:gd name="connsiteX3" fmla="*/ 2675937 w 2675937"/>
                <a:gd name="connsiteY3" fmla="*/ 0 h 19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937" h="193439">
                  <a:moveTo>
                    <a:pt x="0" y="144257"/>
                  </a:moveTo>
                  <a:cubicBezTo>
                    <a:pt x="306614" y="170110"/>
                    <a:pt x="613229" y="195963"/>
                    <a:pt x="925286" y="193242"/>
                  </a:cubicBezTo>
                  <a:cubicBezTo>
                    <a:pt x="1237343" y="190521"/>
                    <a:pt x="1491343" y="174192"/>
                    <a:pt x="1872343" y="127928"/>
                  </a:cubicBezTo>
                  <a:cubicBezTo>
                    <a:pt x="2253343" y="81664"/>
                    <a:pt x="2196965" y="83003"/>
                    <a:pt x="2675937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33E47C-D2AE-4D19-87A6-5D05B6DADAD5}"/>
                </a:ext>
              </a:extLst>
            </p:cNvPr>
            <p:cNvSpPr txBox="1"/>
            <p:nvPr/>
          </p:nvSpPr>
          <p:spPr>
            <a:xfrm>
              <a:off x="219402" y="1025399"/>
              <a:ext cx="995672" cy="28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56.9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°N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B49995-3CCC-455D-9291-0EC99BC9974D}"/>
                </a:ext>
              </a:extLst>
            </p:cNvPr>
            <p:cNvSpPr txBox="1"/>
            <p:nvPr/>
          </p:nvSpPr>
          <p:spPr>
            <a:xfrm>
              <a:off x="219402" y="2685995"/>
              <a:ext cx="995672" cy="28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51.45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°N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9D214B-E185-4BCC-BA1A-33091E8CED4D}"/>
              </a:ext>
            </a:extLst>
          </p:cNvPr>
          <p:cNvCxnSpPr>
            <a:cxnSpLocks/>
          </p:cNvCxnSpPr>
          <p:nvPr/>
        </p:nvCxnSpPr>
        <p:spPr>
          <a:xfrm>
            <a:off x="5145742" y="707160"/>
            <a:ext cx="0" cy="217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3DA997-65AB-4FE1-BE12-51E01732BC4C}"/>
              </a:ext>
            </a:extLst>
          </p:cNvPr>
          <p:cNvCxnSpPr>
            <a:cxnSpLocks/>
          </p:cNvCxnSpPr>
          <p:nvPr/>
        </p:nvCxnSpPr>
        <p:spPr>
          <a:xfrm>
            <a:off x="5831542" y="2565645"/>
            <a:ext cx="0" cy="217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76F917-65B4-4AC9-8BD3-2AA19CF0386D}"/>
              </a:ext>
            </a:extLst>
          </p:cNvPr>
          <p:cNvCxnSpPr>
            <a:cxnSpLocks/>
          </p:cNvCxnSpPr>
          <p:nvPr/>
        </p:nvCxnSpPr>
        <p:spPr>
          <a:xfrm>
            <a:off x="7929284" y="707160"/>
            <a:ext cx="0" cy="217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3F5F58-36D8-48D2-BCA8-D2A0A6312192}"/>
              </a:ext>
            </a:extLst>
          </p:cNvPr>
          <p:cNvCxnSpPr>
            <a:cxnSpLocks/>
          </p:cNvCxnSpPr>
          <p:nvPr/>
        </p:nvCxnSpPr>
        <p:spPr>
          <a:xfrm>
            <a:off x="8615084" y="2565645"/>
            <a:ext cx="0" cy="217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66D7-1176-4849-81D6-4FC5A93E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– 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B047-BEA5-4F92-BBCC-78230977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Southern England is warmer than northern Scotland</a:t>
            </a:r>
          </a:p>
          <a:p>
            <a:r>
              <a:rPr lang="en-GB" dirty="0"/>
              <a:t>Western areas of the UK are wetter than Eastern areas</a:t>
            </a:r>
          </a:p>
          <a:p>
            <a:r>
              <a:rPr lang="en-GB" dirty="0" err="1"/>
              <a:t>Dalwhinnie</a:t>
            </a:r>
            <a:r>
              <a:rPr lang="en-GB" dirty="0"/>
              <a:t> is more likely to experience a heatwave than Reading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OR https://quizlet.com/_8a4x92?x=1qqt&amp;i=ay3h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8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Mets PPT Template 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RMets PPT Template AW</Template>
  <TotalTime>255</TotalTime>
  <Words>391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RMets PPT Template AW</vt:lpstr>
      <vt:lpstr>PowerPoint Presentation</vt:lpstr>
      <vt:lpstr>Weather and climate</vt:lpstr>
      <vt:lpstr>Climate across the United Kingdom</vt:lpstr>
      <vt:lpstr>Climate across the United Kingdom</vt:lpstr>
      <vt:lpstr>PowerPoint Presentation</vt:lpstr>
      <vt:lpstr>Review – True or False?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 lesson 2</dc:title>
  <dc:creator>Robert Gamesby</dc:creator>
  <cp:lastModifiedBy>Sylvia Knight</cp:lastModifiedBy>
  <cp:revision>22</cp:revision>
  <dcterms:created xsi:type="dcterms:W3CDTF">2020-02-02T17:34:11Z</dcterms:created>
  <dcterms:modified xsi:type="dcterms:W3CDTF">2020-11-16T16:34:23Z</dcterms:modified>
</cp:coreProperties>
</file>