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305" r:id="rId2"/>
    <p:sldId id="295" r:id="rId3"/>
    <p:sldId id="304" r:id="rId4"/>
    <p:sldId id="309" r:id="rId5"/>
    <p:sldId id="310" r:id="rId6"/>
    <p:sldId id="296" r:id="rId7"/>
    <p:sldId id="300" r:id="rId8"/>
    <p:sldId id="308" r:id="rId9"/>
    <p:sldId id="301" r:id="rId10"/>
    <p:sldId id="302" r:id="rId11"/>
    <p:sldId id="303" r:id="rId12"/>
    <p:sldId id="307" r:id="rId13"/>
    <p:sldId id="266" r:id="rId14"/>
    <p:sldId id="28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E3C36-DECD-451C-9F76-E574FC1CF1EC}" v="5" dt="2020-11-07T12:09:02.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3166" autoAdjust="0"/>
  </p:normalViewPr>
  <p:slideViewPr>
    <p:cSldViewPr snapToGrid="0">
      <p:cViewPr varScale="1">
        <p:scale>
          <a:sx n="71" d="100"/>
          <a:sy n="71" d="100"/>
        </p:scale>
        <p:origin x="624" y="66"/>
      </p:cViewPr>
      <p:guideLst/>
    </p:cSldViewPr>
  </p:slideViewPr>
  <p:outlineViewPr>
    <p:cViewPr>
      <p:scale>
        <a:sx n="33" d="100"/>
        <a:sy n="33" d="100"/>
      </p:scale>
      <p:origin x="0" y="-53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Gamesby" userId="pDFs61uZYCAqGJYkIH8rrubv/FB17KO0iUFk6tDI2WM=" providerId="None" clId="Web-{669E3C36-DECD-451C-9F76-E574FC1CF1EC}"/>
    <pc:docChg chg="modSld">
      <pc:chgData name="Robert Gamesby" userId="pDFs61uZYCAqGJYkIH8rrubv/FB17KO0iUFk6tDI2WM=" providerId="None" clId="Web-{669E3C36-DECD-451C-9F76-E574FC1CF1EC}" dt="2020-11-07T12:09:02.732" v="4" actId="20577"/>
      <pc:docMkLst>
        <pc:docMk/>
      </pc:docMkLst>
      <pc:sldChg chg="modSp">
        <pc:chgData name="Robert Gamesby" userId="pDFs61uZYCAqGJYkIH8rrubv/FB17KO0iUFk6tDI2WM=" providerId="None" clId="Web-{669E3C36-DECD-451C-9F76-E574FC1CF1EC}" dt="2020-11-07T12:09:00.795" v="3" actId="20577"/>
        <pc:sldMkLst>
          <pc:docMk/>
          <pc:sldMk cId="2898913502" sldId="303"/>
        </pc:sldMkLst>
        <pc:spChg chg="mod">
          <ac:chgData name="Robert Gamesby" userId="pDFs61uZYCAqGJYkIH8rrubv/FB17KO0iUFk6tDI2WM=" providerId="None" clId="Web-{669E3C36-DECD-451C-9F76-E574FC1CF1EC}" dt="2020-11-07T12:09:00.795" v="3" actId="20577"/>
          <ac:spMkLst>
            <pc:docMk/>
            <pc:sldMk cId="2898913502" sldId="303"/>
            <ac:spMk id="13" creationId="{F84ADA3F-8235-4204-A20B-BA9DDA5E0C9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game\Dropbox\KS3%20book%20project\3%20Weather%20and%20Climate\Dalwhinnie_Reading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game\Dropbox\KS3%20book%20project\3%20Weather%20and%20Climate\Dalwhinnie_Reading_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game\Dropbox\KS3%20book%20project\3%20Weather%20and%20Climate\Dalwhinnie_Reading_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game\Dropbox\KS3%20book%20project\3%20Weather%20and%20Climate\Dalwhinnie_Reading_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game\Dropbox\KS3%20book%20project\3%20Weather%20and%20Climate\Dalwhinnie_Reading_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game\Dropbox\KS3%20book%20project\3%20Weather%20and%20Climate\Dalwhinnie_Reading_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GB"/>
              <a:t>A climate graph for Reading 1981-2010 averages </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'Reading and Dalwhinnie data'!$A$12</c:f>
              <c:strCache>
                <c:ptCount val="1"/>
                <c:pt idx="0">
                  <c:v>Precipitation (mm)</c:v>
                </c:pt>
              </c:strCache>
            </c:strRef>
          </c:tx>
          <c:spPr>
            <a:solidFill>
              <a:srgbClr val="0070C0"/>
            </a:solidFill>
            <a:ln>
              <a:noFill/>
            </a:ln>
            <a:effectLst/>
          </c:spPr>
          <c:invertIfNegative val="0"/>
          <c:cat>
            <c:strRef>
              <c:f>'Reading and Dalwhinnie data'!$B$10:$M$10</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'Reading and Dalwhinnie data'!$B$12:$M$12</c:f>
              <c:numCache>
                <c:formatCode>General</c:formatCode>
                <c:ptCount val="12"/>
                <c:pt idx="0">
                  <c:v>61</c:v>
                </c:pt>
                <c:pt idx="1">
                  <c:v>41.2</c:v>
                </c:pt>
                <c:pt idx="2">
                  <c:v>44.5</c:v>
                </c:pt>
                <c:pt idx="3">
                  <c:v>48</c:v>
                </c:pt>
                <c:pt idx="4">
                  <c:v>46.4</c:v>
                </c:pt>
                <c:pt idx="5">
                  <c:v>44.6</c:v>
                </c:pt>
                <c:pt idx="6">
                  <c:v>46</c:v>
                </c:pt>
                <c:pt idx="7">
                  <c:v>52.3</c:v>
                </c:pt>
                <c:pt idx="8">
                  <c:v>50.3</c:v>
                </c:pt>
                <c:pt idx="9">
                  <c:v>71.8</c:v>
                </c:pt>
                <c:pt idx="10">
                  <c:v>66.3</c:v>
                </c:pt>
                <c:pt idx="11">
                  <c:v>62.9</c:v>
                </c:pt>
              </c:numCache>
            </c:numRef>
          </c:val>
          <c:extLst>
            <c:ext xmlns:c16="http://schemas.microsoft.com/office/drawing/2014/chart" uri="{C3380CC4-5D6E-409C-BE32-E72D297353CC}">
              <c16:uniqueId val="{00000000-8628-46A1-B6C8-610C249CAA62}"/>
            </c:ext>
          </c:extLst>
        </c:ser>
        <c:dLbls>
          <c:showLegendKey val="0"/>
          <c:showVal val="0"/>
          <c:showCatName val="0"/>
          <c:showSerName val="0"/>
          <c:showPercent val="0"/>
          <c:showBubbleSize val="0"/>
        </c:dLbls>
        <c:gapWidth val="219"/>
        <c:overlap val="-27"/>
        <c:axId val="725056336"/>
        <c:axId val="734736960"/>
      </c:barChart>
      <c:lineChart>
        <c:grouping val="stacked"/>
        <c:varyColors val="0"/>
        <c:ser>
          <c:idx val="0"/>
          <c:order val="0"/>
          <c:tx>
            <c:strRef>
              <c:f>'Reading and Dalwhinnie data'!$A$11</c:f>
              <c:strCache>
                <c:ptCount val="1"/>
                <c:pt idx="0">
                  <c:v>Maximum temperature (°C)</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'Reading and Dalwhinnie data'!$B$10:$M$10</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'Reading and Dalwhinnie data'!$B$11:$M$11</c:f>
              <c:numCache>
                <c:formatCode>General</c:formatCode>
                <c:ptCount val="12"/>
                <c:pt idx="0">
                  <c:v>7.7</c:v>
                </c:pt>
                <c:pt idx="1">
                  <c:v>8</c:v>
                </c:pt>
                <c:pt idx="2">
                  <c:v>10.8</c:v>
                </c:pt>
                <c:pt idx="3">
                  <c:v>13.5</c:v>
                </c:pt>
                <c:pt idx="4">
                  <c:v>17</c:v>
                </c:pt>
                <c:pt idx="5">
                  <c:v>20</c:v>
                </c:pt>
                <c:pt idx="6">
                  <c:v>22.4</c:v>
                </c:pt>
                <c:pt idx="7">
                  <c:v>22.1</c:v>
                </c:pt>
                <c:pt idx="8">
                  <c:v>19</c:v>
                </c:pt>
                <c:pt idx="9">
                  <c:v>14.9</c:v>
                </c:pt>
                <c:pt idx="10">
                  <c:v>10.7</c:v>
                </c:pt>
                <c:pt idx="11">
                  <c:v>7.9</c:v>
                </c:pt>
              </c:numCache>
            </c:numRef>
          </c:val>
          <c:smooth val="0"/>
          <c:extLst>
            <c:ext xmlns:c16="http://schemas.microsoft.com/office/drawing/2014/chart" uri="{C3380CC4-5D6E-409C-BE32-E72D297353CC}">
              <c16:uniqueId val="{00000001-8628-46A1-B6C8-610C249CAA62}"/>
            </c:ext>
          </c:extLst>
        </c:ser>
        <c:dLbls>
          <c:showLegendKey val="0"/>
          <c:showVal val="0"/>
          <c:showCatName val="0"/>
          <c:showSerName val="0"/>
          <c:showPercent val="0"/>
          <c:showBubbleSize val="0"/>
        </c:dLbls>
        <c:marker val="1"/>
        <c:smooth val="0"/>
        <c:axId val="730564768"/>
        <c:axId val="701570160"/>
      </c:lineChart>
      <c:catAx>
        <c:axId val="72505633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34736960"/>
        <c:crosses val="autoZero"/>
        <c:auto val="1"/>
        <c:lblAlgn val="ctr"/>
        <c:lblOffset val="100"/>
        <c:noMultiLvlLbl val="0"/>
      </c:catAx>
      <c:valAx>
        <c:axId val="73473696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GB"/>
                  <a:t>Precipitation (mm)</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a:solidFill>
              <a:schemeClr val="bg1">
                <a:lumMod val="75000"/>
              </a:schemeClr>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25056336"/>
        <c:crosses val="autoZero"/>
        <c:crossBetween val="between"/>
      </c:valAx>
      <c:valAx>
        <c:axId val="701570160"/>
        <c:scaling>
          <c:orientation val="minMax"/>
        </c:scaling>
        <c:delete val="0"/>
        <c:axPos val="r"/>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GB"/>
                  <a:t>Temperature (°C)</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30564768"/>
        <c:crosses val="max"/>
        <c:crossBetween val="between"/>
      </c:valAx>
      <c:catAx>
        <c:axId val="730564768"/>
        <c:scaling>
          <c:orientation val="minMax"/>
        </c:scaling>
        <c:delete val="1"/>
        <c:axPos val="b"/>
        <c:numFmt formatCode="General" sourceLinked="1"/>
        <c:majorTickMark val="out"/>
        <c:minorTickMark val="none"/>
        <c:tickLblPos val="nextTo"/>
        <c:crossAx val="701570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400" b="1"/>
              <a:t>A climate graph for Reading 1981-2010 averages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'Reading and Dalwhinnie data'!$A$12</c:f>
              <c:strCache>
                <c:ptCount val="1"/>
                <c:pt idx="0">
                  <c:v>Precipitation (mm)</c:v>
                </c:pt>
              </c:strCache>
            </c:strRef>
          </c:tx>
          <c:spPr>
            <a:solidFill>
              <a:srgbClr val="0070C0"/>
            </a:solidFill>
            <a:ln>
              <a:noFill/>
            </a:ln>
            <a:effectLst/>
          </c:spPr>
          <c:invertIfNegative val="0"/>
          <c:cat>
            <c:strRef>
              <c:f>'Reading and Dalwhinnie data'!$B$10:$M$10</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'Reading and Dalwhinnie data'!$B$12:$M$12</c:f>
              <c:numCache>
                <c:formatCode>General</c:formatCode>
                <c:ptCount val="12"/>
                <c:pt idx="0">
                  <c:v>61</c:v>
                </c:pt>
                <c:pt idx="1">
                  <c:v>41.2</c:v>
                </c:pt>
                <c:pt idx="2">
                  <c:v>44.5</c:v>
                </c:pt>
                <c:pt idx="3">
                  <c:v>48</c:v>
                </c:pt>
                <c:pt idx="4">
                  <c:v>46.4</c:v>
                </c:pt>
                <c:pt idx="5">
                  <c:v>44.6</c:v>
                </c:pt>
                <c:pt idx="6">
                  <c:v>46</c:v>
                </c:pt>
                <c:pt idx="7">
                  <c:v>52.3</c:v>
                </c:pt>
                <c:pt idx="8">
                  <c:v>50.3</c:v>
                </c:pt>
                <c:pt idx="9">
                  <c:v>71.8</c:v>
                </c:pt>
                <c:pt idx="10">
                  <c:v>66.3</c:v>
                </c:pt>
                <c:pt idx="11">
                  <c:v>62.9</c:v>
                </c:pt>
              </c:numCache>
            </c:numRef>
          </c:val>
          <c:extLst>
            <c:ext xmlns:c16="http://schemas.microsoft.com/office/drawing/2014/chart" uri="{C3380CC4-5D6E-409C-BE32-E72D297353CC}">
              <c16:uniqueId val="{00000000-7EB0-472F-9227-7C3B3E549A47}"/>
            </c:ext>
          </c:extLst>
        </c:ser>
        <c:dLbls>
          <c:showLegendKey val="0"/>
          <c:showVal val="0"/>
          <c:showCatName val="0"/>
          <c:showSerName val="0"/>
          <c:showPercent val="0"/>
          <c:showBubbleSize val="0"/>
        </c:dLbls>
        <c:gapWidth val="219"/>
        <c:overlap val="-27"/>
        <c:axId val="725056336"/>
        <c:axId val="734736960"/>
      </c:barChart>
      <c:lineChart>
        <c:grouping val="stacked"/>
        <c:varyColors val="0"/>
        <c:ser>
          <c:idx val="0"/>
          <c:order val="0"/>
          <c:tx>
            <c:strRef>
              <c:f>'Reading and Dalwhinnie data'!$A$11</c:f>
              <c:strCache>
                <c:ptCount val="1"/>
                <c:pt idx="0">
                  <c:v>Maximum temperature (°C)</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'Reading and Dalwhinnie data'!$B$10:$M$10</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'Reading and Dalwhinnie data'!$B$11:$M$11</c:f>
              <c:numCache>
                <c:formatCode>General</c:formatCode>
                <c:ptCount val="12"/>
                <c:pt idx="0">
                  <c:v>7.7</c:v>
                </c:pt>
                <c:pt idx="1">
                  <c:v>8</c:v>
                </c:pt>
                <c:pt idx="2">
                  <c:v>10.8</c:v>
                </c:pt>
                <c:pt idx="3">
                  <c:v>13.5</c:v>
                </c:pt>
                <c:pt idx="4">
                  <c:v>17</c:v>
                </c:pt>
                <c:pt idx="5">
                  <c:v>20</c:v>
                </c:pt>
                <c:pt idx="6">
                  <c:v>22.4</c:v>
                </c:pt>
                <c:pt idx="7">
                  <c:v>22.1</c:v>
                </c:pt>
                <c:pt idx="8">
                  <c:v>19</c:v>
                </c:pt>
                <c:pt idx="9">
                  <c:v>14.9</c:v>
                </c:pt>
                <c:pt idx="10">
                  <c:v>10.7</c:v>
                </c:pt>
                <c:pt idx="11">
                  <c:v>7.9</c:v>
                </c:pt>
              </c:numCache>
            </c:numRef>
          </c:val>
          <c:smooth val="0"/>
          <c:extLst>
            <c:ext xmlns:c16="http://schemas.microsoft.com/office/drawing/2014/chart" uri="{C3380CC4-5D6E-409C-BE32-E72D297353CC}">
              <c16:uniqueId val="{00000001-7EB0-472F-9227-7C3B3E549A47}"/>
            </c:ext>
          </c:extLst>
        </c:ser>
        <c:dLbls>
          <c:showLegendKey val="0"/>
          <c:showVal val="0"/>
          <c:showCatName val="0"/>
          <c:showSerName val="0"/>
          <c:showPercent val="0"/>
          <c:showBubbleSize val="0"/>
        </c:dLbls>
        <c:marker val="1"/>
        <c:smooth val="0"/>
        <c:axId val="730564768"/>
        <c:axId val="701570160"/>
      </c:lineChart>
      <c:catAx>
        <c:axId val="72505633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4736960"/>
        <c:crosses val="autoZero"/>
        <c:auto val="1"/>
        <c:lblAlgn val="ctr"/>
        <c:lblOffset val="100"/>
        <c:noMultiLvlLbl val="0"/>
      </c:catAx>
      <c:valAx>
        <c:axId val="73473696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Precipitation (mm)</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5056336"/>
        <c:crosses val="autoZero"/>
        <c:crossBetween val="between"/>
        <c:minorUnit val="10"/>
      </c:valAx>
      <c:valAx>
        <c:axId val="701570160"/>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Temperature (°C)</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0564768"/>
        <c:crosses val="max"/>
        <c:crossBetween val="between"/>
      </c:valAx>
      <c:catAx>
        <c:axId val="730564768"/>
        <c:scaling>
          <c:orientation val="minMax"/>
        </c:scaling>
        <c:delete val="1"/>
        <c:axPos val="b"/>
        <c:numFmt formatCode="General" sourceLinked="1"/>
        <c:majorTickMark val="out"/>
        <c:minorTickMark val="none"/>
        <c:tickLblPos val="nextTo"/>
        <c:crossAx val="701570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400" b="1" dirty="0"/>
              <a:t>A climate graph for </a:t>
            </a:r>
            <a:r>
              <a:rPr lang="en-GB" sz="1400" b="1" dirty="0" err="1"/>
              <a:t>Dalwhinnie</a:t>
            </a:r>
            <a:r>
              <a:rPr lang="en-GB" sz="1400" b="1" dirty="0"/>
              <a:t>, Scotland, 1981 -2010 averages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88231434306006"/>
          <c:y val="0.17115034502031329"/>
          <c:w val="0.73687733169755221"/>
          <c:h val="0.49761429702771892"/>
        </c:manualLayout>
      </c:layout>
      <c:barChart>
        <c:barDir val="col"/>
        <c:grouping val="clustered"/>
        <c:varyColors val="0"/>
        <c:ser>
          <c:idx val="1"/>
          <c:order val="1"/>
          <c:tx>
            <c:strRef>
              <c:f>'Reading and Dalwhinnie data'!$A$5</c:f>
              <c:strCache>
                <c:ptCount val="1"/>
                <c:pt idx="0">
                  <c:v>Precipitation (mm)</c:v>
                </c:pt>
              </c:strCache>
            </c:strRef>
          </c:tx>
          <c:spPr>
            <a:noFill/>
            <a:ln>
              <a:noFill/>
            </a:ln>
            <a:effectLst/>
          </c:spPr>
          <c:invertIfNegative val="0"/>
          <c:cat>
            <c:strRef>
              <c:f>'Reading and Dalwhinnie data'!$B$3:$M$3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'Reading and Dalwhinnie data'!$B$5:$M$5</c:f>
              <c:numCache>
                <c:formatCode>General</c:formatCode>
                <c:ptCount val="12"/>
                <c:pt idx="0">
                  <c:v>179</c:v>
                </c:pt>
                <c:pt idx="1">
                  <c:v>123.7</c:v>
                </c:pt>
                <c:pt idx="2">
                  <c:v>127</c:v>
                </c:pt>
                <c:pt idx="3">
                  <c:v>63.7</c:v>
                </c:pt>
                <c:pt idx="4">
                  <c:v>70</c:v>
                </c:pt>
                <c:pt idx="5">
                  <c:v>64.5</c:v>
                </c:pt>
                <c:pt idx="6">
                  <c:v>68.7</c:v>
                </c:pt>
                <c:pt idx="7">
                  <c:v>79.900000000000006</c:v>
                </c:pt>
                <c:pt idx="8">
                  <c:v>99.8</c:v>
                </c:pt>
                <c:pt idx="9">
                  <c:v>147.19999999999999</c:v>
                </c:pt>
                <c:pt idx="10">
                  <c:v>143.1</c:v>
                </c:pt>
                <c:pt idx="11">
                  <c:v>137.4</c:v>
                </c:pt>
              </c:numCache>
            </c:numRef>
          </c:val>
          <c:extLst>
            <c:ext xmlns:c16="http://schemas.microsoft.com/office/drawing/2014/chart" uri="{C3380CC4-5D6E-409C-BE32-E72D297353CC}">
              <c16:uniqueId val="{00000000-1976-4E82-B67E-082CB9BE7E69}"/>
            </c:ext>
          </c:extLst>
        </c:ser>
        <c:dLbls>
          <c:showLegendKey val="0"/>
          <c:showVal val="0"/>
          <c:showCatName val="0"/>
          <c:showSerName val="0"/>
          <c:showPercent val="0"/>
          <c:showBubbleSize val="0"/>
        </c:dLbls>
        <c:gapWidth val="219"/>
        <c:overlap val="-27"/>
        <c:axId val="701338800"/>
        <c:axId val="701575152"/>
      </c:barChart>
      <c:lineChart>
        <c:grouping val="standard"/>
        <c:varyColors val="0"/>
        <c:ser>
          <c:idx val="0"/>
          <c:order val="0"/>
          <c:tx>
            <c:strRef>
              <c:f>'Reading and Dalwhinnie data'!$A$4</c:f>
              <c:strCache>
                <c:ptCount val="1"/>
                <c:pt idx="0">
                  <c:v>Maximum temperature (°C)</c:v>
                </c:pt>
              </c:strCache>
            </c:strRef>
          </c:tx>
          <c:spPr>
            <a:ln w="28575" cap="rnd">
              <a:noFill/>
              <a:round/>
            </a:ln>
            <a:effectLst/>
          </c:spPr>
          <c:marker>
            <c:symbol val="none"/>
          </c:marker>
          <c:cat>
            <c:strRef>
              <c:f>'Reading and Dalwhinnie data'!$B$3:$M$3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'Reading and Dalwhinnie data'!$B$4:$M$4</c:f>
              <c:numCache>
                <c:formatCode>General</c:formatCode>
                <c:ptCount val="12"/>
                <c:pt idx="0">
                  <c:v>4.3</c:v>
                </c:pt>
                <c:pt idx="1">
                  <c:v>4.5</c:v>
                </c:pt>
                <c:pt idx="2">
                  <c:v>6.4</c:v>
                </c:pt>
                <c:pt idx="3">
                  <c:v>9.4</c:v>
                </c:pt>
                <c:pt idx="4">
                  <c:v>13</c:v>
                </c:pt>
                <c:pt idx="5">
                  <c:v>15.3</c:v>
                </c:pt>
                <c:pt idx="6">
                  <c:v>17.2</c:v>
                </c:pt>
                <c:pt idx="7">
                  <c:v>16.600000000000001</c:v>
                </c:pt>
                <c:pt idx="8">
                  <c:v>13.9</c:v>
                </c:pt>
                <c:pt idx="9">
                  <c:v>10.199999999999999</c:v>
                </c:pt>
                <c:pt idx="10">
                  <c:v>6.8</c:v>
                </c:pt>
                <c:pt idx="11">
                  <c:v>4.5999999999999996</c:v>
                </c:pt>
              </c:numCache>
            </c:numRef>
          </c:val>
          <c:smooth val="0"/>
          <c:extLst>
            <c:ext xmlns:c16="http://schemas.microsoft.com/office/drawing/2014/chart" uri="{C3380CC4-5D6E-409C-BE32-E72D297353CC}">
              <c16:uniqueId val="{00000001-1976-4E82-B67E-082CB9BE7E69}"/>
            </c:ext>
          </c:extLst>
        </c:ser>
        <c:dLbls>
          <c:showLegendKey val="0"/>
          <c:showVal val="0"/>
          <c:showCatName val="0"/>
          <c:showSerName val="0"/>
          <c:showPercent val="0"/>
          <c:showBubbleSize val="0"/>
        </c:dLbls>
        <c:marker val="1"/>
        <c:smooth val="0"/>
        <c:axId val="724399344"/>
        <c:axId val="595671856"/>
      </c:lineChart>
      <c:catAx>
        <c:axId val="70133880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1575152"/>
        <c:crosses val="autoZero"/>
        <c:auto val="1"/>
        <c:lblAlgn val="ctr"/>
        <c:lblOffset val="100"/>
        <c:noMultiLvlLbl val="0"/>
      </c:catAx>
      <c:valAx>
        <c:axId val="7015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Precipitation (mm)</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1338800"/>
        <c:crosses val="autoZero"/>
        <c:crossBetween val="between"/>
        <c:minorUnit val="10"/>
      </c:valAx>
      <c:valAx>
        <c:axId val="595671856"/>
        <c:scaling>
          <c:orientation val="minMax"/>
          <c:max val="25"/>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Temperature (°C)</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4399344"/>
        <c:crosses val="max"/>
        <c:crossBetween val="between"/>
      </c:valAx>
      <c:catAx>
        <c:axId val="724399344"/>
        <c:scaling>
          <c:orientation val="minMax"/>
        </c:scaling>
        <c:delete val="1"/>
        <c:axPos val="b"/>
        <c:numFmt formatCode="General" sourceLinked="1"/>
        <c:majorTickMark val="out"/>
        <c:minorTickMark val="none"/>
        <c:tickLblPos val="nextTo"/>
        <c:crossAx val="5956718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r>
              <a:rPr lang="en-GB" b="1" u="sng"/>
              <a:t>A climate graph for Reading 1981-2010 averages </a:t>
            </a:r>
          </a:p>
        </c:rich>
      </c:tx>
      <c:overlay val="0"/>
      <c:spPr>
        <a:noFill/>
        <a:ln>
          <a:noFill/>
        </a:ln>
        <a:effectLst/>
      </c:spPr>
      <c:txPr>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15238536359425"/>
          <c:y val="9.6577880183060946E-2"/>
          <c:w val="0.76738150378261538"/>
          <c:h val="0.68333050661658556"/>
        </c:manualLayout>
      </c:layout>
      <c:barChart>
        <c:barDir val="col"/>
        <c:grouping val="clustered"/>
        <c:varyColors val="0"/>
        <c:ser>
          <c:idx val="1"/>
          <c:order val="1"/>
          <c:tx>
            <c:strRef>
              <c:f>'Reading and Dalwhinnie data'!$A$12</c:f>
              <c:strCache>
                <c:ptCount val="1"/>
                <c:pt idx="0">
                  <c:v>Precipitation (mm)</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 and Dalwhinnie data'!$B$10:$M$10</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'Reading and Dalwhinnie data'!$B$12:$M$12</c:f>
              <c:numCache>
                <c:formatCode>General</c:formatCode>
                <c:ptCount val="12"/>
                <c:pt idx="0">
                  <c:v>61</c:v>
                </c:pt>
                <c:pt idx="1">
                  <c:v>41.2</c:v>
                </c:pt>
                <c:pt idx="2">
                  <c:v>44.5</c:v>
                </c:pt>
                <c:pt idx="3">
                  <c:v>48</c:v>
                </c:pt>
                <c:pt idx="4">
                  <c:v>46.4</c:v>
                </c:pt>
                <c:pt idx="5">
                  <c:v>44.6</c:v>
                </c:pt>
                <c:pt idx="6">
                  <c:v>46</c:v>
                </c:pt>
                <c:pt idx="7">
                  <c:v>52.3</c:v>
                </c:pt>
                <c:pt idx="8">
                  <c:v>50.3</c:v>
                </c:pt>
                <c:pt idx="9">
                  <c:v>71.8</c:v>
                </c:pt>
                <c:pt idx="10">
                  <c:v>66.3</c:v>
                </c:pt>
                <c:pt idx="11">
                  <c:v>62.9</c:v>
                </c:pt>
              </c:numCache>
            </c:numRef>
          </c:val>
          <c:extLst>
            <c:ext xmlns:c16="http://schemas.microsoft.com/office/drawing/2014/chart" uri="{C3380CC4-5D6E-409C-BE32-E72D297353CC}">
              <c16:uniqueId val="{00000000-0043-4BB6-A64C-6F7633A26287}"/>
            </c:ext>
          </c:extLst>
        </c:ser>
        <c:dLbls>
          <c:showLegendKey val="0"/>
          <c:showVal val="0"/>
          <c:showCatName val="0"/>
          <c:showSerName val="0"/>
          <c:showPercent val="0"/>
          <c:showBubbleSize val="0"/>
        </c:dLbls>
        <c:gapWidth val="219"/>
        <c:overlap val="-27"/>
        <c:axId val="725056336"/>
        <c:axId val="734736960"/>
      </c:barChart>
      <c:lineChart>
        <c:grouping val="stacked"/>
        <c:varyColors val="0"/>
        <c:ser>
          <c:idx val="0"/>
          <c:order val="0"/>
          <c:tx>
            <c:strRef>
              <c:f>'Reading and Dalwhinnie data'!$A$11</c:f>
              <c:strCache>
                <c:ptCount val="1"/>
                <c:pt idx="0">
                  <c:v>Maximum temperature (°C)</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layout>
                <c:manualLayout>
                  <c:x val="0"/>
                  <c:y val="-2.478503374277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43-4BB6-A64C-6F7633A26287}"/>
                </c:ext>
              </c:extLst>
            </c:dLbl>
            <c:dLbl>
              <c:idx val="6"/>
              <c:layout>
                <c:manualLayout>
                  <c:x val="-2.0983213924526928E-2"/>
                  <c:y val="-2.1244314636663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43-4BB6-A64C-6F7633A262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 and Dalwhinnie data'!$B$10:$M$10</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'Reading and Dalwhinnie data'!$B$11:$M$11</c:f>
              <c:numCache>
                <c:formatCode>General</c:formatCode>
                <c:ptCount val="12"/>
                <c:pt idx="0">
                  <c:v>7.7</c:v>
                </c:pt>
                <c:pt idx="1">
                  <c:v>8</c:v>
                </c:pt>
                <c:pt idx="2">
                  <c:v>10.8</c:v>
                </c:pt>
                <c:pt idx="3">
                  <c:v>13.5</c:v>
                </c:pt>
                <c:pt idx="4">
                  <c:v>17</c:v>
                </c:pt>
                <c:pt idx="5">
                  <c:v>20</c:v>
                </c:pt>
                <c:pt idx="6">
                  <c:v>22.4</c:v>
                </c:pt>
                <c:pt idx="7">
                  <c:v>22.1</c:v>
                </c:pt>
                <c:pt idx="8">
                  <c:v>19</c:v>
                </c:pt>
                <c:pt idx="9">
                  <c:v>14.9</c:v>
                </c:pt>
                <c:pt idx="10">
                  <c:v>10.7</c:v>
                </c:pt>
                <c:pt idx="11">
                  <c:v>7.9</c:v>
                </c:pt>
              </c:numCache>
            </c:numRef>
          </c:val>
          <c:smooth val="0"/>
          <c:extLst>
            <c:ext xmlns:c16="http://schemas.microsoft.com/office/drawing/2014/chart" uri="{C3380CC4-5D6E-409C-BE32-E72D297353CC}">
              <c16:uniqueId val="{00000001-0043-4BB6-A64C-6F7633A26287}"/>
            </c:ext>
          </c:extLst>
        </c:ser>
        <c:dLbls>
          <c:showLegendKey val="0"/>
          <c:showVal val="0"/>
          <c:showCatName val="0"/>
          <c:showSerName val="0"/>
          <c:showPercent val="0"/>
          <c:showBubbleSize val="0"/>
        </c:dLbls>
        <c:marker val="1"/>
        <c:smooth val="0"/>
        <c:axId val="730564768"/>
        <c:axId val="701570160"/>
      </c:lineChart>
      <c:catAx>
        <c:axId val="72505633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736960"/>
        <c:crosses val="autoZero"/>
        <c:auto val="1"/>
        <c:lblAlgn val="ctr"/>
        <c:lblOffset val="100"/>
        <c:noMultiLvlLbl val="0"/>
      </c:catAx>
      <c:valAx>
        <c:axId val="73473696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Precipitation (mm)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056336"/>
        <c:crosses val="autoZero"/>
        <c:crossBetween val="between"/>
        <c:minorUnit val="10"/>
      </c:valAx>
      <c:valAx>
        <c:axId val="70157016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Temperature (°C)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564768"/>
        <c:crosses val="max"/>
        <c:crossBetween val="between"/>
      </c:valAx>
      <c:catAx>
        <c:axId val="730564768"/>
        <c:scaling>
          <c:orientation val="minMax"/>
        </c:scaling>
        <c:delete val="1"/>
        <c:axPos val="b"/>
        <c:numFmt formatCode="General" sourceLinked="1"/>
        <c:majorTickMark val="out"/>
        <c:minorTickMark val="none"/>
        <c:tickLblPos val="nextTo"/>
        <c:crossAx val="701570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sng" strike="noStrike" kern="1200" spc="0" baseline="0">
                <a:solidFill>
                  <a:schemeClr val="tx1">
                    <a:lumMod val="65000"/>
                    <a:lumOff val="35000"/>
                  </a:schemeClr>
                </a:solidFill>
                <a:latin typeface="+mn-lt"/>
                <a:ea typeface="+mn-ea"/>
                <a:cs typeface="+mn-cs"/>
              </a:defRPr>
            </a:pPr>
            <a:r>
              <a:rPr lang="en-GB" sz="1100" b="1" u="sng"/>
              <a:t>A climate graph for Dalwhinnie, Scotland, 1981 -2010 averages</a:t>
            </a:r>
          </a:p>
        </c:rich>
      </c:tx>
      <c:overlay val="0"/>
      <c:spPr>
        <a:noFill/>
        <a:ln>
          <a:noFill/>
        </a:ln>
        <a:effectLst/>
      </c:spPr>
      <c:txPr>
        <a:bodyPr rot="0" spcFirstLastPara="1" vertOverflow="ellipsis" vert="horz" wrap="square" anchor="ctr" anchorCtr="1"/>
        <a:lstStyle/>
        <a:p>
          <a:pPr>
            <a:defRPr sz="11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88237656874539"/>
          <c:y val="9.2632460532133837E-2"/>
          <c:w val="0.73687733169755221"/>
          <c:h val="0.69589460589565977"/>
        </c:manualLayout>
      </c:layout>
      <c:barChart>
        <c:barDir val="col"/>
        <c:grouping val="clustered"/>
        <c:varyColors val="0"/>
        <c:ser>
          <c:idx val="1"/>
          <c:order val="1"/>
          <c:tx>
            <c:strRef>
              <c:f>'Reading and Dalwhinnie data'!$A$5</c:f>
              <c:strCache>
                <c:ptCount val="1"/>
                <c:pt idx="0">
                  <c:v>Precipitation (mm)</c:v>
                </c:pt>
              </c:strCache>
            </c:strRef>
          </c:tx>
          <c:spPr>
            <a:solidFill>
              <a:srgbClr val="0070C0"/>
            </a:solidFill>
            <a:ln>
              <a:noFill/>
            </a:ln>
            <a:effectLst/>
          </c:spPr>
          <c:invertIfNegative val="0"/>
          <c:dLbls>
            <c:dLbl>
              <c:idx val="3"/>
              <c:layout>
                <c:manualLayout>
                  <c:x val="4.0299363984014165E-3"/>
                  <c:y val="2.478503374277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0E-429B-B355-96371FCF8793}"/>
                </c:ext>
              </c:extLst>
            </c:dLbl>
            <c:dLbl>
              <c:idx val="8"/>
              <c:layout>
                <c:manualLayout>
                  <c:x val="-8.0598727968029058E-3"/>
                  <c:y val="2.1244314636663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0E-429B-B355-96371FCF879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 and Dalwhinnie data'!$B$3:$M$3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'Reading and Dalwhinnie data'!$B$5:$M$5</c:f>
              <c:numCache>
                <c:formatCode>General</c:formatCode>
                <c:ptCount val="12"/>
                <c:pt idx="0">
                  <c:v>179</c:v>
                </c:pt>
                <c:pt idx="1">
                  <c:v>123.7</c:v>
                </c:pt>
                <c:pt idx="2">
                  <c:v>127</c:v>
                </c:pt>
                <c:pt idx="3">
                  <c:v>63.7</c:v>
                </c:pt>
                <c:pt idx="4">
                  <c:v>70</c:v>
                </c:pt>
                <c:pt idx="5">
                  <c:v>64.5</c:v>
                </c:pt>
                <c:pt idx="6">
                  <c:v>68.7</c:v>
                </c:pt>
                <c:pt idx="7">
                  <c:v>79.900000000000006</c:v>
                </c:pt>
                <c:pt idx="8">
                  <c:v>99.8</c:v>
                </c:pt>
                <c:pt idx="9">
                  <c:v>147.19999999999999</c:v>
                </c:pt>
                <c:pt idx="10">
                  <c:v>143.1</c:v>
                </c:pt>
                <c:pt idx="11">
                  <c:v>137.4</c:v>
                </c:pt>
              </c:numCache>
            </c:numRef>
          </c:val>
          <c:extLst>
            <c:ext xmlns:c16="http://schemas.microsoft.com/office/drawing/2014/chart" uri="{C3380CC4-5D6E-409C-BE32-E72D297353CC}">
              <c16:uniqueId val="{00000000-A90E-429B-B355-96371FCF8793}"/>
            </c:ext>
          </c:extLst>
        </c:ser>
        <c:dLbls>
          <c:showLegendKey val="0"/>
          <c:showVal val="0"/>
          <c:showCatName val="0"/>
          <c:showSerName val="0"/>
          <c:showPercent val="0"/>
          <c:showBubbleSize val="0"/>
        </c:dLbls>
        <c:gapWidth val="219"/>
        <c:overlap val="-27"/>
        <c:axId val="701338800"/>
        <c:axId val="701575152"/>
      </c:barChart>
      <c:lineChart>
        <c:grouping val="standard"/>
        <c:varyColors val="0"/>
        <c:ser>
          <c:idx val="0"/>
          <c:order val="0"/>
          <c:tx>
            <c:strRef>
              <c:f>'Reading and Dalwhinnie data'!$A$4</c:f>
              <c:strCache>
                <c:ptCount val="1"/>
                <c:pt idx="0">
                  <c:v>Maximum temperature (°C)</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layout>
                <c:manualLayout>
                  <c:x val="-2.4179618390408514E-2"/>
                  <c:y val="-3.1866471954995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0E-429B-B355-96371FCF8793}"/>
                </c:ext>
              </c:extLst>
            </c:dLbl>
            <c:dLbl>
              <c:idx val="6"/>
              <c:layout>
                <c:manualLayout>
                  <c:x val="-2.2164650191207863E-2"/>
                  <c:y val="-2.4785033742774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0E-429B-B355-96371FCF879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 and Dalwhinnie data'!$B$3:$M$3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'Reading and Dalwhinnie data'!$B$4:$M$4</c:f>
              <c:numCache>
                <c:formatCode>General</c:formatCode>
                <c:ptCount val="12"/>
                <c:pt idx="0">
                  <c:v>4.3</c:v>
                </c:pt>
                <c:pt idx="1">
                  <c:v>4.5</c:v>
                </c:pt>
                <c:pt idx="2">
                  <c:v>6.4</c:v>
                </c:pt>
                <c:pt idx="3">
                  <c:v>9.4</c:v>
                </c:pt>
                <c:pt idx="4">
                  <c:v>13</c:v>
                </c:pt>
                <c:pt idx="5">
                  <c:v>15.3</c:v>
                </c:pt>
                <c:pt idx="6">
                  <c:v>17.2</c:v>
                </c:pt>
                <c:pt idx="7">
                  <c:v>16.600000000000001</c:v>
                </c:pt>
                <c:pt idx="8">
                  <c:v>13.9</c:v>
                </c:pt>
                <c:pt idx="9">
                  <c:v>10.199999999999999</c:v>
                </c:pt>
                <c:pt idx="10">
                  <c:v>6.8</c:v>
                </c:pt>
                <c:pt idx="11">
                  <c:v>4.5999999999999996</c:v>
                </c:pt>
              </c:numCache>
            </c:numRef>
          </c:val>
          <c:smooth val="0"/>
          <c:extLst>
            <c:ext xmlns:c16="http://schemas.microsoft.com/office/drawing/2014/chart" uri="{C3380CC4-5D6E-409C-BE32-E72D297353CC}">
              <c16:uniqueId val="{00000001-A90E-429B-B355-96371FCF8793}"/>
            </c:ext>
          </c:extLst>
        </c:ser>
        <c:dLbls>
          <c:showLegendKey val="0"/>
          <c:showVal val="0"/>
          <c:showCatName val="0"/>
          <c:showSerName val="0"/>
          <c:showPercent val="0"/>
          <c:showBubbleSize val="0"/>
        </c:dLbls>
        <c:marker val="1"/>
        <c:smooth val="0"/>
        <c:axId val="724399344"/>
        <c:axId val="595671856"/>
      </c:lineChart>
      <c:catAx>
        <c:axId val="70133880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575152"/>
        <c:crosses val="autoZero"/>
        <c:auto val="1"/>
        <c:lblAlgn val="ctr"/>
        <c:lblOffset val="100"/>
        <c:noMultiLvlLbl val="0"/>
      </c:catAx>
      <c:valAx>
        <c:axId val="7015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Precipitation (mm)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338800"/>
        <c:crosses val="autoZero"/>
        <c:crossBetween val="between"/>
        <c:minorUnit val="10"/>
      </c:valAx>
      <c:valAx>
        <c:axId val="595671856"/>
        <c:scaling>
          <c:orientation val="minMax"/>
          <c:max val="25"/>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Temperature (</a:t>
                </a:r>
                <a:r>
                  <a:rPr lang="en-GB">
                    <a:latin typeface="Calibri" panose="020F0502020204030204" pitchFamily="34" charset="0"/>
                    <a:cs typeface="Calibri" panose="020F0502020204030204" pitchFamily="34" charset="0"/>
                  </a:rPr>
                  <a:t>°C)</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399344"/>
        <c:crosses val="max"/>
        <c:crossBetween val="between"/>
      </c:valAx>
      <c:catAx>
        <c:axId val="724399344"/>
        <c:scaling>
          <c:orientation val="minMax"/>
        </c:scaling>
        <c:delete val="1"/>
        <c:axPos val="b"/>
        <c:numFmt formatCode="General" sourceLinked="1"/>
        <c:majorTickMark val="out"/>
        <c:minorTickMark val="none"/>
        <c:tickLblPos val="nextTo"/>
        <c:crossAx val="595671856"/>
        <c:crosses val="autoZero"/>
        <c:auto val="1"/>
        <c:lblAlgn val="ctr"/>
        <c:lblOffset val="100"/>
        <c:noMultiLvlLbl val="0"/>
      </c:catAx>
      <c:spPr>
        <a:noFill/>
        <a:ln>
          <a:noFill/>
        </a:ln>
        <a:effectLst/>
      </c:spPr>
    </c:plotArea>
    <c:legend>
      <c:legendPos val="b"/>
      <c:layout>
        <c:manualLayout>
          <c:xMode val="edge"/>
          <c:yMode val="edge"/>
          <c:x val="0.23293278135094159"/>
          <c:y val="0.93505335207426987"/>
          <c:w val="0.51827475167582626"/>
          <c:h val="5.2112421252892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sng" strike="noStrike" kern="1200" spc="0" baseline="0">
                <a:solidFill>
                  <a:schemeClr val="tx1">
                    <a:lumMod val="65000"/>
                    <a:lumOff val="35000"/>
                  </a:schemeClr>
                </a:solidFill>
                <a:latin typeface="+mn-lt"/>
                <a:ea typeface="+mn-ea"/>
                <a:cs typeface="+mn-cs"/>
              </a:defRPr>
            </a:pPr>
            <a:r>
              <a:rPr lang="en-GB" b="1" u="sng"/>
              <a:t>A Climate graph contrasting the climate of Dalwhinnie with the climate of Reading</a:t>
            </a:r>
          </a:p>
        </c:rich>
      </c:tx>
      <c:overlay val="0"/>
      <c:spPr>
        <a:noFill/>
        <a:ln>
          <a:noFill/>
        </a:ln>
        <a:effectLst/>
      </c:spPr>
      <c:txPr>
        <a:bodyPr rot="0" spcFirstLastPara="1" vertOverflow="ellipsis" vert="horz" wrap="square" anchor="ctr" anchorCtr="1"/>
        <a:lstStyle/>
        <a:p>
          <a:pPr>
            <a:defRPr sz="168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'Comparison graph'!$A$4</c:f>
              <c:strCache>
                <c:ptCount val="1"/>
                <c:pt idx="0">
                  <c:v>Dalwhinnie Precipitation (mm)</c:v>
                </c:pt>
              </c:strCache>
            </c:strRef>
          </c:tx>
          <c:spPr>
            <a:solidFill>
              <a:srgbClr val="0070C0"/>
            </a:solidFill>
            <a:ln>
              <a:noFill/>
            </a:ln>
            <a:effectLst/>
          </c:spPr>
          <c:invertIfNegative val="0"/>
          <c:cat>
            <c:strRef>
              <c:f>'Comparison graph'!$B$2:$M$2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'Comparison graph'!$B$4:$M$4</c:f>
              <c:numCache>
                <c:formatCode>General</c:formatCode>
                <c:ptCount val="12"/>
                <c:pt idx="0">
                  <c:v>179</c:v>
                </c:pt>
                <c:pt idx="1">
                  <c:v>123.7</c:v>
                </c:pt>
                <c:pt idx="2">
                  <c:v>127</c:v>
                </c:pt>
                <c:pt idx="3">
                  <c:v>63.7</c:v>
                </c:pt>
                <c:pt idx="4">
                  <c:v>70</c:v>
                </c:pt>
                <c:pt idx="5">
                  <c:v>64.5</c:v>
                </c:pt>
                <c:pt idx="6">
                  <c:v>68.7</c:v>
                </c:pt>
                <c:pt idx="7">
                  <c:v>79.900000000000006</c:v>
                </c:pt>
                <c:pt idx="8">
                  <c:v>99.8</c:v>
                </c:pt>
                <c:pt idx="9">
                  <c:v>147.19999999999999</c:v>
                </c:pt>
                <c:pt idx="10">
                  <c:v>143.1</c:v>
                </c:pt>
                <c:pt idx="11">
                  <c:v>137.4</c:v>
                </c:pt>
              </c:numCache>
            </c:numRef>
          </c:val>
          <c:extLst>
            <c:ext xmlns:c16="http://schemas.microsoft.com/office/drawing/2014/chart" uri="{C3380CC4-5D6E-409C-BE32-E72D297353CC}">
              <c16:uniqueId val="{00000000-AA46-4EA8-B0DD-2A987E321EA2}"/>
            </c:ext>
          </c:extLst>
        </c:ser>
        <c:ser>
          <c:idx val="3"/>
          <c:order val="3"/>
          <c:tx>
            <c:strRef>
              <c:f>'Comparison graph'!$A$6</c:f>
              <c:strCache>
                <c:ptCount val="1"/>
                <c:pt idx="0">
                  <c:v>Reading Precipitation (mm)</c:v>
                </c:pt>
              </c:strCache>
            </c:strRef>
          </c:tx>
          <c:spPr>
            <a:solidFill>
              <a:srgbClr val="00B0F0"/>
            </a:solidFill>
            <a:ln>
              <a:noFill/>
            </a:ln>
            <a:effectLst/>
          </c:spPr>
          <c:invertIfNegative val="0"/>
          <c:cat>
            <c:strRef>
              <c:f>'Comparison graph'!$B$2:$M$2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'Comparison graph'!$B$6:$M$6</c:f>
              <c:numCache>
                <c:formatCode>General</c:formatCode>
                <c:ptCount val="12"/>
                <c:pt idx="0">
                  <c:v>61</c:v>
                </c:pt>
                <c:pt idx="1">
                  <c:v>41.2</c:v>
                </c:pt>
                <c:pt idx="2">
                  <c:v>44.5</c:v>
                </c:pt>
                <c:pt idx="3">
                  <c:v>48</c:v>
                </c:pt>
                <c:pt idx="4">
                  <c:v>46.4</c:v>
                </c:pt>
                <c:pt idx="5">
                  <c:v>44.6</c:v>
                </c:pt>
                <c:pt idx="6">
                  <c:v>46</c:v>
                </c:pt>
                <c:pt idx="7">
                  <c:v>52.3</c:v>
                </c:pt>
                <c:pt idx="8">
                  <c:v>50.3</c:v>
                </c:pt>
                <c:pt idx="9">
                  <c:v>71.8</c:v>
                </c:pt>
                <c:pt idx="10">
                  <c:v>66.3</c:v>
                </c:pt>
                <c:pt idx="11">
                  <c:v>62.9</c:v>
                </c:pt>
              </c:numCache>
            </c:numRef>
          </c:val>
          <c:extLst>
            <c:ext xmlns:c16="http://schemas.microsoft.com/office/drawing/2014/chart" uri="{C3380CC4-5D6E-409C-BE32-E72D297353CC}">
              <c16:uniqueId val="{00000001-AA46-4EA8-B0DD-2A987E321EA2}"/>
            </c:ext>
          </c:extLst>
        </c:ser>
        <c:dLbls>
          <c:showLegendKey val="0"/>
          <c:showVal val="0"/>
          <c:showCatName val="0"/>
          <c:showSerName val="0"/>
          <c:showPercent val="0"/>
          <c:showBubbleSize val="0"/>
        </c:dLbls>
        <c:gapWidth val="219"/>
        <c:overlap val="-27"/>
        <c:axId val="728812832"/>
        <c:axId val="732568048"/>
      </c:barChart>
      <c:lineChart>
        <c:grouping val="standard"/>
        <c:varyColors val="0"/>
        <c:ser>
          <c:idx val="0"/>
          <c:order val="0"/>
          <c:tx>
            <c:strRef>
              <c:f>'Comparison graph'!$A$3</c:f>
              <c:strCache>
                <c:ptCount val="1"/>
                <c:pt idx="0">
                  <c:v>Dalwhinnie Maximum temperature (°C)</c:v>
                </c:pt>
              </c:strCache>
            </c:strRef>
          </c:tx>
          <c:spPr>
            <a:ln w="28575" cap="rnd">
              <a:solidFill>
                <a:srgbClr val="FF0000"/>
              </a:solidFill>
              <a:prstDash val="sysDash"/>
              <a:round/>
            </a:ln>
            <a:effectLst/>
          </c:spPr>
          <c:marker>
            <c:symbol val="circle"/>
            <c:size val="5"/>
            <c:spPr>
              <a:solidFill>
                <a:srgbClr val="FF0000"/>
              </a:solidFill>
              <a:ln w="9525">
                <a:solidFill>
                  <a:schemeClr val="bg1">
                    <a:lumMod val="50000"/>
                  </a:schemeClr>
                </a:solidFill>
              </a:ln>
              <a:effectLst/>
            </c:spPr>
          </c:marker>
          <c:cat>
            <c:strRef>
              <c:f>'Comparison graph'!$B$2:$M$2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'Comparison graph'!$B$3:$M$3</c:f>
              <c:numCache>
                <c:formatCode>General</c:formatCode>
                <c:ptCount val="12"/>
                <c:pt idx="0">
                  <c:v>4.3</c:v>
                </c:pt>
                <c:pt idx="1">
                  <c:v>4.5</c:v>
                </c:pt>
                <c:pt idx="2">
                  <c:v>6.4</c:v>
                </c:pt>
                <c:pt idx="3">
                  <c:v>9.4</c:v>
                </c:pt>
                <c:pt idx="4">
                  <c:v>13</c:v>
                </c:pt>
                <c:pt idx="5">
                  <c:v>15.3</c:v>
                </c:pt>
                <c:pt idx="6">
                  <c:v>17.2</c:v>
                </c:pt>
                <c:pt idx="7">
                  <c:v>16.600000000000001</c:v>
                </c:pt>
                <c:pt idx="8">
                  <c:v>13.9</c:v>
                </c:pt>
                <c:pt idx="9">
                  <c:v>10.199999999999999</c:v>
                </c:pt>
                <c:pt idx="10">
                  <c:v>6.8</c:v>
                </c:pt>
                <c:pt idx="11">
                  <c:v>4.5999999999999996</c:v>
                </c:pt>
              </c:numCache>
            </c:numRef>
          </c:val>
          <c:smooth val="0"/>
          <c:extLst>
            <c:ext xmlns:c16="http://schemas.microsoft.com/office/drawing/2014/chart" uri="{C3380CC4-5D6E-409C-BE32-E72D297353CC}">
              <c16:uniqueId val="{00000002-AA46-4EA8-B0DD-2A987E321EA2}"/>
            </c:ext>
          </c:extLst>
        </c:ser>
        <c:ser>
          <c:idx val="2"/>
          <c:order val="2"/>
          <c:tx>
            <c:strRef>
              <c:f>'Comparison graph'!$A$5</c:f>
              <c:strCache>
                <c:ptCount val="1"/>
                <c:pt idx="0">
                  <c:v>Reading Maximum temperature (°C)</c:v>
                </c:pt>
              </c:strCache>
            </c:strRef>
          </c:tx>
          <c:spPr>
            <a:ln w="28575" cap="rnd">
              <a:solidFill>
                <a:srgbClr val="FF0000"/>
              </a:solidFill>
              <a:round/>
            </a:ln>
            <a:effectLst/>
          </c:spPr>
          <c:marker>
            <c:symbol val="circle"/>
            <c:size val="5"/>
            <c:spPr>
              <a:solidFill>
                <a:srgbClr val="FF0000"/>
              </a:solidFill>
              <a:ln w="9525">
                <a:solidFill>
                  <a:schemeClr val="tx1"/>
                </a:solidFill>
              </a:ln>
              <a:effectLst/>
            </c:spPr>
          </c:marker>
          <c:cat>
            <c:strRef>
              <c:f>'Comparison graph'!$B$2:$M$2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'Comparison graph'!$B$5:$M$5</c:f>
              <c:numCache>
                <c:formatCode>0.0</c:formatCode>
                <c:ptCount val="12"/>
                <c:pt idx="0">
                  <c:v>7.7</c:v>
                </c:pt>
                <c:pt idx="1">
                  <c:v>8</c:v>
                </c:pt>
                <c:pt idx="2">
                  <c:v>10.8</c:v>
                </c:pt>
                <c:pt idx="3">
                  <c:v>13.5</c:v>
                </c:pt>
                <c:pt idx="4">
                  <c:v>17</c:v>
                </c:pt>
                <c:pt idx="5">
                  <c:v>20</c:v>
                </c:pt>
                <c:pt idx="6">
                  <c:v>22.4</c:v>
                </c:pt>
                <c:pt idx="7">
                  <c:v>22.1</c:v>
                </c:pt>
                <c:pt idx="8">
                  <c:v>19</c:v>
                </c:pt>
                <c:pt idx="9">
                  <c:v>14.9</c:v>
                </c:pt>
                <c:pt idx="10">
                  <c:v>10.7</c:v>
                </c:pt>
                <c:pt idx="11">
                  <c:v>7.9</c:v>
                </c:pt>
              </c:numCache>
            </c:numRef>
          </c:val>
          <c:smooth val="0"/>
          <c:extLst>
            <c:ext xmlns:c16="http://schemas.microsoft.com/office/drawing/2014/chart" uri="{C3380CC4-5D6E-409C-BE32-E72D297353CC}">
              <c16:uniqueId val="{00000003-AA46-4EA8-B0DD-2A987E321EA2}"/>
            </c:ext>
          </c:extLst>
        </c:ser>
        <c:dLbls>
          <c:showLegendKey val="0"/>
          <c:showVal val="0"/>
          <c:showCatName val="0"/>
          <c:showSerName val="0"/>
          <c:showPercent val="0"/>
          <c:showBubbleSize val="0"/>
        </c:dLbls>
        <c:marker val="1"/>
        <c:smooth val="0"/>
        <c:axId val="714198256"/>
        <c:axId val="734735296"/>
      </c:lineChart>
      <c:catAx>
        <c:axId val="72881283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2568048"/>
        <c:crosses val="autoZero"/>
        <c:auto val="1"/>
        <c:lblAlgn val="ctr"/>
        <c:lblOffset val="100"/>
        <c:noMultiLvlLbl val="0"/>
      </c:catAx>
      <c:valAx>
        <c:axId val="732568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Precipitation (mm)</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8812832"/>
        <c:crosses val="autoZero"/>
        <c:crossBetween val="between"/>
        <c:majorUnit val="20"/>
        <c:minorUnit val="10"/>
      </c:valAx>
      <c:valAx>
        <c:axId val="734735296"/>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Temperature (°C)</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4198256"/>
        <c:crosses val="max"/>
        <c:crossBetween val="between"/>
      </c:valAx>
      <c:catAx>
        <c:axId val="714198256"/>
        <c:scaling>
          <c:orientation val="minMax"/>
        </c:scaling>
        <c:delete val="1"/>
        <c:axPos val="b"/>
        <c:numFmt formatCode="General" sourceLinked="1"/>
        <c:majorTickMark val="out"/>
        <c:minorTickMark val="none"/>
        <c:tickLblPos val="nextTo"/>
        <c:crossAx val="734735296"/>
        <c:crosses val="autoZero"/>
        <c:auto val="1"/>
        <c:lblAlgn val="ctr"/>
        <c:lblOffset val="100"/>
        <c:noMultiLvlLbl val="0"/>
      </c:catAx>
      <c:spPr>
        <a:noFill/>
        <a:ln>
          <a:noFill/>
        </a:ln>
        <a:effectLst/>
      </c:spPr>
    </c:plotArea>
    <c:legend>
      <c:legendPos val="b"/>
      <c:layout>
        <c:manualLayout>
          <c:xMode val="edge"/>
          <c:yMode val="edge"/>
          <c:x val="1.8605225842883804E-2"/>
          <c:y val="0.88604196312810302"/>
          <c:w val="0.96625131233595796"/>
          <c:h val="8.83556272333428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875A1-E285-41E3-A3EB-FDAFFB027513}" type="datetimeFigureOut">
              <a:rPr lang="en-GB" smtClean="0"/>
              <a:t>16/11/2020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52DF1-7BDB-4138-965C-5DFF9F6BE26F}" type="slidenum">
              <a:rPr lang="en-GB" smtClean="0"/>
              <a:t>‹#›</a:t>
            </a:fld>
            <a:endParaRPr lang="en-GB"/>
          </a:p>
        </p:txBody>
      </p:sp>
    </p:spTree>
    <p:extLst>
      <p:ext uri="{BB962C8B-B14F-4D97-AF65-F5344CB8AC3E}">
        <p14:creationId xmlns:p14="http://schemas.microsoft.com/office/powerpoint/2010/main" val="396090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52DF1-7BDB-4138-965C-5DFF9F6BE26F}" type="slidenum">
              <a:rPr lang="en-GB" smtClean="0"/>
              <a:t>4</a:t>
            </a:fld>
            <a:endParaRPr lang="en-GB"/>
          </a:p>
        </p:txBody>
      </p:sp>
    </p:spTree>
    <p:extLst>
      <p:ext uri="{BB962C8B-B14F-4D97-AF65-F5344CB8AC3E}">
        <p14:creationId xmlns:p14="http://schemas.microsoft.com/office/powerpoint/2010/main" val="364970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52DF1-7BDB-4138-965C-5DFF9F6BE26F}" type="slidenum">
              <a:rPr lang="en-GB" smtClean="0"/>
              <a:t>5</a:t>
            </a:fld>
            <a:endParaRPr lang="en-GB"/>
          </a:p>
        </p:txBody>
      </p:sp>
    </p:spTree>
    <p:extLst>
      <p:ext uri="{BB962C8B-B14F-4D97-AF65-F5344CB8AC3E}">
        <p14:creationId xmlns:p14="http://schemas.microsoft.com/office/powerpoint/2010/main" val="403416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Google maps, </a:t>
            </a:r>
            <a:r>
              <a:rPr lang="en-GB" dirty="0" err="1"/>
              <a:t>GeoBasis</a:t>
            </a:r>
            <a:r>
              <a:rPr lang="en-GB" dirty="0"/>
              <a:t>-DE/BKG</a:t>
            </a:r>
          </a:p>
          <a:p>
            <a:endParaRPr lang="en-GB" dirty="0"/>
          </a:p>
          <a:p>
            <a:r>
              <a:rPr lang="en-GB" dirty="0"/>
              <a:t>Note for TEACHERS – we have used 2 examples from very different parts of the UK on purpose.  You might want to replace one with climate data closer to where your students live.  You could use websites such as https://en.climate-data.org/ or https://weather-averages.co.uk/</a:t>
            </a:r>
          </a:p>
        </p:txBody>
      </p:sp>
      <p:sp>
        <p:nvSpPr>
          <p:cNvPr id="4" name="Slide Number Placeholder 3"/>
          <p:cNvSpPr>
            <a:spLocks noGrp="1"/>
          </p:cNvSpPr>
          <p:nvPr>
            <p:ph type="sldNum" sz="quarter" idx="5"/>
          </p:nvPr>
        </p:nvSpPr>
        <p:spPr/>
        <p:txBody>
          <a:bodyPr/>
          <a:lstStyle/>
          <a:p>
            <a:fld id="{06852DF1-7BDB-4138-965C-5DFF9F6BE26F}" type="slidenum">
              <a:rPr lang="en-GB" smtClean="0"/>
              <a:t>7</a:t>
            </a:fld>
            <a:endParaRPr lang="en-GB"/>
          </a:p>
        </p:txBody>
      </p:sp>
    </p:spTree>
    <p:extLst>
      <p:ext uri="{BB962C8B-B14F-4D97-AF65-F5344CB8AC3E}">
        <p14:creationId xmlns:p14="http://schemas.microsoft.com/office/powerpoint/2010/main" val="384654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52DF1-7BDB-4138-965C-5DFF9F6BE26F}" type="slidenum">
              <a:rPr lang="en-GB" smtClean="0"/>
              <a:t>9</a:t>
            </a:fld>
            <a:endParaRPr lang="en-GB"/>
          </a:p>
        </p:txBody>
      </p:sp>
    </p:spTree>
    <p:extLst>
      <p:ext uri="{BB962C8B-B14F-4D97-AF65-F5344CB8AC3E}">
        <p14:creationId xmlns:p14="http://schemas.microsoft.com/office/powerpoint/2010/main" val="325694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source: Google maps, </a:t>
            </a:r>
            <a:r>
              <a:rPr lang="en-GB" dirty="0" err="1"/>
              <a:t>GeoBasis</a:t>
            </a:r>
            <a:r>
              <a:rPr lang="en-GB" dirty="0"/>
              <a:t>-DE/BKG</a:t>
            </a:r>
          </a:p>
          <a:p>
            <a:endParaRPr lang="en-GB" dirty="0"/>
          </a:p>
        </p:txBody>
      </p:sp>
      <p:sp>
        <p:nvSpPr>
          <p:cNvPr id="4" name="Slide Number Placeholder 3"/>
          <p:cNvSpPr>
            <a:spLocks noGrp="1"/>
          </p:cNvSpPr>
          <p:nvPr>
            <p:ph type="sldNum" sz="quarter" idx="5"/>
          </p:nvPr>
        </p:nvSpPr>
        <p:spPr/>
        <p:txBody>
          <a:bodyPr/>
          <a:lstStyle/>
          <a:p>
            <a:fld id="{06852DF1-7BDB-4138-965C-5DFF9F6BE26F}" type="slidenum">
              <a:rPr lang="en-GB" smtClean="0"/>
              <a:t>11</a:t>
            </a:fld>
            <a:endParaRPr lang="en-GB"/>
          </a:p>
        </p:txBody>
      </p:sp>
    </p:spTree>
    <p:extLst>
      <p:ext uri="{BB962C8B-B14F-4D97-AF65-F5344CB8AC3E}">
        <p14:creationId xmlns:p14="http://schemas.microsoft.com/office/powerpoint/2010/main" val="70005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52DF1-7BDB-4138-965C-5DFF9F6BE26F}" type="slidenum">
              <a:rPr lang="en-GB" smtClean="0"/>
              <a:t>12</a:t>
            </a:fld>
            <a:endParaRPr lang="en-GB"/>
          </a:p>
        </p:txBody>
      </p:sp>
    </p:spTree>
    <p:extLst>
      <p:ext uri="{BB962C8B-B14F-4D97-AF65-F5344CB8AC3E}">
        <p14:creationId xmlns:p14="http://schemas.microsoft.com/office/powerpoint/2010/main" val="2941207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98861-ED96-8540-8B53-CDD731A4F9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0252" y="1952237"/>
            <a:ext cx="11170024" cy="3293396"/>
          </a:xfrm>
        </p:spPr>
        <p:txBody>
          <a:bodyPr anchor="ctr">
            <a:normAutofit/>
          </a:bodyPr>
          <a:lstStyle>
            <a:lvl1pPr algn="l">
              <a:defRPr sz="426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5207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748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28639"/>
            <a:ext cx="10515600" cy="2852737"/>
          </a:xfrm>
        </p:spPr>
        <p:txBody>
          <a:bodyPr anchor="b">
            <a:normAutofit/>
          </a:bodyPr>
          <a:lstStyle>
            <a:lvl1pPr>
              <a:defRPr sz="4267"/>
            </a:lvl1pPr>
          </a:lstStyle>
          <a:p>
            <a:r>
              <a:rPr lang="en-US"/>
              <a:t>Click to edit Master title style</a:t>
            </a:r>
            <a:endParaRPr lang="en-US" dirty="0"/>
          </a:p>
        </p:txBody>
      </p:sp>
      <p:sp>
        <p:nvSpPr>
          <p:cNvPr id="3" name="Text Placeholder 2"/>
          <p:cNvSpPr>
            <a:spLocks noGrp="1"/>
          </p:cNvSpPr>
          <p:nvPr>
            <p:ph type="body" idx="1"/>
          </p:nvPr>
        </p:nvSpPr>
        <p:spPr>
          <a:xfrm>
            <a:off x="831851" y="3708363"/>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520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81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670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6221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51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3"/>
            <a:ext cx="6172200" cy="54038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77772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EBFD-4700-440D-B8D6-6FE93ECFD2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7B0448-ADDF-41EE-A7CF-3DA4BA46A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B4F20B-8F82-47B9-87F3-AA00909B924E}"/>
              </a:ext>
            </a:extLst>
          </p:cNvPr>
          <p:cNvSpPr>
            <a:spLocks noGrp="1"/>
          </p:cNvSpPr>
          <p:nvPr>
            <p:ph type="dt" sz="half" idx="10"/>
          </p:nvPr>
        </p:nvSpPr>
        <p:spPr/>
        <p:txBody>
          <a:bodyPr/>
          <a:lstStyle/>
          <a:p>
            <a:fld id="{45F15B61-2B27-468A-ABC2-5884F8613C26}" type="datetimeFigureOut">
              <a:rPr lang="en-GB" smtClean="0"/>
              <a:t>16/11/2020</a:t>
            </a:fld>
            <a:endParaRPr lang="en-GB"/>
          </a:p>
        </p:txBody>
      </p:sp>
      <p:sp>
        <p:nvSpPr>
          <p:cNvPr id="5" name="Footer Placeholder 4">
            <a:extLst>
              <a:ext uri="{FF2B5EF4-FFF2-40B4-BE49-F238E27FC236}">
                <a16:creationId xmlns:a16="http://schemas.microsoft.com/office/drawing/2014/main" id="{37A2D0C0-2A86-4A13-9160-FE6394B95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D4C02-B9E9-4996-960C-9DA330CA342B}"/>
              </a:ext>
            </a:extLst>
          </p:cNvPr>
          <p:cNvSpPr>
            <a:spLocks noGrp="1"/>
          </p:cNvSpPr>
          <p:nvPr>
            <p:ph type="sldNum" sz="quarter" idx="12"/>
          </p:nvPr>
        </p:nvSpPr>
        <p:spPr/>
        <p:txBody>
          <a:bodyPr/>
          <a:lstStyle/>
          <a:p>
            <a:fld id="{18A374B6-0D30-4F8D-80B8-5427E00D064F}" type="slidenum">
              <a:rPr lang="en-GB" smtClean="0"/>
              <a:t>‹#›</a:t>
            </a:fld>
            <a:endParaRPr lang="en-GB"/>
          </a:p>
        </p:txBody>
      </p:sp>
    </p:spTree>
    <p:extLst>
      <p:ext uri="{BB962C8B-B14F-4D97-AF65-F5344CB8AC3E}">
        <p14:creationId xmlns:p14="http://schemas.microsoft.com/office/powerpoint/2010/main" val="139232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E547B-16B9-5744-A1F0-04B6844C4AC5}"/>
              </a:ext>
            </a:extLst>
          </p:cNvPr>
          <p:cNvPicPr>
            <a:picLocks noChangeAspect="1"/>
          </p:cNvPicPr>
          <p:nvPr/>
        </p:nvPicPr>
        <p:blipFill rotWithShape="1">
          <a:blip r:embed="rId11">
            <a:extLst>
              <a:ext uri="{28A0092B-C50C-407E-A947-70E740481C1C}">
                <a14:useLocalDpi xmlns:a14="http://schemas.microsoft.com/office/drawing/2010/main"/>
              </a:ext>
            </a:extLst>
          </a:blip>
          <a:srcRect t="92037" r="14454"/>
          <a:stretch/>
        </p:blipFill>
        <p:spPr>
          <a:xfrm>
            <a:off x="1" y="6311903"/>
            <a:ext cx="10429795" cy="546099"/>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74E6D20-4788-1849-AF09-167481258DC0}"/>
              </a:ext>
            </a:extLst>
          </p:cNvPr>
          <p:cNvPicPr>
            <a:picLocks noChangeAspect="1"/>
          </p:cNvPicPr>
          <p:nvPr/>
        </p:nvPicPr>
        <p:blipFill rotWithShape="1">
          <a:blip r:embed="rId11">
            <a:extLst>
              <a:ext uri="{28A0092B-C50C-407E-A947-70E740481C1C}">
                <a14:useLocalDpi xmlns:a14="http://schemas.microsoft.com/office/drawing/2010/main"/>
              </a:ext>
            </a:extLst>
          </a:blip>
          <a:srcRect l="86219" t="92037" r="1093" b="1102"/>
          <a:stretch/>
        </p:blipFill>
        <p:spPr>
          <a:xfrm>
            <a:off x="10542495" y="6346479"/>
            <a:ext cx="1547053" cy="470540"/>
          </a:xfrm>
          <a:prstGeom prst="rect">
            <a:avLst/>
          </a:prstGeom>
        </p:spPr>
      </p:pic>
    </p:spTree>
    <p:extLst>
      <p:ext uri="{BB962C8B-B14F-4D97-AF65-F5344CB8AC3E}">
        <p14:creationId xmlns:p14="http://schemas.microsoft.com/office/powerpoint/2010/main" val="2597403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377" rtl="0" eaLnBrk="1" latinLnBrk="0" hangingPunct="1">
        <a:lnSpc>
          <a:spcPct val="90000"/>
        </a:lnSpc>
        <a:spcBef>
          <a:spcPct val="0"/>
        </a:spcBef>
        <a:buNone/>
        <a:defRPr sz="3200" kern="1200">
          <a:solidFill>
            <a:srgbClr val="582C83"/>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thinking.co.uk/thunks/" TargetMode="Externa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0vj-0imOLw" TargetMode="External"/><Relationship Id="rId5" Type="http://schemas.openxmlformats.org/officeDocument/2006/relationships/hyperlink" Target="https://youtu.be/e0vj-0imOLw"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A164-A02A-493F-B11C-AEEE30F0DF63}"/>
              </a:ext>
            </a:extLst>
          </p:cNvPr>
          <p:cNvSpPr>
            <a:spLocks noGrp="1"/>
          </p:cNvSpPr>
          <p:nvPr>
            <p:ph type="title"/>
          </p:nvPr>
        </p:nvSpPr>
        <p:spPr/>
        <p:txBody>
          <a:bodyPr>
            <a:normAutofit/>
          </a:bodyPr>
          <a:lstStyle/>
          <a:p>
            <a:r>
              <a:rPr lang="en-GB" sz="4000" b="1" u="sng" dirty="0">
                <a:latin typeface="+mn-lt"/>
              </a:rPr>
              <a:t>Connect your learning</a:t>
            </a:r>
          </a:p>
        </p:txBody>
      </p:sp>
      <p:sp>
        <p:nvSpPr>
          <p:cNvPr id="3" name="Content Placeholder 2">
            <a:extLst>
              <a:ext uri="{FF2B5EF4-FFF2-40B4-BE49-F238E27FC236}">
                <a16:creationId xmlns:a16="http://schemas.microsoft.com/office/drawing/2014/main" id="{9F97AA89-07DE-4037-A6DF-DB1687C92357}"/>
              </a:ext>
            </a:extLst>
          </p:cNvPr>
          <p:cNvSpPr>
            <a:spLocks noGrp="1"/>
          </p:cNvSpPr>
          <p:nvPr>
            <p:ph idx="1"/>
          </p:nvPr>
        </p:nvSpPr>
        <p:spPr>
          <a:xfrm>
            <a:off x="838200" y="1825625"/>
            <a:ext cx="10515600" cy="498475"/>
          </a:xfrm>
        </p:spPr>
        <p:txBody>
          <a:bodyPr/>
          <a:lstStyle/>
          <a:p>
            <a:pPr marL="0" indent="0">
              <a:buNone/>
            </a:pPr>
            <a:r>
              <a:rPr lang="en-GB" sz="2400" dirty="0">
                <a:latin typeface="+mn-lt"/>
              </a:rPr>
              <a:t>Name the weather instruments for the following variables;</a:t>
            </a:r>
          </a:p>
        </p:txBody>
      </p:sp>
      <p:graphicFrame>
        <p:nvGraphicFramePr>
          <p:cNvPr id="4" name="Table 4">
            <a:extLst>
              <a:ext uri="{FF2B5EF4-FFF2-40B4-BE49-F238E27FC236}">
                <a16:creationId xmlns:a16="http://schemas.microsoft.com/office/drawing/2014/main" id="{E744F55D-763D-4D65-9D07-03E00E9B656C}"/>
              </a:ext>
            </a:extLst>
          </p:cNvPr>
          <p:cNvGraphicFramePr>
            <a:graphicFrameLocks noGrp="1"/>
          </p:cNvGraphicFramePr>
          <p:nvPr>
            <p:extLst>
              <p:ext uri="{D42A27DB-BD31-4B8C-83A1-F6EECF244321}">
                <p14:modId xmlns:p14="http://schemas.microsoft.com/office/powerpoint/2010/main" val="2498243899"/>
              </p:ext>
            </p:extLst>
          </p:nvPr>
        </p:nvGraphicFramePr>
        <p:xfrm>
          <a:off x="1732643" y="2324099"/>
          <a:ext cx="8128000" cy="267089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3941941191"/>
                    </a:ext>
                  </a:extLst>
                </a:gridCol>
                <a:gridCol w="4064000">
                  <a:extLst>
                    <a:ext uri="{9D8B030D-6E8A-4147-A177-3AD203B41FA5}">
                      <a16:colId xmlns:a16="http://schemas.microsoft.com/office/drawing/2014/main" val="2127632556"/>
                    </a:ext>
                  </a:extLst>
                </a:gridCol>
              </a:tblGrid>
              <a:tr h="534178">
                <a:tc>
                  <a:txBody>
                    <a:bodyPr/>
                    <a:lstStyle/>
                    <a:p>
                      <a:r>
                        <a:rPr lang="en-GB" sz="2400" dirty="0"/>
                        <a:t>Weather variable</a:t>
                      </a:r>
                    </a:p>
                  </a:txBody>
                  <a:tcPr/>
                </a:tc>
                <a:tc>
                  <a:txBody>
                    <a:bodyPr/>
                    <a:lstStyle/>
                    <a:p>
                      <a:r>
                        <a:rPr lang="en-GB" sz="2400" dirty="0"/>
                        <a:t>Instrument</a:t>
                      </a:r>
                    </a:p>
                  </a:txBody>
                  <a:tcPr/>
                </a:tc>
                <a:extLst>
                  <a:ext uri="{0D108BD9-81ED-4DB2-BD59-A6C34878D82A}">
                    <a16:rowId xmlns:a16="http://schemas.microsoft.com/office/drawing/2014/main" val="2390375839"/>
                  </a:ext>
                </a:extLst>
              </a:tr>
              <a:tr h="534178">
                <a:tc>
                  <a:txBody>
                    <a:bodyPr/>
                    <a:lstStyle/>
                    <a:p>
                      <a:r>
                        <a:rPr lang="en-GB" sz="2400" dirty="0"/>
                        <a:t>Temperature</a:t>
                      </a:r>
                    </a:p>
                  </a:txBody>
                  <a:tcPr/>
                </a:tc>
                <a:tc>
                  <a:txBody>
                    <a:bodyPr/>
                    <a:lstStyle/>
                    <a:p>
                      <a:endParaRPr lang="en-GB" sz="2400" dirty="0"/>
                    </a:p>
                  </a:txBody>
                  <a:tcPr/>
                </a:tc>
                <a:extLst>
                  <a:ext uri="{0D108BD9-81ED-4DB2-BD59-A6C34878D82A}">
                    <a16:rowId xmlns:a16="http://schemas.microsoft.com/office/drawing/2014/main" val="1824637358"/>
                  </a:ext>
                </a:extLst>
              </a:tr>
              <a:tr h="534178">
                <a:tc>
                  <a:txBody>
                    <a:bodyPr/>
                    <a:lstStyle/>
                    <a:p>
                      <a:r>
                        <a:rPr lang="en-GB" sz="2400" dirty="0"/>
                        <a:t>Wind speed</a:t>
                      </a:r>
                    </a:p>
                  </a:txBody>
                  <a:tcPr/>
                </a:tc>
                <a:tc>
                  <a:txBody>
                    <a:bodyPr/>
                    <a:lstStyle/>
                    <a:p>
                      <a:endParaRPr lang="en-GB" sz="2400"/>
                    </a:p>
                  </a:txBody>
                  <a:tcPr/>
                </a:tc>
                <a:extLst>
                  <a:ext uri="{0D108BD9-81ED-4DB2-BD59-A6C34878D82A}">
                    <a16:rowId xmlns:a16="http://schemas.microsoft.com/office/drawing/2014/main" val="1113491169"/>
                  </a:ext>
                </a:extLst>
              </a:tr>
              <a:tr h="534178">
                <a:tc>
                  <a:txBody>
                    <a:bodyPr/>
                    <a:lstStyle/>
                    <a:p>
                      <a:r>
                        <a:rPr lang="en-GB" sz="2400" dirty="0"/>
                        <a:t>Wind direction</a:t>
                      </a:r>
                    </a:p>
                  </a:txBody>
                  <a:tcPr/>
                </a:tc>
                <a:tc>
                  <a:txBody>
                    <a:bodyPr/>
                    <a:lstStyle/>
                    <a:p>
                      <a:endParaRPr lang="en-GB" sz="2400"/>
                    </a:p>
                  </a:txBody>
                  <a:tcPr/>
                </a:tc>
                <a:extLst>
                  <a:ext uri="{0D108BD9-81ED-4DB2-BD59-A6C34878D82A}">
                    <a16:rowId xmlns:a16="http://schemas.microsoft.com/office/drawing/2014/main" val="368319997"/>
                  </a:ext>
                </a:extLst>
              </a:tr>
              <a:tr h="534178">
                <a:tc>
                  <a:txBody>
                    <a:bodyPr/>
                    <a:lstStyle/>
                    <a:p>
                      <a:r>
                        <a:rPr lang="en-GB" sz="2400" dirty="0"/>
                        <a:t>Air pressure</a:t>
                      </a:r>
                    </a:p>
                  </a:txBody>
                  <a:tcPr/>
                </a:tc>
                <a:tc>
                  <a:txBody>
                    <a:bodyPr/>
                    <a:lstStyle/>
                    <a:p>
                      <a:endParaRPr lang="en-GB" sz="2400" dirty="0"/>
                    </a:p>
                  </a:txBody>
                  <a:tcPr/>
                </a:tc>
                <a:extLst>
                  <a:ext uri="{0D108BD9-81ED-4DB2-BD59-A6C34878D82A}">
                    <a16:rowId xmlns:a16="http://schemas.microsoft.com/office/drawing/2014/main" val="914113957"/>
                  </a:ext>
                </a:extLst>
              </a:tr>
            </a:tbl>
          </a:graphicData>
        </a:graphic>
      </p:graphicFrame>
    </p:spTree>
    <p:extLst>
      <p:ext uri="{BB962C8B-B14F-4D97-AF65-F5344CB8AC3E}">
        <p14:creationId xmlns:p14="http://schemas.microsoft.com/office/powerpoint/2010/main" val="30677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8059-93DF-499A-923B-E0B5A4D20FCD}"/>
              </a:ext>
            </a:extLst>
          </p:cNvPr>
          <p:cNvSpPr>
            <a:spLocks noGrp="1"/>
          </p:cNvSpPr>
          <p:nvPr>
            <p:ph type="title"/>
          </p:nvPr>
        </p:nvSpPr>
        <p:spPr>
          <a:xfrm>
            <a:off x="-43543" y="0"/>
            <a:ext cx="10515600" cy="718002"/>
          </a:xfrm>
        </p:spPr>
        <p:txBody>
          <a:bodyPr/>
          <a:lstStyle/>
          <a:p>
            <a:r>
              <a:rPr lang="en-GB" sz="2400" b="1" u="sng" dirty="0">
                <a:latin typeface="+mn-lt"/>
              </a:rPr>
              <a:t>Climate graphs -  a way to display climate data</a:t>
            </a:r>
            <a:endParaRPr lang="en-GB" sz="2400" dirty="0">
              <a:latin typeface="+mn-lt"/>
            </a:endParaRPr>
          </a:p>
        </p:txBody>
      </p:sp>
      <p:graphicFrame>
        <p:nvGraphicFramePr>
          <p:cNvPr id="5" name="Content Placeholder 4">
            <a:extLst>
              <a:ext uri="{FF2B5EF4-FFF2-40B4-BE49-F238E27FC236}">
                <a16:creationId xmlns:a16="http://schemas.microsoft.com/office/drawing/2014/main" id="{F75961CA-BB71-4E9B-ABAC-2F8AD2A6FC90}"/>
              </a:ext>
            </a:extLst>
          </p:cNvPr>
          <p:cNvGraphicFramePr>
            <a:graphicFrameLocks noGrp="1"/>
          </p:cNvGraphicFramePr>
          <p:nvPr>
            <p:ph sz="half" idx="1"/>
            <p:extLst>
              <p:ext uri="{D42A27DB-BD31-4B8C-83A1-F6EECF244321}">
                <p14:modId xmlns:p14="http://schemas.microsoft.com/office/powerpoint/2010/main" val="1515311756"/>
              </p:ext>
            </p:extLst>
          </p:nvPr>
        </p:nvGraphicFramePr>
        <p:xfrm>
          <a:off x="-130629" y="533401"/>
          <a:ext cx="6052457" cy="3586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30C692A8-8F2B-4708-9255-C087F2D7FFCA}"/>
              </a:ext>
            </a:extLst>
          </p:cNvPr>
          <p:cNvGraphicFramePr>
            <a:graphicFrameLocks noGrp="1"/>
          </p:cNvGraphicFramePr>
          <p:nvPr>
            <p:ph sz="half" idx="2"/>
            <p:extLst>
              <p:ext uri="{D42A27DB-BD31-4B8C-83A1-F6EECF244321}">
                <p14:modId xmlns:p14="http://schemas.microsoft.com/office/powerpoint/2010/main" val="3938082497"/>
              </p:ext>
            </p:extLst>
          </p:nvPr>
        </p:nvGraphicFramePr>
        <p:xfrm>
          <a:off x="5660571" y="533401"/>
          <a:ext cx="6302829" cy="35868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9323831-787D-4E5A-AEA5-44A293045D97}"/>
              </a:ext>
            </a:extLst>
          </p:cNvPr>
          <p:cNvSpPr txBox="1"/>
          <p:nvPr/>
        </p:nvSpPr>
        <p:spPr>
          <a:xfrm>
            <a:off x="133350" y="4120243"/>
            <a:ext cx="12058649" cy="2246769"/>
          </a:xfrm>
          <a:prstGeom prst="rect">
            <a:avLst/>
          </a:prstGeom>
          <a:noFill/>
        </p:spPr>
        <p:txBody>
          <a:bodyPr wrap="square" rtlCol="0">
            <a:spAutoFit/>
          </a:bodyPr>
          <a:lstStyle/>
          <a:p>
            <a:r>
              <a:rPr lang="en-GB" sz="2000" dirty="0"/>
              <a:t>Contrast the graphs;</a:t>
            </a:r>
          </a:p>
          <a:p>
            <a:pPr marL="342900" indent="-342900">
              <a:buFont typeface="+mj-lt"/>
              <a:buAutoNum type="arabicPeriod"/>
            </a:pPr>
            <a:r>
              <a:rPr lang="en-GB" sz="2000" dirty="0"/>
              <a:t>Which of the places gets the most precipitation?</a:t>
            </a:r>
          </a:p>
          <a:p>
            <a:pPr marL="342900" indent="-342900">
              <a:buFont typeface="+mj-lt"/>
              <a:buAutoNum type="arabicPeriod"/>
            </a:pPr>
            <a:r>
              <a:rPr lang="en-GB" sz="2000" dirty="0"/>
              <a:t>Which of the places is hotter in the summer?</a:t>
            </a:r>
          </a:p>
          <a:p>
            <a:pPr marL="342900" indent="-342900">
              <a:buFont typeface="+mj-lt"/>
              <a:buAutoNum type="arabicPeriod"/>
            </a:pPr>
            <a:r>
              <a:rPr lang="en-GB" sz="2000" dirty="0"/>
              <a:t>Which of the places is colder in the winter?</a:t>
            </a:r>
          </a:p>
          <a:p>
            <a:pPr marL="342900" indent="-342900">
              <a:buFont typeface="+mj-lt"/>
              <a:buAutoNum type="arabicPeriod"/>
            </a:pPr>
            <a:r>
              <a:rPr lang="en-GB" sz="2000" dirty="0"/>
              <a:t>Which of the places has the most VARIATION in its precipitation?</a:t>
            </a:r>
          </a:p>
          <a:p>
            <a:pPr marL="342900" indent="-342900">
              <a:buFont typeface="+mj-lt"/>
              <a:buAutoNum type="arabicPeriod"/>
            </a:pPr>
            <a:r>
              <a:rPr lang="en-GB" sz="2000" dirty="0"/>
              <a:t>In which of the 2 places would you like to live?</a:t>
            </a:r>
          </a:p>
          <a:p>
            <a:r>
              <a:rPr lang="en-GB" sz="2000" dirty="0"/>
              <a:t>EXTENSION – calculate some differences between the 2 places (maximum temperatures, maximum precipitation)</a:t>
            </a:r>
          </a:p>
        </p:txBody>
      </p:sp>
    </p:spTree>
    <p:extLst>
      <p:ext uri="{BB962C8B-B14F-4D97-AF65-F5344CB8AC3E}">
        <p14:creationId xmlns:p14="http://schemas.microsoft.com/office/powerpoint/2010/main" val="269003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720C5E7-ABF6-4E52-843F-D6D203CDB39C}"/>
              </a:ext>
            </a:extLst>
          </p:cNvPr>
          <p:cNvGraphicFramePr>
            <a:graphicFrameLocks/>
          </p:cNvGraphicFramePr>
          <p:nvPr>
            <p:extLst>
              <p:ext uri="{D42A27DB-BD31-4B8C-83A1-F6EECF244321}">
                <p14:modId xmlns:p14="http://schemas.microsoft.com/office/powerpoint/2010/main" val="760374378"/>
              </p:ext>
            </p:extLst>
          </p:nvPr>
        </p:nvGraphicFramePr>
        <p:xfrm>
          <a:off x="0" y="0"/>
          <a:ext cx="9312729" cy="63246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322CDCDE-96B9-48B9-84C7-438E89FCCA76}"/>
              </a:ext>
            </a:extLst>
          </p:cNvPr>
          <p:cNvPicPr>
            <a:picLocks noChangeAspect="1"/>
          </p:cNvPicPr>
          <p:nvPr/>
        </p:nvPicPr>
        <p:blipFill>
          <a:blip r:embed="rId4"/>
          <a:stretch>
            <a:fillRect/>
          </a:stretch>
        </p:blipFill>
        <p:spPr>
          <a:xfrm>
            <a:off x="8996014" y="3429000"/>
            <a:ext cx="3195986" cy="2944586"/>
          </a:xfrm>
          <a:prstGeom prst="rect">
            <a:avLst/>
          </a:prstGeom>
        </p:spPr>
      </p:pic>
      <p:sp>
        <p:nvSpPr>
          <p:cNvPr id="7" name="TextBox 6">
            <a:extLst>
              <a:ext uri="{FF2B5EF4-FFF2-40B4-BE49-F238E27FC236}">
                <a16:creationId xmlns:a16="http://schemas.microsoft.com/office/drawing/2014/main" id="{FA039FED-06FD-458F-88C1-109BF505A2BF}"/>
              </a:ext>
            </a:extLst>
          </p:cNvPr>
          <p:cNvSpPr txBox="1"/>
          <p:nvPr/>
        </p:nvSpPr>
        <p:spPr>
          <a:xfrm>
            <a:off x="10389382" y="3869870"/>
            <a:ext cx="1306286" cy="430887"/>
          </a:xfrm>
          <a:prstGeom prst="rect">
            <a:avLst/>
          </a:prstGeom>
          <a:noFill/>
        </p:spPr>
        <p:txBody>
          <a:bodyPr wrap="square" rtlCol="0">
            <a:spAutoFit/>
          </a:bodyPr>
          <a:lstStyle/>
          <a:p>
            <a:r>
              <a:rPr lang="en-GB" sz="1100" b="1" dirty="0" err="1">
                <a:solidFill>
                  <a:srgbClr val="FFFF00"/>
                </a:solidFill>
              </a:rPr>
              <a:t>Dalwhinnie</a:t>
            </a:r>
            <a:r>
              <a:rPr lang="en-GB" sz="1100" b="1" dirty="0">
                <a:solidFill>
                  <a:srgbClr val="FFFF00"/>
                </a:solidFill>
              </a:rPr>
              <a:t>, Scotland, 351m </a:t>
            </a:r>
            <a:r>
              <a:rPr lang="en-GB" sz="1100" b="1" dirty="0" err="1">
                <a:solidFill>
                  <a:srgbClr val="FFFF00"/>
                </a:solidFill>
              </a:rPr>
              <a:t>asl</a:t>
            </a:r>
            <a:endParaRPr lang="en-GB" sz="1100" b="1" dirty="0">
              <a:solidFill>
                <a:srgbClr val="FFFF00"/>
              </a:solidFill>
            </a:endParaRPr>
          </a:p>
        </p:txBody>
      </p:sp>
      <p:sp>
        <p:nvSpPr>
          <p:cNvPr id="8" name="TextBox 7">
            <a:extLst>
              <a:ext uri="{FF2B5EF4-FFF2-40B4-BE49-F238E27FC236}">
                <a16:creationId xmlns:a16="http://schemas.microsoft.com/office/drawing/2014/main" id="{5DC75E06-630E-4CAF-9E61-0AC45F3D0F5A}"/>
              </a:ext>
            </a:extLst>
          </p:cNvPr>
          <p:cNvSpPr txBox="1"/>
          <p:nvPr/>
        </p:nvSpPr>
        <p:spPr>
          <a:xfrm>
            <a:off x="9785224" y="5746077"/>
            <a:ext cx="1208315" cy="430887"/>
          </a:xfrm>
          <a:prstGeom prst="rect">
            <a:avLst/>
          </a:prstGeom>
          <a:noFill/>
        </p:spPr>
        <p:txBody>
          <a:bodyPr wrap="square" rtlCol="0">
            <a:spAutoFit/>
          </a:bodyPr>
          <a:lstStyle/>
          <a:p>
            <a:r>
              <a:rPr lang="en-GB" sz="1100" b="1" dirty="0">
                <a:solidFill>
                  <a:srgbClr val="FFFF00"/>
                </a:solidFill>
              </a:rPr>
              <a:t>Reading, England, 52m </a:t>
            </a:r>
            <a:r>
              <a:rPr lang="en-GB" sz="1100" b="1" dirty="0" err="1">
                <a:solidFill>
                  <a:srgbClr val="FFFF00"/>
                </a:solidFill>
              </a:rPr>
              <a:t>asl</a:t>
            </a:r>
            <a:endParaRPr lang="en-GB" sz="1100" b="1" dirty="0">
              <a:solidFill>
                <a:srgbClr val="FFFF00"/>
              </a:solidFill>
            </a:endParaRPr>
          </a:p>
        </p:txBody>
      </p:sp>
      <p:sp>
        <p:nvSpPr>
          <p:cNvPr id="9" name="Freeform: Shape 8">
            <a:extLst>
              <a:ext uri="{FF2B5EF4-FFF2-40B4-BE49-F238E27FC236}">
                <a16:creationId xmlns:a16="http://schemas.microsoft.com/office/drawing/2014/main" id="{5DDF7F7B-F632-4540-951E-B28A86FE0321}"/>
              </a:ext>
            </a:extLst>
          </p:cNvPr>
          <p:cNvSpPr/>
          <p:nvPr/>
        </p:nvSpPr>
        <p:spPr>
          <a:xfrm>
            <a:off x="9063514" y="4185557"/>
            <a:ext cx="3140529" cy="272178"/>
          </a:xfrm>
          <a:custGeom>
            <a:avLst/>
            <a:gdLst>
              <a:gd name="connsiteX0" fmla="*/ 0 w 3140529"/>
              <a:gd name="connsiteY0" fmla="*/ 239486 h 272178"/>
              <a:gd name="connsiteX1" fmla="*/ 1186543 w 3140529"/>
              <a:gd name="connsiteY1" fmla="*/ 272143 h 272178"/>
              <a:gd name="connsiteX2" fmla="*/ 1834243 w 3140529"/>
              <a:gd name="connsiteY2" fmla="*/ 234043 h 272178"/>
              <a:gd name="connsiteX3" fmla="*/ 2656114 w 3140529"/>
              <a:gd name="connsiteY3" fmla="*/ 130629 h 272178"/>
              <a:gd name="connsiteX4" fmla="*/ 3140529 w 3140529"/>
              <a:gd name="connsiteY4" fmla="*/ 0 h 27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529" h="272178">
                <a:moveTo>
                  <a:pt x="0" y="239486"/>
                </a:moveTo>
                <a:cubicBezTo>
                  <a:pt x="440418" y="256268"/>
                  <a:pt x="880836" y="273050"/>
                  <a:pt x="1186543" y="272143"/>
                </a:cubicBezTo>
                <a:cubicBezTo>
                  <a:pt x="1492250" y="271236"/>
                  <a:pt x="1589315" y="257629"/>
                  <a:pt x="1834243" y="234043"/>
                </a:cubicBezTo>
                <a:cubicBezTo>
                  <a:pt x="2079171" y="210457"/>
                  <a:pt x="2438400" y="169636"/>
                  <a:pt x="2656114" y="130629"/>
                </a:cubicBezTo>
                <a:cubicBezTo>
                  <a:pt x="2873828" y="91622"/>
                  <a:pt x="3007178" y="45811"/>
                  <a:pt x="314052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6EC552CE-5522-4794-BC16-EEE17B0E50BF}"/>
              </a:ext>
            </a:extLst>
          </p:cNvPr>
          <p:cNvSpPr/>
          <p:nvPr/>
        </p:nvSpPr>
        <p:spPr>
          <a:xfrm>
            <a:off x="8992757" y="5715000"/>
            <a:ext cx="3211286" cy="277782"/>
          </a:xfrm>
          <a:custGeom>
            <a:avLst/>
            <a:gdLst>
              <a:gd name="connsiteX0" fmla="*/ 0 w 3211286"/>
              <a:gd name="connsiteY0" fmla="*/ 228600 h 277782"/>
              <a:gd name="connsiteX1" fmla="*/ 925286 w 3211286"/>
              <a:gd name="connsiteY1" fmla="*/ 277585 h 277782"/>
              <a:gd name="connsiteX2" fmla="*/ 1872343 w 3211286"/>
              <a:gd name="connsiteY2" fmla="*/ 212271 h 277782"/>
              <a:gd name="connsiteX3" fmla="*/ 3211286 w 3211286"/>
              <a:gd name="connsiteY3" fmla="*/ 0 h 277782"/>
            </a:gdLst>
            <a:ahLst/>
            <a:cxnLst>
              <a:cxn ang="0">
                <a:pos x="connsiteX0" y="connsiteY0"/>
              </a:cxn>
              <a:cxn ang="0">
                <a:pos x="connsiteX1" y="connsiteY1"/>
              </a:cxn>
              <a:cxn ang="0">
                <a:pos x="connsiteX2" y="connsiteY2"/>
              </a:cxn>
              <a:cxn ang="0">
                <a:pos x="connsiteX3" y="connsiteY3"/>
              </a:cxn>
            </a:cxnLst>
            <a:rect l="l" t="t" r="r" b="b"/>
            <a:pathLst>
              <a:path w="3211286" h="277782">
                <a:moveTo>
                  <a:pt x="0" y="228600"/>
                </a:moveTo>
                <a:cubicBezTo>
                  <a:pt x="306614" y="254453"/>
                  <a:pt x="613229" y="280306"/>
                  <a:pt x="925286" y="277585"/>
                </a:cubicBezTo>
                <a:cubicBezTo>
                  <a:pt x="1237343" y="274864"/>
                  <a:pt x="1491343" y="258535"/>
                  <a:pt x="1872343" y="212271"/>
                </a:cubicBezTo>
                <a:cubicBezTo>
                  <a:pt x="2253343" y="166007"/>
                  <a:pt x="2732314" y="83003"/>
                  <a:pt x="3211286"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88D33F7-C1F4-415C-AA9C-BCD4B7F368E6}"/>
              </a:ext>
            </a:extLst>
          </p:cNvPr>
          <p:cNvSpPr txBox="1"/>
          <p:nvPr/>
        </p:nvSpPr>
        <p:spPr>
          <a:xfrm>
            <a:off x="8963353" y="4195313"/>
            <a:ext cx="963386" cy="261610"/>
          </a:xfrm>
          <a:prstGeom prst="rect">
            <a:avLst/>
          </a:prstGeom>
          <a:noFill/>
        </p:spPr>
        <p:txBody>
          <a:bodyPr wrap="square" rtlCol="0">
            <a:spAutoFit/>
          </a:bodyPr>
          <a:lstStyle/>
          <a:p>
            <a:r>
              <a:rPr lang="en-GB" sz="1100" dirty="0">
                <a:solidFill>
                  <a:schemeClr val="bg1"/>
                </a:solidFill>
              </a:rPr>
              <a:t>56.9</a:t>
            </a:r>
            <a:r>
              <a:rPr lang="en-GB" sz="1100" dirty="0">
                <a:solidFill>
                  <a:schemeClr val="bg1"/>
                </a:solidFill>
                <a:latin typeface="Arial" panose="020B0604020202020204" pitchFamily="34" charset="0"/>
                <a:cs typeface="Arial" panose="020B0604020202020204" pitchFamily="34" charset="0"/>
              </a:rPr>
              <a:t>°N</a:t>
            </a:r>
            <a:endParaRPr lang="en-GB" sz="1100" dirty="0">
              <a:solidFill>
                <a:schemeClr val="bg1"/>
              </a:solidFill>
            </a:endParaRPr>
          </a:p>
        </p:txBody>
      </p:sp>
      <p:sp>
        <p:nvSpPr>
          <p:cNvPr id="12" name="TextBox 11">
            <a:extLst>
              <a:ext uri="{FF2B5EF4-FFF2-40B4-BE49-F238E27FC236}">
                <a16:creationId xmlns:a16="http://schemas.microsoft.com/office/drawing/2014/main" id="{929B6F83-1B49-4967-9B01-2FF06189B8DE}"/>
              </a:ext>
            </a:extLst>
          </p:cNvPr>
          <p:cNvSpPr txBox="1"/>
          <p:nvPr/>
        </p:nvSpPr>
        <p:spPr>
          <a:xfrm>
            <a:off x="8963353" y="5731172"/>
            <a:ext cx="963386" cy="261610"/>
          </a:xfrm>
          <a:prstGeom prst="rect">
            <a:avLst/>
          </a:prstGeom>
          <a:noFill/>
        </p:spPr>
        <p:txBody>
          <a:bodyPr wrap="square" rtlCol="0">
            <a:spAutoFit/>
          </a:bodyPr>
          <a:lstStyle/>
          <a:p>
            <a:r>
              <a:rPr lang="en-GB" sz="1100" dirty="0">
                <a:solidFill>
                  <a:schemeClr val="bg1"/>
                </a:solidFill>
              </a:rPr>
              <a:t>51.45</a:t>
            </a:r>
            <a:r>
              <a:rPr lang="en-GB" sz="1100" dirty="0">
                <a:solidFill>
                  <a:schemeClr val="bg1"/>
                </a:solidFill>
                <a:latin typeface="Arial" panose="020B0604020202020204" pitchFamily="34" charset="0"/>
                <a:cs typeface="Arial" panose="020B0604020202020204" pitchFamily="34" charset="0"/>
              </a:rPr>
              <a:t>°N</a:t>
            </a:r>
            <a:endParaRPr lang="en-GB" sz="1100" dirty="0">
              <a:solidFill>
                <a:schemeClr val="bg1"/>
              </a:solidFill>
            </a:endParaRPr>
          </a:p>
        </p:txBody>
      </p:sp>
      <p:sp>
        <p:nvSpPr>
          <p:cNvPr id="13" name="TextBox 12">
            <a:extLst>
              <a:ext uri="{FF2B5EF4-FFF2-40B4-BE49-F238E27FC236}">
                <a16:creationId xmlns:a16="http://schemas.microsoft.com/office/drawing/2014/main" id="{F84ADA3F-8235-4204-A20B-BA9DDA5E0C9E}"/>
              </a:ext>
            </a:extLst>
          </p:cNvPr>
          <p:cNvSpPr txBox="1"/>
          <p:nvPr/>
        </p:nvSpPr>
        <p:spPr>
          <a:xfrm>
            <a:off x="9546772" y="349137"/>
            <a:ext cx="2008414" cy="2677656"/>
          </a:xfrm>
          <a:prstGeom prst="rect">
            <a:avLst/>
          </a:prstGeom>
          <a:noFill/>
        </p:spPr>
        <p:txBody>
          <a:bodyPr wrap="square" lIns="91440" tIns="45720" rIns="91440" bIns="45720" rtlCol="0" anchor="t">
            <a:spAutoFit/>
          </a:bodyPr>
          <a:lstStyle/>
          <a:p>
            <a:r>
              <a:rPr lang="en-GB" sz="2400" b="1" dirty="0">
                <a:solidFill>
                  <a:srgbClr val="7030A0"/>
                </a:solidFill>
                <a:cs typeface="Calibri"/>
              </a:rPr>
              <a:t>Can you SUGGEST reasons why the climates of these 2 places are so different?</a:t>
            </a:r>
            <a:endParaRPr lang="en-US"/>
          </a:p>
        </p:txBody>
      </p:sp>
    </p:spTree>
    <p:extLst>
      <p:ext uri="{BB962C8B-B14F-4D97-AF65-F5344CB8AC3E}">
        <p14:creationId xmlns:p14="http://schemas.microsoft.com/office/powerpoint/2010/main" val="289891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63808-13C9-4A01-8A9E-9464B2342262}"/>
              </a:ext>
            </a:extLst>
          </p:cNvPr>
          <p:cNvSpPr>
            <a:spLocks noGrp="1"/>
          </p:cNvSpPr>
          <p:nvPr>
            <p:ph type="title"/>
          </p:nvPr>
        </p:nvSpPr>
        <p:spPr/>
        <p:txBody>
          <a:bodyPr>
            <a:normAutofit/>
          </a:bodyPr>
          <a:lstStyle/>
          <a:p>
            <a:r>
              <a:rPr lang="en-GB" sz="4000" b="1" u="sng" dirty="0">
                <a:latin typeface="+mn-lt"/>
              </a:rPr>
              <a:t>Weather and climate</a:t>
            </a:r>
          </a:p>
        </p:txBody>
      </p:sp>
      <p:sp>
        <p:nvSpPr>
          <p:cNvPr id="5" name="Text Placeholder 4">
            <a:extLst>
              <a:ext uri="{FF2B5EF4-FFF2-40B4-BE49-F238E27FC236}">
                <a16:creationId xmlns:a16="http://schemas.microsoft.com/office/drawing/2014/main" id="{E18CA0A9-2FE2-4C5A-BE91-D9DEAFC76C07}"/>
              </a:ext>
            </a:extLst>
          </p:cNvPr>
          <p:cNvSpPr>
            <a:spLocks noGrp="1"/>
          </p:cNvSpPr>
          <p:nvPr>
            <p:ph type="body" idx="1"/>
          </p:nvPr>
        </p:nvSpPr>
        <p:spPr/>
        <p:txBody>
          <a:bodyPr/>
          <a:lstStyle/>
          <a:p>
            <a:r>
              <a:rPr lang="en-GB" sz="2400" dirty="0">
                <a:latin typeface="+mn-lt"/>
              </a:rPr>
              <a:t>Objectives</a:t>
            </a:r>
          </a:p>
        </p:txBody>
      </p:sp>
      <p:sp>
        <p:nvSpPr>
          <p:cNvPr id="6" name="Content Placeholder 5">
            <a:extLst>
              <a:ext uri="{FF2B5EF4-FFF2-40B4-BE49-F238E27FC236}">
                <a16:creationId xmlns:a16="http://schemas.microsoft.com/office/drawing/2014/main" id="{6E200321-0A90-4AE7-BABA-4DCEDF136EEE}"/>
              </a:ext>
            </a:extLst>
          </p:cNvPr>
          <p:cNvSpPr>
            <a:spLocks noGrp="1"/>
          </p:cNvSpPr>
          <p:nvPr>
            <p:ph sz="half" idx="2"/>
          </p:nvPr>
        </p:nvSpPr>
        <p:spPr/>
        <p:txBody>
          <a:bodyPr/>
          <a:lstStyle/>
          <a:p>
            <a:pPr marL="457200" indent="-457200">
              <a:buFont typeface="+mj-lt"/>
              <a:buAutoNum type="arabicPeriod"/>
            </a:pPr>
            <a:r>
              <a:rPr lang="en-GB" sz="2400" dirty="0">
                <a:latin typeface="+mn-lt"/>
              </a:rPr>
              <a:t>To be able to distinguish between WEATHER and CLIMATE</a:t>
            </a:r>
          </a:p>
          <a:p>
            <a:pPr marL="457200" indent="-457200">
              <a:buFont typeface="+mj-lt"/>
              <a:buAutoNum type="arabicPeriod"/>
            </a:pPr>
            <a:r>
              <a:rPr lang="en-GB" sz="2400" dirty="0">
                <a:latin typeface="+mn-lt"/>
              </a:rPr>
              <a:t>To understand and be able to PLOT a climate graph</a:t>
            </a:r>
          </a:p>
          <a:p>
            <a:pPr marL="457200" indent="-457200">
              <a:buFont typeface="+mj-lt"/>
              <a:buAutoNum type="arabicPeriod"/>
            </a:pPr>
            <a:r>
              <a:rPr lang="en-GB" sz="2400" dirty="0">
                <a:latin typeface="+mn-lt"/>
              </a:rPr>
              <a:t>To be able to INTERPRET climate graphs for different places and make COMPARISONS</a:t>
            </a:r>
          </a:p>
          <a:p>
            <a:endParaRPr lang="en-GB" sz="2400" dirty="0">
              <a:latin typeface="+mn-lt"/>
            </a:endParaRPr>
          </a:p>
        </p:txBody>
      </p:sp>
      <p:sp>
        <p:nvSpPr>
          <p:cNvPr id="3" name="Text Placeholder 2">
            <a:extLst>
              <a:ext uri="{FF2B5EF4-FFF2-40B4-BE49-F238E27FC236}">
                <a16:creationId xmlns:a16="http://schemas.microsoft.com/office/drawing/2014/main" id="{1F2A63DA-BA0E-4D1A-A2E6-E115E4BF69CB}"/>
              </a:ext>
            </a:extLst>
          </p:cNvPr>
          <p:cNvSpPr>
            <a:spLocks noGrp="1"/>
          </p:cNvSpPr>
          <p:nvPr>
            <p:ph type="body" sz="quarter" idx="3"/>
          </p:nvPr>
        </p:nvSpPr>
        <p:spPr>
          <a:xfrm>
            <a:off x="6842053" y="1681163"/>
            <a:ext cx="5183188" cy="823912"/>
          </a:xfrm>
        </p:spPr>
        <p:txBody>
          <a:bodyPr/>
          <a:lstStyle/>
          <a:p>
            <a:r>
              <a:rPr lang="en-GB" sz="2400" dirty="0">
                <a:latin typeface="+mn-lt"/>
              </a:rPr>
              <a:t>Score out of 5 on how you did</a:t>
            </a:r>
          </a:p>
        </p:txBody>
      </p:sp>
      <p:sp>
        <p:nvSpPr>
          <p:cNvPr id="10" name="Content Placeholder 9">
            <a:extLst>
              <a:ext uri="{FF2B5EF4-FFF2-40B4-BE49-F238E27FC236}">
                <a16:creationId xmlns:a16="http://schemas.microsoft.com/office/drawing/2014/main" id="{0F0CEDC4-CC31-4C42-B8D3-EAABBF7FEDE1}"/>
              </a:ext>
            </a:extLst>
          </p:cNvPr>
          <p:cNvSpPr>
            <a:spLocks noGrp="1"/>
          </p:cNvSpPr>
          <p:nvPr>
            <p:ph sz="quarter" idx="4"/>
          </p:nvPr>
        </p:nvSpPr>
        <p:spPr>
          <a:xfrm>
            <a:off x="6842053" y="2505075"/>
            <a:ext cx="5183188" cy="3684588"/>
          </a:xfrm>
        </p:spPr>
        <p:txBody>
          <a:bodyPr/>
          <a:lstStyle/>
          <a:p>
            <a:pPr marL="0" indent="0">
              <a:buNone/>
            </a:pPr>
            <a:r>
              <a:rPr lang="en-GB" sz="2400" dirty="0">
                <a:latin typeface="+mn-lt"/>
              </a:rPr>
              <a:t>1. </a:t>
            </a:r>
          </a:p>
          <a:p>
            <a:pPr marL="0" indent="0">
              <a:buNone/>
            </a:pPr>
            <a:endParaRPr lang="en-GB" sz="2400" dirty="0">
              <a:latin typeface="+mn-lt"/>
            </a:endParaRPr>
          </a:p>
          <a:p>
            <a:pPr marL="0" indent="0">
              <a:buNone/>
            </a:pPr>
            <a:r>
              <a:rPr lang="en-GB" sz="2400" dirty="0">
                <a:latin typeface="+mn-lt"/>
              </a:rPr>
              <a:t>2.</a:t>
            </a:r>
          </a:p>
          <a:p>
            <a:pPr marL="0" indent="0">
              <a:buNone/>
            </a:pPr>
            <a:endParaRPr lang="en-GB" sz="2400" dirty="0">
              <a:latin typeface="+mn-lt"/>
            </a:endParaRPr>
          </a:p>
          <a:p>
            <a:pPr marL="0" indent="0">
              <a:buNone/>
            </a:pPr>
            <a:r>
              <a:rPr lang="en-GB" sz="2400" dirty="0">
                <a:latin typeface="+mn-lt"/>
              </a:rPr>
              <a:t>3.</a:t>
            </a:r>
          </a:p>
        </p:txBody>
      </p:sp>
      <p:sp>
        <p:nvSpPr>
          <p:cNvPr id="11" name="Arrow: Right 10">
            <a:extLst>
              <a:ext uri="{FF2B5EF4-FFF2-40B4-BE49-F238E27FC236}">
                <a16:creationId xmlns:a16="http://schemas.microsoft.com/office/drawing/2014/main" id="{F4A70646-FBBA-4BC2-8C26-8BD120CB30F6}"/>
              </a:ext>
            </a:extLst>
          </p:cNvPr>
          <p:cNvSpPr/>
          <p:nvPr/>
        </p:nvSpPr>
        <p:spPr>
          <a:xfrm>
            <a:off x="5962615" y="2578554"/>
            <a:ext cx="914400" cy="277586"/>
          </a:xfrm>
          <a:prstGeom prst="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sp>
        <p:nvSpPr>
          <p:cNvPr id="12" name="Arrow: Right 11">
            <a:extLst>
              <a:ext uri="{FF2B5EF4-FFF2-40B4-BE49-F238E27FC236}">
                <a16:creationId xmlns:a16="http://schemas.microsoft.com/office/drawing/2014/main" id="{3CBEB994-C881-4116-8546-816306E6F389}"/>
              </a:ext>
            </a:extLst>
          </p:cNvPr>
          <p:cNvSpPr/>
          <p:nvPr/>
        </p:nvSpPr>
        <p:spPr>
          <a:xfrm>
            <a:off x="5973582" y="3484792"/>
            <a:ext cx="914400" cy="277586"/>
          </a:xfrm>
          <a:prstGeom prst="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sp>
        <p:nvSpPr>
          <p:cNvPr id="13" name="Arrow: Right 12">
            <a:extLst>
              <a:ext uri="{FF2B5EF4-FFF2-40B4-BE49-F238E27FC236}">
                <a16:creationId xmlns:a16="http://schemas.microsoft.com/office/drawing/2014/main" id="{42BE4E6A-7CCD-419F-8B7B-B1380F3E0B29}"/>
              </a:ext>
            </a:extLst>
          </p:cNvPr>
          <p:cNvSpPr/>
          <p:nvPr/>
        </p:nvSpPr>
        <p:spPr>
          <a:xfrm>
            <a:off x="5963576" y="4398395"/>
            <a:ext cx="914400" cy="277586"/>
          </a:xfrm>
          <a:prstGeom prst="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spTree>
    <p:extLst>
      <p:ext uri="{BB962C8B-B14F-4D97-AF65-F5344CB8AC3E}">
        <p14:creationId xmlns:p14="http://schemas.microsoft.com/office/powerpoint/2010/main" val="425873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urfing&#10;&#10;Description automatically generated">
            <a:extLst>
              <a:ext uri="{FF2B5EF4-FFF2-40B4-BE49-F238E27FC236}">
                <a16:creationId xmlns:a16="http://schemas.microsoft.com/office/drawing/2014/main" id="{204EB195-F639-4898-9E3C-DD6ED5FFF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328" y="0"/>
            <a:ext cx="8505372" cy="6379029"/>
          </a:xfrm>
          <a:prstGeom prst="rect">
            <a:avLst/>
          </a:prstGeom>
        </p:spPr>
      </p:pic>
      <p:sp>
        <p:nvSpPr>
          <p:cNvPr id="2" name="Title 1">
            <a:extLst>
              <a:ext uri="{FF2B5EF4-FFF2-40B4-BE49-F238E27FC236}">
                <a16:creationId xmlns:a16="http://schemas.microsoft.com/office/drawing/2014/main" id="{BE36BF30-9A11-439D-933E-6835EE13DC99}"/>
              </a:ext>
            </a:extLst>
          </p:cNvPr>
          <p:cNvSpPr>
            <a:spLocks noGrp="1"/>
          </p:cNvSpPr>
          <p:nvPr>
            <p:ph type="ctrTitle"/>
          </p:nvPr>
        </p:nvSpPr>
        <p:spPr>
          <a:xfrm>
            <a:off x="-42862" y="414337"/>
            <a:ext cx="4000500" cy="1123950"/>
          </a:xfrm>
        </p:spPr>
        <p:txBody>
          <a:bodyPr>
            <a:normAutofit/>
          </a:bodyPr>
          <a:lstStyle/>
          <a:p>
            <a:r>
              <a:rPr lang="en-GB" sz="2400" u="sng" dirty="0">
                <a:latin typeface="+mn-lt"/>
              </a:rPr>
              <a:t>Thunk Question</a:t>
            </a:r>
          </a:p>
        </p:txBody>
      </p:sp>
      <p:sp>
        <p:nvSpPr>
          <p:cNvPr id="4" name="Rectangle 3">
            <a:extLst>
              <a:ext uri="{FF2B5EF4-FFF2-40B4-BE49-F238E27FC236}">
                <a16:creationId xmlns:a16="http://schemas.microsoft.com/office/drawing/2014/main" id="{21E42FA9-DF08-4BF8-B2B9-5A701081CAFD}"/>
              </a:ext>
            </a:extLst>
          </p:cNvPr>
          <p:cNvSpPr/>
          <p:nvPr/>
        </p:nvSpPr>
        <p:spPr>
          <a:xfrm>
            <a:off x="184671" y="3048109"/>
            <a:ext cx="3132978" cy="1554272"/>
          </a:xfrm>
          <a:prstGeom prst="rect">
            <a:avLst/>
          </a:prstGeom>
        </p:spPr>
        <p:txBody>
          <a:bodyPr wrap="square">
            <a:spAutoFit/>
          </a:bodyPr>
          <a:lstStyle/>
          <a:p>
            <a:r>
              <a:rPr lang="en-GB" sz="1200" b="1" u="sng" dirty="0">
                <a:solidFill>
                  <a:srgbClr val="7030A0"/>
                </a:solidFill>
              </a:rPr>
              <a:t>Thunk question</a:t>
            </a:r>
          </a:p>
          <a:p>
            <a:r>
              <a:rPr lang="en-GB" sz="1200" dirty="0"/>
              <a:t>“</a:t>
            </a:r>
            <a:r>
              <a:rPr lang="en-GB" sz="1200" i="1" dirty="0"/>
              <a:t>A </a:t>
            </a:r>
            <a:r>
              <a:rPr lang="en-GB" sz="1200" b="1" i="1" dirty="0"/>
              <a:t>Thunk question</a:t>
            </a:r>
            <a:r>
              <a:rPr lang="en-GB" sz="1200" i="1" dirty="0"/>
              <a:t> is a…simple-looking </a:t>
            </a:r>
            <a:r>
              <a:rPr lang="en-GB" sz="1200" b="1" i="1" dirty="0"/>
              <a:t>question</a:t>
            </a:r>
            <a:r>
              <a:rPr lang="en-GB" sz="1200" i="1" dirty="0"/>
              <a:t> about everyday things that stops you in your tracks and helps you start to look at the world in a whole new light</a:t>
            </a:r>
            <a:r>
              <a:rPr lang="en-GB" sz="1200" dirty="0"/>
              <a:t>.” </a:t>
            </a:r>
            <a:r>
              <a:rPr lang="en-GB" sz="1100" dirty="0">
                <a:hlinkClick r:id="rId3"/>
              </a:rPr>
              <a:t>https://www.independentthinking.co.uk/thunks/</a:t>
            </a:r>
            <a:r>
              <a:rPr lang="en-GB" sz="1100" dirty="0"/>
              <a:t> </a:t>
            </a:r>
          </a:p>
          <a:p>
            <a:r>
              <a:rPr lang="en-GB" sz="1200" dirty="0" err="1"/>
              <a:t>n.b.</a:t>
            </a:r>
            <a:r>
              <a:rPr lang="en-GB" sz="1200" dirty="0"/>
              <a:t> Thunk in this sense is not an official word in the Cambridge English Dictionary!</a:t>
            </a:r>
          </a:p>
        </p:txBody>
      </p:sp>
      <p:sp>
        <p:nvSpPr>
          <p:cNvPr id="9" name="Rectangle 8">
            <a:extLst>
              <a:ext uri="{FF2B5EF4-FFF2-40B4-BE49-F238E27FC236}">
                <a16:creationId xmlns:a16="http://schemas.microsoft.com/office/drawing/2014/main" id="{94681DF7-30D3-4646-AEC2-877B955D0602}"/>
              </a:ext>
            </a:extLst>
          </p:cNvPr>
          <p:cNvSpPr/>
          <p:nvPr/>
        </p:nvSpPr>
        <p:spPr>
          <a:xfrm>
            <a:off x="7572828" y="830401"/>
            <a:ext cx="2885236" cy="707886"/>
          </a:xfrm>
          <a:prstGeom prst="rect">
            <a:avLst/>
          </a:prstGeom>
        </p:spPr>
        <p:txBody>
          <a:bodyPr wrap="square">
            <a:spAutoFit/>
          </a:bodyPr>
          <a:lstStyle/>
          <a:p>
            <a:pPr algn="ctr"/>
            <a:r>
              <a:rPr lang="en-GB" sz="2000" dirty="0">
                <a:latin typeface="Berlin Sans FB" panose="020E0602020502020306" pitchFamily="34" charset="0"/>
              </a:rPr>
              <a:t>Do you talk more about weather or climate? </a:t>
            </a:r>
          </a:p>
        </p:txBody>
      </p:sp>
    </p:spTree>
    <p:extLst>
      <p:ext uri="{BB962C8B-B14F-4D97-AF65-F5344CB8AC3E}">
        <p14:creationId xmlns:p14="http://schemas.microsoft.com/office/powerpoint/2010/main" val="213140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curtain, shower, closed, filled&#10;&#10;Description automatically generated">
            <a:extLst>
              <a:ext uri="{FF2B5EF4-FFF2-40B4-BE49-F238E27FC236}">
                <a16:creationId xmlns:a16="http://schemas.microsoft.com/office/drawing/2014/main" id="{829FBB8B-ADA1-4FE8-8F7E-443E4E4EEE77}"/>
              </a:ext>
            </a:extLst>
          </p:cNvPr>
          <p:cNvPicPr>
            <a:picLocks noGrp="1" noChangeAspect="1"/>
          </p:cNvPicPr>
          <p:nvPr>
            <p:ph sz="half" idx="1"/>
          </p:nvPr>
        </p:nvPicPr>
        <p:blipFill>
          <a:blip r:embed="rId2"/>
          <a:stretch>
            <a:fillRect/>
          </a:stretch>
        </p:blipFill>
        <p:spPr>
          <a:xfrm>
            <a:off x="0" y="-1"/>
            <a:ext cx="12192000" cy="1018017"/>
          </a:xfrm>
        </p:spPr>
      </p:pic>
      <p:sp>
        <p:nvSpPr>
          <p:cNvPr id="12" name="Title 11">
            <a:extLst>
              <a:ext uri="{FF2B5EF4-FFF2-40B4-BE49-F238E27FC236}">
                <a16:creationId xmlns:a16="http://schemas.microsoft.com/office/drawing/2014/main" id="{256763C1-7BA0-4074-915A-104CC06C70EE}"/>
              </a:ext>
            </a:extLst>
          </p:cNvPr>
          <p:cNvSpPr>
            <a:spLocks noGrp="1"/>
          </p:cNvSpPr>
          <p:nvPr>
            <p:ph type="title"/>
          </p:nvPr>
        </p:nvSpPr>
        <p:spPr>
          <a:xfrm>
            <a:off x="1936376" y="23143"/>
            <a:ext cx="8117542" cy="506920"/>
          </a:xfrm>
          <a:solidFill>
            <a:srgbClr val="F2F7FC">
              <a:alpha val="89804"/>
            </a:srgbClr>
          </a:solidFill>
        </p:spPr>
        <p:txBody>
          <a:bodyPr>
            <a:normAutofit/>
          </a:bodyPr>
          <a:lstStyle/>
          <a:p>
            <a:pPr algn="ctr"/>
            <a:r>
              <a:rPr lang="en-GB" sz="2400" b="1" u="sng" dirty="0">
                <a:solidFill>
                  <a:schemeClr val="tx1"/>
                </a:solidFill>
                <a:latin typeface="+mn-lt"/>
              </a:rPr>
              <a:t>Weather &amp; Climate and </a:t>
            </a:r>
            <a:r>
              <a:rPr lang="en-GB" sz="2400" b="1" u="sng" dirty="0">
                <a:solidFill>
                  <a:schemeClr val="accent1">
                    <a:lumMod val="50000"/>
                  </a:schemeClr>
                </a:solidFill>
                <a:highlight>
                  <a:srgbClr val="FFFFFF"/>
                </a:highlight>
                <a:latin typeface="+mn-lt"/>
              </a:rPr>
              <a:t>c</a:t>
            </a:r>
            <a:r>
              <a:rPr lang="en-GB" sz="2400" b="1" u="sng" dirty="0">
                <a:solidFill>
                  <a:schemeClr val="accent1">
                    <a:lumMod val="75000"/>
                  </a:schemeClr>
                </a:solidFill>
                <a:highlight>
                  <a:srgbClr val="FFFFFF"/>
                </a:highlight>
                <a:latin typeface="+mn-lt"/>
              </a:rPr>
              <a:t>l</a:t>
            </a:r>
            <a:r>
              <a:rPr lang="en-GB" sz="2400" b="1" u="sng" dirty="0">
                <a:solidFill>
                  <a:schemeClr val="accent5">
                    <a:lumMod val="75000"/>
                  </a:schemeClr>
                </a:solidFill>
                <a:highlight>
                  <a:srgbClr val="FFFFFF"/>
                </a:highlight>
                <a:latin typeface="+mn-lt"/>
              </a:rPr>
              <a:t>i</a:t>
            </a:r>
            <a:r>
              <a:rPr lang="en-GB" sz="2400" b="1" u="sng" dirty="0">
                <a:solidFill>
                  <a:srgbClr val="00B0F0"/>
                </a:solidFill>
                <a:highlight>
                  <a:srgbClr val="FFFFFF"/>
                </a:highlight>
                <a:latin typeface="+mn-lt"/>
              </a:rPr>
              <a:t>m</a:t>
            </a:r>
            <a:r>
              <a:rPr lang="en-GB" sz="2400" b="1" u="sng" dirty="0">
                <a:solidFill>
                  <a:schemeClr val="accent5">
                    <a:lumMod val="60000"/>
                    <a:lumOff val="40000"/>
                  </a:schemeClr>
                </a:solidFill>
                <a:highlight>
                  <a:srgbClr val="FFFFFF"/>
                </a:highlight>
                <a:latin typeface="+mn-lt"/>
              </a:rPr>
              <a:t>a</a:t>
            </a:r>
            <a:r>
              <a:rPr lang="en-GB" sz="2400" b="1" u="sng" dirty="0">
                <a:solidFill>
                  <a:schemeClr val="accent5">
                    <a:lumMod val="40000"/>
                    <a:lumOff val="60000"/>
                  </a:schemeClr>
                </a:solidFill>
                <a:highlight>
                  <a:srgbClr val="FFFFFF"/>
                </a:highlight>
                <a:latin typeface="+mn-lt"/>
              </a:rPr>
              <a:t>t</a:t>
            </a:r>
            <a:r>
              <a:rPr lang="en-GB" sz="2400" b="1" u="sng" dirty="0">
                <a:solidFill>
                  <a:schemeClr val="accent2">
                    <a:lumMod val="40000"/>
                    <a:lumOff val="60000"/>
                  </a:schemeClr>
                </a:solidFill>
                <a:highlight>
                  <a:srgbClr val="FFFFFF"/>
                </a:highlight>
                <a:latin typeface="+mn-lt"/>
              </a:rPr>
              <a:t>e</a:t>
            </a:r>
            <a:r>
              <a:rPr lang="en-GB" sz="2400" b="1" u="sng" dirty="0">
                <a:solidFill>
                  <a:schemeClr val="accent2">
                    <a:lumMod val="60000"/>
                    <a:lumOff val="40000"/>
                  </a:schemeClr>
                </a:solidFill>
                <a:highlight>
                  <a:srgbClr val="FFFFFF"/>
                </a:highlight>
                <a:latin typeface="+mn-lt"/>
              </a:rPr>
              <a:t> c</a:t>
            </a:r>
            <a:r>
              <a:rPr lang="en-GB" sz="2400" b="1" u="sng" dirty="0">
                <a:solidFill>
                  <a:srgbClr val="FFC000"/>
                </a:solidFill>
                <a:highlight>
                  <a:srgbClr val="FFFFFF"/>
                </a:highlight>
                <a:latin typeface="+mn-lt"/>
              </a:rPr>
              <a:t>h</a:t>
            </a:r>
            <a:r>
              <a:rPr lang="en-GB" sz="2400" b="1" u="sng" dirty="0">
                <a:solidFill>
                  <a:schemeClr val="accent2">
                    <a:lumMod val="75000"/>
                  </a:schemeClr>
                </a:solidFill>
                <a:highlight>
                  <a:srgbClr val="FFFFFF"/>
                </a:highlight>
                <a:latin typeface="+mn-lt"/>
              </a:rPr>
              <a:t>a</a:t>
            </a:r>
            <a:r>
              <a:rPr lang="en-GB" sz="2400" b="1" u="sng" dirty="0">
                <a:solidFill>
                  <a:srgbClr val="FF0000"/>
                </a:solidFill>
                <a:highlight>
                  <a:srgbClr val="FFFFFF"/>
                </a:highlight>
                <a:latin typeface="+mn-lt"/>
              </a:rPr>
              <a:t>n</a:t>
            </a:r>
            <a:r>
              <a:rPr lang="en-GB" sz="2400" b="1" u="sng" dirty="0">
                <a:solidFill>
                  <a:schemeClr val="accent2">
                    <a:lumMod val="50000"/>
                  </a:schemeClr>
                </a:solidFill>
                <a:highlight>
                  <a:srgbClr val="FFFFFF"/>
                </a:highlight>
                <a:latin typeface="+mn-lt"/>
              </a:rPr>
              <a:t>g</a:t>
            </a:r>
            <a:r>
              <a:rPr lang="en-GB" sz="2400" b="1" u="sng" dirty="0">
                <a:solidFill>
                  <a:srgbClr val="C00000"/>
                </a:solidFill>
                <a:highlight>
                  <a:srgbClr val="FFFFFF"/>
                </a:highlight>
                <a:latin typeface="+mn-lt"/>
              </a:rPr>
              <a:t>e</a:t>
            </a:r>
            <a:r>
              <a:rPr lang="en-GB" sz="2400" b="1" u="sng" dirty="0">
                <a:solidFill>
                  <a:schemeClr val="tx1"/>
                </a:solidFill>
                <a:highlight>
                  <a:srgbClr val="FFFFFF"/>
                </a:highlight>
                <a:latin typeface="+mn-lt"/>
              </a:rPr>
              <a:t> </a:t>
            </a:r>
          </a:p>
        </p:txBody>
      </p:sp>
      <p:sp>
        <p:nvSpPr>
          <p:cNvPr id="14" name="TextBox 13">
            <a:extLst>
              <a:ext uri="{FF2B5EF4-FFF2-40B4-BE49-F238E27FC236}">
                <a16:creationId xmlns:a16="http://schemas.microsoft.com/office/drawing/2014/main" id="{C35CA69F-9B56-4CDA-88F3-19702365C78E}"/>
              </a:ext>
            </a:extLst>
          </p:cNvPr>
          <p:cNvSpPr txBox="1"/>
          <p:nvPr/>
        </p:nvSpPr>
        <p:spPr>
          <a:xfrm>
            <a:off x="-99091" y="747830"/>
            <a:ext cx="692829" cy="307777"/>
          </a:xfrm>
          <a:prstGeom prst="rect">
            <a:avLst/>
          </a:prstGeom>
          <a:noFill/>
        </p:spPr>
        <p:txBody>
          <a:bodyPr wrap="square" rtlCol="0">
            <a:spAutoFit/>
          </a:bodyPr>
          <a:lstStyle/>
          <a:p>
            <a:pPr defTabSz="609585"/>
            <a:r>
              <a:rPr lang="en-GB" sz="1400" b="1" dirty="0">
                <a:solidFill>
                  <a:prstClr val="white"/>
                </a:solidFill>
                <a:latin typeface="Calibri" panose="020F0502020204030204"/>
              </a:rPr>
              <a:t>1850</a:t>
            </a:r>
          </a:p>
        </p:txBody>
      </p:sp>
      <p:sp>
        <p:nvSpPr>
          <p:cNvPr id="15" name="TextBox 14">
            <a:extLst>
              <a:ext uri="{FF2B5EF4-FFF2-40B4-BE49-F238E27FC236}">
                <a16:creationId xmlns:a16="http://schemas.microsoft.com/office/drawing/2014/main" id="{6E3D1297-C23B-4065-AFC6-9C9765237223}"/>
              </a:ext>
            </a:extLst>
          </p:cNvPr>
          <p:cNvSpPr txBox="1"/>
          <p:nvPr/>
        </p:nvSpPr>
        <p:spPr>
          <a:xfrm>
            <a:off x="11737495" y="770134"/>
            <a:ext cx="692829" cy="307777"/>
          </a:xfrm>
          <a:prstGeom prst="rect">
            <a:avLst/>
          </a:prstGeom>
          <a:noFill/>
        </p:spPr>
        <p:txBody>
          <a:bodyPr wrap="square" rtlCol="0">
            <a:spAutoFit/>
          </a:bodyPr>
          <a:lstStyle/>
          <a:p>
            <a:pPr defTabSz="609585"/>
            <a:r>
              <a:rPr lang="en-GB" sz="1400" b="1" dirty="0">
                <a:solidFill>
                  <a:prstClr val="white"/>
                </a:solidFill>
                <a:latin typeface="Calibri" panose="020F0502020204030204"/>
              </a:rPr>
              <a:t>2018</a:t>
            </a:r>
          </a:p>
        </p:txBody>
      </p:sp>
      <p:sp>
        <p:nvSpPr>
          <p:cNvPr id="16" name="TextBox 15">
            <a:extLst>
              <a:ext uri="{FF2B5EF4-FFF2-40B4-BE49-F238E27FC236}">
                <a16:creationId xmlns:a16="http://schemas.microsoft.com/office/drawing/2014/main" id="{6647A260-EEE2-4970-B19B-EE8BE401AF98}"/>
              </a:ext>
            </a:extLst>
          </p:cNvPr>
          <p:cNvSpPr txBox="1"/>
          <p:nvPr/>
        </p:nvSpPr>
        <p:spPr>
          <a:xfrm>
            <a:off x="3338814" y="758987"/>
            <a:ext cx="692829" cy="307777"/>
          </a:xfrm>
          <a:prstGeom prst="rect">
            <a:avLst/>
          </a:prstGeom>
          <a:noFill/>
        </p:spPr>
        <p:txBody>
          <a:bodyPr wrap="square" rtlCol="0">
            <a:spAutoFit/>
          </a:bodyPr>
          <a:lstStyle/>
          <a:p>
            <a:pPr defTabSz="609585"/>
            <a:r>
              <a:rPr lang="en-GB" sz="1400" b="1" dirty="0">
                <a:solidFill>
                  <a:prstClr val="white"/>
                </a:solidFill>
                <a:latin typeface="Calibri" panose="020F0502020204030204"/>
              </a:rPr>
              <a:t>1900</a:t>
            </a:r>
          </a:p>
        </p:txBody>
      </p:sp>
      <p:sp>
        <p:nvSpPr>
          <p:cNvPr id="17" name="TextBox 16">
            <a:extLst>
              <a:ext uri="{FF2B5EF4-FFF2-40B4-BE49-F238E27FC236}">
                <a16:creationId xmlns:a16="http://schemas.microsoft.com/office/drawing/2014/main" id="{E81304D1-836C-4564-A96C-A38DCD1AAF98}"/>
              </a:ext>
            </a:extLst>
          </p:cNvPr>
          <p:cNvSpPr txBox="1"/>
          <p:nvPr/>
        </p:nvSpPr>
        <p:spPr>
          <a:xfrm>
            <a:off x="6710782" y="776623"/>
            <a:ext cx="692829" cy="307777"/>
          </a:xfrm>
          <a:prstGeom prst="rect">
            <a:avLst/>
          </a:prstGeom>
          <a:noFill/>
        </p:spPr>
        <p:txBody>
          <a:bodyPr wrap="square" rtlCol="0">
            <a:spAutoFit/>
          </a:bodyPr>
          <a:lstStyle/>
          <a:p>
            <a:pPr defTabSz="609585"/>
            <a:r>
              <a:rPr lang="en-GB" sz="1400" b="1" dirty="0">
                <a:solidFill>
                  <a:prstClr val="black"/>
                </a:solidFill>
                <a:latin typeface="Calibri" panose="020F0502020204030204"/>
              </a:rPr>
              <a:t>1950</a:t>
            </a:r>
          </a:p>
        </p:txBody>
      </p:sp>
      <p:sp>
        <p:nvSpPr>
          <p:cNvPr id="18" name="TextBox 17">
            <a:extLst>
              <a:ext uri="{FF2B5EF4-FFF2-40B4-BE49-F238E27FC236}">
                <a16:creationId xmlns:a16="http://schemas.microsoft.com/office/drawing/2014/main" id="{DDB64892-7CA7-49A7-B856-B4DBFF7D0116}"/>
              </a:ext>
            </a:extLst>
          </p:cNvPr>
          <p:cNvSpPr txBox="1"/>
          <p:nvPr/>
        </p:nvSpPr>
        <p:spPr>
          <a:xfrm>
            <a:off x="10495100" y="770951"/>
            <a:ext cx="692829" cy="307777"/>
          </a:xfrm>
          <a:prstGeom prst="rect">
            <a:avLst/>
          </a:prstGeom>
          <a:noFill/>
        </p:spPr>
        <p:txBody>
          <a:bodyPr wrap="square" rtlCol="0">
            <a:spAutoFit/>
          </a:bodyPr>
          <a:lstStyle/>
          <a:p>
            <a:pPr defTabSz="609585"/>
            <a:r>
              <a:rPr lang="en-GB" sz="1400" b="1" dirty="0">
                <a:solidFill>
                  <a:prstClr val="white"/>
                </a:solidFill>
                <a:latin typeface="Calibri" panose="020F0502020204030204"/>
              </a:rPr>
              <a:t>2000</a:t>
            </a:r>
          </a:p>
        </p:txBody>
      </p:sp>
      <p:pic>
        <p:nvPicPr>
          <p:cNvPr id="19" name="Picture 2">
            <a:extLst>
              <a:ext uri="{FF2B5EF4-FFF2-40B4-BE49-F238E27FC236}">
                <a16:creationId xmlns:a16="http://schemas.microsoft.com/office/drawing/2014/main" id="{73AF1831-D54B-4F63-9413-199F61E07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261" y="3429000"/>
            <a:ext cx="1963600" cy="196360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E6FC5E23-FD34-481B-AFE6-A8BC79FD1EF6}"/>
              </a:ext>
            </a:extLst>
          </p:cNvPr>
          <p:cNvSpPr/>
          <p:nvPr/>
        </p:nvSpPr>
        <p:spPr>
          <a:xfrm>
            <a:off x="1875453" y="1842796"/>
            <a:ext cx="5850294" cy="2878494"/>
          </a:xfrm>
          <a:prstGeom prst="cloudCallout">
            <a:avLst>
              <a:gd name="adj1" fmla="val 77094"/>
              <a:gd name="adj2" fmla="val 18092"/>
            </a:avLst>
          </a:prstGeom>
          <a:solidFill>
            <a:srgbClr val="E500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If climate is the average of 30 years’ weather, how much weather data do you need before you can talk about climate change?</a:t>
            </a:r>
          </a:p>
        </p:txBody>
      </p:sp>
    </p:spTree>
    <p:extLst>
      <p:ext uri="{BB962C8B-B14F-4D97-AF65-F5344CB8AC3E}">
        <p14:creationId xmlns:p14="http://schemas.microsoft.com/office/powerpoint/2010/main" val="12423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55CD-94AA-4F06-AD9C-820F98B2F4D6}"/>
              </a:ext>
            </a:extLst>
          </p:cNvPr>
          <p:cNvSpPr>
            <a:spLocks noGrp="1"/>
          </p:cNvSpPr>
          <p:nvPr>
            <p:ph type="ctrTitle"/>
          </p:nvPr>
        </p:nvSpPr>
        <p:spPr/>
        <p:txBody>
          <a:bodyPr>
            <a:normAutofit/>
          </a:bodyPr>
          <a:lstStyle/>
          <a:p>
            <a:r>
              <a:rPr lang="en-GB" sz="4000" b="1" u="sng" dirty="0">
                <a:latin typeface="+mn-lt"/>
              </a:rPr>
              <a:t>Weather and climate</a:t>
            </a:r>
          </a:p>
        </p:txBody>
      </p:sp>
    </p:spTree>
    <p:extLst>
      <p:ext uri="{BB962C8B-B14F-4D97-AF65-F5344CB8AC3E}">
        <p14:creationId xmlns:p14="http://schemas.microsoft.com/office/powerpoint/2010/main" val="224563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63808-13C9-4A01-8A9E-9464B2342262}"/>
              </a:ext>
            </a:extLst>
          </p:cNvPr>
          <p:cNvSpPr>
            <a:spLocks noGrp="1"/>
          </p:cNvSpPr>
          <p:nvPr>
            <p:ph type="title"/>
          </p:nvPr>
        </p:nvSpPr>
        <p:spPr/>
        <p:txBody>
          <a:bodyPr>
            <a:normAutofit/>
          </a:bodyPr>
          <a:lstStyle/>
          <a:p>
            <a:pPr algn="ctr"/>
            <a:r>
              <a:rPr lang="en-GB" sz="4000" b="1" u="sng" dirty="0">
                <a:latin typeface="+mn-lt"/>
              </a:rPr>
              <a:t>Weather and climate</a:t>
            </a:r>
          </a:p>
        </p:txBody>
      </p:sp>
      <p:sp>
        <p:nvSpPr>
          <p:cNvPr id="5" name="Text Placeholder 4">
            <a:extLst>
              <a:ext uri="{FF2B5EF4-FFF2-40B4-BE49-F238E27FC236}">
                <a16:creationId xmlns:a16="http://schemas.microsoft.com/office/drawing/2014/main" id="{E18CA0A9-2FE2-4C5A-BE91-D9DEAFC76C07}"/>
              </a:ext>
            </a:extLst>
          </p:cNvPr>
          <p:cNvSpPr>
            <a:spLocks noGrp="1"/>
          </p:cNvSpPr>
          <p:nvPr>
            <p:ph type="body" idx="1"/>
          </p:nvPr>
        </p:nvSpPr>
        <p:spPr/>
        <p:txBody>
          <a:bodyPr/>
          <a:lstStyle/>
          <a:p>
            <a:r>
              <a:rPr lang="en-GB" sz="2400" dirty="0">
                <a:latin typeface="+mn-lt"/>
              </a:rPr>
              <a:t>Objectives</a:t>
            </a:r>
          </a:p>
        </p:txBody>
      </p:sp>
      <p:sp>
        <p:nvSpPr>
          <p:cNvPr id="6" name="Content Placeholder 5">
            <a:extLst>
              <a:ext uri="{FF2B5EF4-FFF2-40B4-BE49-F238E27FC236}">
                <a16:creationId xmlns:a16="http://schemas.microsoft.com/office/drawing/2014/main" id="{6E200321-0A90-4AE7-BABA-4DCEDF136EEE}"/>
              </a:ext>
            </a:extLst>
          </p:cNvPr>
          <p:cNvSpPr>
            <a:spLocks noGrp="1"/>
          </p:cNvSpPr>
          <p:nvPr>
            <p:ph sz="half" idx="2"/>
          </p:nvPr>
        </p:nvSpPr>
        <p:spPr/>
        <p:txBody>
          <a:bodyPr/>
          <a:lstStyle/>
          <a:p>
            <a:r>
              <a:rPr lang="en-GB" sz="2400" dirty="0">
                <a:latin typeface="+mn-lt"/>
              </a:rPr>
              <a:t>To be able to distinguish between WEATHER and CLIMATE</a:t>
            </a:r>
          </a:p>
          <a:p>
            <a:r>
              <a:rPr lang="en-GB" sz="2400" dirty="0">
                <a:latin typeface="+mn-lt"/>
              </a:rPr>
              <a:t>To understand and be able to PLOT a climate graph</a:t>
            </a:r>
          </a:p>
          <a:p>
            <a:r>
              <a:rPr lang="en-GB" sz="2400" dirty="0">
                <a:latin typeface="+mn-lt"/>
              </a:rPr>
              <a:t>To be able to INTERPRET climate graphs for different places and make COMPARISONS</a:t>
            </a:r>
          </a:p>
          <a:p>
            <a:endParaRPr lang="en-GB" sz="2400" dirty="0">
              <a:latin typeface="+mn-lt"/>
            </a:endParaRPr>
          </a:p>
        </p:txBody>
      </p:sp>
      <p:sp>
        <p:nvSpPr>
          <p:cNvPr id="7" name="Text Placeholder 6">
            <a:extLst>
              <a:ext uri="{FF2B5EF4-FFF2-40B4-BE49-F238E27FC236}">
                <a16:creationId xmlns:a16="http://schemas.microsoft.com/office/drawing/2014/main" id="{5B0FFF77-2C3B-47D9-8B30-9CADA6A406B9}"/>
              </a:ext>
            </a:extLst>
          </p:cNvPr>
          <p:cNvSpPr>
            <a:spLocks noGrp="1"/>
          </p:cNvSpPr>
          <p:nvPr>
            <p:ph type="body" sz="quarter" idx="3"/>
          </p:nvPr>
        </p:nvSpPr>
        <p:spPr/>
        <p:txBody>
          <a:bodyPr/>
          <a:lstStyle/>
          <a:p>
            <a:r>
              <a:rPr lang="en-GB" sz="2400" dirty="0">
                <a:latin typeface="+mn-lt"/>
              </a:rPr>
              <a:t>Outcomes</a:t>
            </a:r>
          </a:p>
        </p:txBody>
      </p:sp>
      <p:sp>
        <p:nvSpPr>
          <p:cNvPr id="8" name="Content Placeholder 7">
            <a:extLst>
              <a:ext uri="{FF2B5EF4-FFF2-40B4-BE49-F238E27FC236}">
                <a16:creationId xmlns:a16="http://schemas.microsoft.com/office/drawing/2014/main" id="{26EB38A8-0D4F-4E75-9B18-DE4C3E05E86E}"/>
              </a:ext>
            </a:extLst>
          </p:cNvPr>
          <p:cNvSpPr>
            <a:spLocks noGrp="1"/>
          </p:cNvSpPr>
          <p:nvPr>
            <p:ph sz="quarter" idx="4"/>
          </p:nvPr>
        </p:nvSpPr>
        <p:spPr/>
        <p:txBody>
          <a:bodyPr/>
          <a:lstStyle/>
          <a:p>
            <a:r>
              <a:rPr lang="en-GB" sz="2400" dirty="0">
                <a:latin typeface="+mn-lt"/>
              </a:rPr>
              <a:t>Sentences contrasting weather and climate</a:t>
            </a:r>
          </a:p>
          <a:p>
            <a:r>
              <a:rPr lang="en-GB" sz="2400" dirty="0">
                <a:latin typeface="+mn-lt"/>
              </a:rPr>
              <a:t>A completed climate graph for </a:t>
            </a:r>
            <a:r>
              <a:rPr lang="en-GB" sz="2400" dirty="0" err="1">
                <a:latin typeface="+mn-lt"/>
              </a:rPr>
              <a:t>Dalwhinnie</a:t>
            </a:r>
            <a:r>
              <a:rPr lang="en-GB" sz="2400" dirty="0">
                <a:latin typeface="+mn-lt"/>
              </a:rPr>
              <a:t> in Scotland, accurately drawn with temperature and precipitation plotted on the correct axis</a:t>
            </a:r>
          </a:p>
          <a:p>
            <a:r>
              <a:rPr lang="en-GB" sz="2400" dirty="0">
                <a:latin typeface="+mn-lt"/>
              </a:rPr>
              <a:t>Sentences contrasting the climate in </a:t>
            </a:r>
            <a:r>
              <a:rPr lang="en-GB" sz="2400" dirty="0" err="1">
                <a:latin typeface="+mn-lt"/>
              </a:rPr>
              <a:t>Dalwhinnie</a:t>
            </a:r>
            <a:r>
              <a:rPr lang="en-GB" sz="2400" dirty="0">
                <a:latin typeface="+mn-lt"/>
              </a:rPr>
              <a:t> and Reading</a:t>
            </a:r>
          </a:p>
        </p:txBody>
      </p:sp>
    </p:spTree>
    <p:extLst>
      <p:ext uri="{BB962C8B-B14F-4D97-AF65-F5344CB8AC3E}">
        <p14:creationId xmlns:p14="http://schemas.microsoft.com/office/powerpoint/2010/main" val="33886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B79F-4A9D-476C-BD35-00093D63AAA3}"/>
              </a:ext>
            </a:extLst>
          </p:cNvPr>
          <p:cNvSpPr>
            <a:spLocks noGrp="1"/>
          </p:cNvSpPr>
          <p:nvPr>
            <p:ph type="title"/>
          </p:nvPr>
        </p:nvSpPr>
        <p:spPr>
          <a:xfrm>
            <a:off x="311256" y="-192622"/>
            <a:ext cx="5611079" cy="1111912"/>
          </a:xfrm>
        </p:spPr>
        <p:txBody>
          <a:bodyPr>
            <a:normAutofit/>
          </a:bodyPr>
          <a:lstStyle/>
          <a:p>
            <a:r>
              <a:rPr lang="en-GB" sz="4000" b="1" u="sng" dirty="0">
                <a:latin typeface="+mn-lt"/>
              </a:rPr>
              <a:t>Weather and climate</a:t>
            </a:r>
          </a:p>
        </p:txBody>
      </p:sp>
      <p:sp>
        <p:nvSpPr>
          <p:cNvPr id="3" name="Content Placeholder 2">
            <a:extLst>
              <a:ext uri="{FF2B5EF4-FFF2-40B4-BE49-F238E27FC236}">
                <a16:creationId xmlns:a16="http://schemas.microsoft.com/office/drawing/2014/main" id="{48DC8E66-CA00-40CD-9B89-88B0CC8C5257}"/>
              </a:ext>
            </a:extLst>
          </p:cNvPr>
          <p:cNvSpPr>
            <a:spLocks noGrp="1"/>
          </p:cNvSpPr>
          <p:nvPr>
            <p:ph idx="1"/>
          </p:nvPr>
        </p:nvSpPr>
        <p:spPr>
          <a:xfrm>
            <a:off x="151892" y="2326341"/>
            <a:ext cx="12083143" cy="2645228"/>
          </a:xfrm>
        </p:spPr>
        <p:txBody>
          <a:bodyPr>
            <a:noAutofit/>
          </a:bodyPr>
          <a:lstStyle/>
          <a:p>
            <a:r>
              <a:rPr lang="en-GB" sz="2400" b="1" dirty="0">
                <a:solidFill>
                  <a:srgbClr val="7030A0"/>
                </a:solidFill>
                <a:latin typeface="+mn-lt"/>
              </a:rPr>
              <a:t>Weather </a:t>
            </a:r>
            <a:r>
              <a:rPr lang="en-GB" sz="2400" dirty="0">
                <a:solidFill>
                  <a:srgbClr val="7030A0"/>
                </a:solidFill>
                <a:latin typeface="+mn-lt"/>
              </a:rPr>
              <a:t>describes the short-term state of our atmosphere. This may include information about the air temperature, precipitation, air pressure and cloud cover. </a:t>
            </a:r>
            <a:r>
              <a:rPr lang="en-GB" sz="2400" dirty="0">
                <a:latin typeface="+mn-lt"/>
              </a:rPr>
              <a:t>Our local weather changes daily due to the movement of air in our atmosphere.  </a:t>
            </a:r>
          </a:p>
          <a:p>
            <a:r>
              <a:rPr lang="en-GB" sz="2400" b="1" dirty="0">
                <a:solidFill>
                  <a:srgbClr val="7030A0"/>
                </a:solidFill>
                <a:latin typeface="+mn-lt"/>
              </a:rPr>
              <a:t>Climate </a:t>
            </a:r>
            <a:r>
              <a:rPr lang="en-GB" sz="2400" dirty="0">
                <a:solidFill>
                  <a:srgbClr val="7030A0"/>
                </a:solidFill>
                <a:latin typeface="+mn-lt"/>
              </a:rPr>
              <a:t>is the average weather over a long time period (usually 30 years) for a particular region or place</a:t>
            </a:r>
            <a:r>
              <a:rPr lang="en-GB" sz="2400" b="1" dirty="0">
                <a:solidFill>
                  <a:srgbClr val="7030A0"/>
                </a:solidFill>
                <a:latin typeface="+mn-lt"/>
              </a:rPr>
              <a:t>.</a:t>
            </a:r>
            <a:r>
              <a:rPr lang="en-GB" sz="2400" dirty="0">
                <a:latin typeface="+mn-lt"/>
              </a:rPr>
              <a:t> The climate affects a number of environmental factors within the region including the type and growth of vegetation and wildlife. The climate is determined by large scale factors such as the Earth’s orbit around the Sun, the position of the continents and the composition (make up) of the atmosphere. </a:t>
            </a:r>
          </a:p>
          <a:p>
            <a:endParaRPr lang="en-GB" sz="2400" dirty="0">
              <a:latin typeface="+mn-lt"/>
            </a:endParaRPr>
          </a:p>
        </p:txBody>
      </p:sp>
      <p:sp>
        <p:nvSpPr>
          <p:cNvPr id="5" name="Rectangle 4">
            <a:extLst>
              <a:ext uri="{FF2B5EF4-FFF2-40B4-BE49-F238E27FC236}">
                <a16:creationId xmlns:a16="http://schemas.microsoft.com/office/drawing/2014/main" id="{C926FC2B-F363-4DBC-9FEA-698BD5D26C05}"/>
              </a:ext>
            </a:extLst>
          </p:cNvPr>
          <p:cNvSpPr/>
          <p:nvPr/>
        </p:nvSpPr>
        <p:spPr>
          <a:xfrm>
            <a:off x="582385" y="919290"/>
            <a:ext cx="5611079" cy="461665"/>
          </a:xfrm>
          <a:prstGeom prst="rect">
            <a:avLst/>
          </a:prstGeom>
        </p:spPr>
        <p:txBody>
          <a:bodyPr wrap="square">
            <a:spAutoFit/>
          </a:bodyPr>
          <a:lstStyle/>
          <a:p>
            <a:pPr marL="342900" indent="-342900">
              <a:buFont typeface="+mj-lt"/>
              <a:buAutoNum type="arabicPeriod"/>
            </a:pPr>
            <a:r>
              <a:rPr lang="en-GB" sz="2400" b="1" dirty="0"/>
              <a:t>Copy the following definitions </a:t>
            </a:r>
            <a:r>
              <a:rPr lang="en-GB" sz="2400" b="1" dirty="0">
                <a:solidFill>
                  <a:srgbClr val="7030A0"/>
                </a:solidFill>
              </a:rPr>
              <a:t>in purple</a:t>
            </a:r>
            <a:r>
              <a:rPr lang="en-GB" sz="2400" b="1" dirty="0"/>
              <a:t>;</a:t>
            </a:r>
          </a:p>
        </p:txBody>
      </p:sp>
    </p:spTree>
    <p:extLst>
      <p:ext uri="{BB962C8B-B14F-4D97-AF65-F5344CB8AC3E}">
        <p14:creationId xmlns:p14="http://schemas.microsoft.com/office/powerpoint/2010/main" val="12343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B79F-4A9D-476C-BD35-00093D63AAA3}"/>
              </a:ext>
            </a:extLst>
          </p:cNvPr>
          <p:cNvSpPr>
            <a:spLocks noGrp="1"/>
          </p:cNvSpPr>
          <p:nvPr>
            <p:ph type="title"/>
          </p:nvPr>
        </p:nvSpPr>
        <p:spPr>
          <a:xfrm>
            <a:off x="311256" y="-192622"/>
            <a:ext cx="5611079" cy="1111912"/>
          </a:xfrm>
        </p:spPr>
        <p:txBody>
          <a:bodyPr>
            <a:normAutofit/>
          </a:bodyPr>
          <a:lstStyle/>
          <a:p>
            <a:r>
              <a:rPr lang="en-GB" sz="4000" b="1" u="sng" dirty="0">
                <a:latin typeface="+mn-lt"/>
              </a:rPr>
              <a:t>Weather and climate</a:t>
            </a:r>
          </a:p>
        </p:txBody>
      </p:sp>
      <p:sp>
        <p:nvSpPr>
          <p:cNvPr id="3" name="Content Placeholder 2">
            <a:extLst>
              <a:ext uri="{FF2B5EF4-FFF2-40B4-BE49-F238E27FC236}">
                <a16:creationId xmlns:a16="http://schemas.microsoft.com/office/drawing/2014/main" id="{48DC8E66-CA00-40CD-9B89-88B0CC8C5257}"/>
              </a:ext>
            </a:extLst>
          </p:cNvPr>
          <p:cNvSpPr>
            <a:spLocks noGrp="1"/>
          </p:cNvSpPr>
          <p:nvPr>
            <p:ph idx="1"/>
          </p:nvPr>
        </p:nvSpPr>
        <p:spPr>
          <a:xfrm>
            <a:off x="54428" y="4262718"/>
            <a:ext cx="12083143" cy="1811510"/>
          </a:xfrm>
        </p:spPr>
        <p:txBody>
          <a:bodyPr>
            <a:noAutofit/>
          </a:bodyPr>
          <a:lstStyle/>
          <a:p>
            <a:r>
              <a:rPr lang="en-GB" sz="2400" b="1" dirty="0">
                <a:solidFill>
                  <a:srgbClr val="7030A0"/>
                </a:solidFill>
                <a:latin typeface="+mn-lt"/>
              </a:rPr>
              <a:t>Weather </a:t>
            </a:r>
            <a:r>
              <a:rPr lang="en-GB" sz="2400" dirty="0">
                <a:solidFill>
                  <a:srgbClr val="7030A0"/>
                </a:solidFill>
                <a:latin typeface="+mn-lt"/>
              </a:rPr>
              <a:t>describes the short-term state of our atmosphere. This may include information about the air temperature, precipitation, air pressure and cloud cover. </a:t>
            </a:r>
            <a:endParaRPr lang="en-GB" sz="2400" dirty="0">
              <a:latin typeface="+mn-lt"/>
            </a:endParaRPr>
          </a:p>
          <a:p>
            <a:r>
              <a:rPr lang="en-GB" sz="2400" b="1" dirty="0">
                <a:solidFill>
                  <a:srgbClr val="7030A0"/>
                </a:solidFill>
                <a:latin typeface="+mn-lt"/>
              </a:rPr>
              <a:t>Climate </a:t>
            </a:r>
            <a:r>
              <a:rPr lang="en-GB" sz="2400" dirty="0">
                <a:solidFill>
                  <a:srgbClr val="7030A0"/>
                </a:solidFill>
                <a:latin typeface="+mn-lt"/>
              </a:rPr>
              <a:t>is the average weather over a long time period (usually 30 years) for a particular region or place</a:t>
            </a:r>
            <a:r>
              <a:rPr lang="en-GB" sz="2400" b="1" dirty="0">
                <a:solidFill>
                  <a:srgbClr val="7030A0"/>
                </a:solidFill>
                <a:latin typeface="+mn-lt"/>
              </a:rPr>
              <a:t>.</a:t>
            </a:r>
            <a:r>
              <a:rPr lang="en-GB" sz="2400" dirty="0">
                <a:latin typeface="+mn-lt"/>
              </a:rPr>
              <a:t> </a:t>
            </a:r>
          </a:p>
          <a:p>
            <a:endParaRPr lang="en-GB" sz="2400" dirty="0">
              <a:latin typeface="+mn-lt"/>
            </a:endParaRPr>
          </a:p>
        </p:txBody>
      </p:sp>
      <p:pic>
        <p:nvPicPr>
          <p:cNvPr id="4" name="Online Media 3" title="Trend and variation">
            <a:hlinkClick r:id="" action="ppaction://media"/>
            <a:extLst>
              <a:ext uri="{FF2B5EF4-FFF2-40B4-BE49-F238E27FC236}">
                <a16:creationId xmlns:a16="http://schemas.microsoft.com/office/drawing/2014/main" id="{236EE978-C49E-41D4-866A-A02B67462241}"/>
              </a:ext>
            </a:extLst>
          </p:cNvPr>
          <p:cNvPicPr>
            <a:picLocks noRot="1" noChangeAspect="1"/>
          </p:cNvPicPr>
          <p:nvPr>
            <a:videoFile r:link="rId1"/>
          </p:nvPr>
        </p:nvPicPr>
        <p:blipFill>
          <a:blip r:embed="rId4"/>
          <a:stretch>
            <a:fillRect/>
          </a:stretch>
        </p:blipFill>
        <p:spPr>
          <a:xfrm>
            <a:off x="6778578" y="-29707"/>
            <a:ext cx="5413422" cy="3045050"/>
          </a:xfrm>
          <a:prstGeom prst="rect">
            <a:avLst/>
          </a:prstGeom>
        </p:spPr>
      </p:pic>
      <p:sp>
        <p:nvSpPr>
          <p:cNvPr id="5" name="Rectangle 4">
            <a:extLst>
              <a:ext uri="{FF2B5EF4-FFF2-40B4-BE49-F238E27FC236}">
                <a16:creationId xmlns:a16="http://schemas.microsoft.com/office/drawing/2014/main" id="{C926FC2B-F363-4DBC-9FEA-698BD5D26C05}"/>
              </a:ext>
            </a:extLst>
          </p:cNvPr>
          <p:cNvSpPr/>
          <p:nvPr/>
        </p:nvSpPr>
        <p:spPr>
          <a:xfrm>
            <a:off x="582385" y="919290"/>
            <a:ext cx="5611079" cy="1200329"/>
          </a:xfrm>
          <a:prstGeom prst="rect">
            <a:avLst/>
          </a:prstGeom>
        </p:spPr>
        <p:txBody>
          <a:bodyPr wrap="square">
            <a:spAutoFit/>
          </a:bodyPr>
          <a:lstStyle/>
          <a:p>
            <a:r>
              <a:rPr lang="en-GB" sz="2400" b="1" dirty="0"/>
              <a:t>In pairs try to decide what period of time you have to look at the weather before you can say it is climate.</a:t>
            </a:r>
          </a:p>
        </p:txBody>
      </p:sp>
      <p:sp>
        <p:nvSpPr>
          <p:cNvPr id="6" name="Rectangle 5">
            <a:extLst>
              <a:ext uri="{FF2B5EF4-FFF2-40B4-BE49-F238E27FC236}">
                <a16:creationId xmlns:a16="http://schemas.microsoft.com/office/drawing/2014/main" id="{FBCCA4D4-1362-48D7-8F02-C5237ADF6362}"/>
              </a:ext>
            </a:extLst>
          </p:cNvPr>
          <p:cNvSpPr/>
          <p:nvPr/>
        </p:nvSpPr>
        <p:spPr>
          <a:xfrm>
            <a:off x="6966140" y="3042948"/>
            <a:ext cx="3107838" cy="369332"/>
          </a:xfrm>
          <a:prstGeom prst="rect">
            <a:avLst/>
          </a:prstGeom>
        </p:spPr>
        <p:txBody>
          <a:bodyPr wrap="none">
            <a:spAutoFit/>
          </a:bodyPr>
          <a:lstStyle/>
          <a:p>
            <a:pPr>
              <a:spcBef>
                <a:spcPct val="0"/>
              </a:spcBef>
              <a:buFontTx/>
              <a:buNone/>
            </a:pPr>
            <a:r>
              <a:rPr lang="en-GB" altLang="en-US">
                <a:hlinkClick r:id="rId5"/>
              </a:rPr>
              <a:t>https://youtu.be/e0vj-0imOLw</a:t>
            </a:r>
            <a:r>
              <a:rPr lang="en-GB" altLang="en-US"/>
              <a:t> </a:t>
            </a:r>
            <a:endParaRPr lang="en-GB" altLang="en-US" dirty="0"/>
          </a:p>
        </p:txBody>
      </p:sp>
    </p:spTree>
    <p:extLst>
      <p:ext uri="{BB962C8B-B14F-4D97-AF65-F5344CB8AC3E}">
        <p14:creationId xmlns:p14="http://schemas.microsoft.com/office/powerpoint/2010/main" val="207838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B9B5C-713F-4FD2-BA30-3A59D923B303}"/>
              </a:ext>
            </a:extLst>
          </p:cNvPr>
          <p:cNvSpPr>
            <a:spLocks noGrp="1"/>
          </p:cNvSpPr>
          <p:nvPr>
            <p:ph type="title"/>
          </p:nvPr>
        </p:nvSpPr>
        <p:spPr>
          <a:xfrm>
            <a:off x="120502" y="147709"/>
            <a:ext cx="10515600" cy="867700"/>
          </a:xfrm>
        </p:spPr>
        <p:txBody>
          <a:bodyPr>
            <a:normAutofit/>
          </a:bodyPr>
          <a:lstStyle/>
          <a:p>
            <a:pPr algn="ctr"/>
            <a:r>
              <a:rPr lang="en-GB" sz="4000" b="1" u="sng" dirty="0">
                <a:latin typeface="+mn-lt"/>
              </a:rPr>
              <a:t>Weather or climate?</a:t>
            </a:r>
          </a:p>
        </p:txBody>
      </p:sp>
      <p:sp>
        <p:nvSpPr>
          <p:cNvPr id="4" name="Content Placeholder 3">
            <a:extLst>
              <a:ext uri="{FF2B5EF4-FFF2-40B4-BE49-F238E27FC236}">
                <a16:creationId xmlns:a16="http://schemas.microsoft.com/office/drawing/2014/main" id="{0A96D7F3-3241-42C0-867D-6411B5A28F57}"/>
              </a:ext>
            </a:extLst>
          </p:cNvPr>
          <p:cNvSpPr>
            <a:spLocks noGrp="1"/>
          </p:cNvSpPr>
          <p:nvPr>
            <p:ph idx="1"/>
          </p:nvPr>
        </p:nvSpPr>
        <p:spPr>
          <a:xfrm>
            <a:off x="617522" y="1070716"/>
            <a:ext cx="6879994" cy="4351339"/>
          </a:xfrm>
        </p:spPr>
        <p:txBody>
          <a:bodyPr>
            <a:normAutofit fontScale="92500" lnSpcReduction="10000"/>
          </a:bodyPr>
          <a:lstStyle/>
          <a:p>
            <a:pPr marL="342900" indent="-342900">
              <a:buFont typeface="+mj-lt"/>
              <a:buAutoNum type="arabicPeriod"/>
            </a:pPr>
            <a:r>
              <a:rPr lang="en-GB" sz="2400" dirty="0">
                <a:latin typeface="+mn-lt"/>
              </a:rPr>
              <a:t>High winds shut the Forth Road Bridge last night</a:t>
            </a:r>
          </a:p>
          <a:p>
            <a:pPr marL="342900" indent="-342900">
              <a:buFont typeface="+mj-lt"/>
              <a:buAutoNum type="arabicPeriod"/>
            </a:pPr>
            <a:r>
              <a:rPr lang="en-GB" sz="2400" dirty="0">
                <a:latin typeface="+mn-lt"/>
              </a:rPr>
              <a:t>Richard booked his holiday to Malaga in July as it is usually very hot then</a:t>
            </a:r>
          </a:p>
          <a:p>
            <a:pPr marL="342900" indent="-342900">
              <a:buFont typeface="+mj-lt"/>
              <a:buAutoNum type="arabicPeriod"/>
            </a:pPr>
            <a:r>
              <a:rPr lang="en-GB" sz="2400" dirty="0">
                <a:latin typeface="+mn-lt"/>
              </a:rPr>
              <a:t>Arjun relies on the May to September Monsoon in India to water his crops every year</a:t>
            </a:r>
          </a:p>
          <a:p>
            <a:pPr marL="342900" indent="-342900">
              <a:buFont typeface="+mj-lt"/>
              <a:buAutoNum type="arabicPeriod"/>
            </a:pPr>
            <a:r>
              <a:rPr lang="en-GB" sz="2400" dirty="0">
                <a:latin typeface="+mn-lt"/>
              </a:rPr>
              <a:t>Ski resorts in the Alps do their best business in January and February as that is when there is the most snow</a:t>
            </a:r>
          </a:p>
          <a:p>
            <a:pPr marL="342900" indent="-342900">
              <a:buFont typeface="+mj-lt"/>
              <a:buAutoNum type="arabicPeriod"/>
            </a:pPr>
            <a:r>
              <a:rPr lang="en-GB" sz="2400" dirty="0" err="1">
                <a:latin typeface="+mn-lt"/>
              </a:rPr>
              <a:t>Wayoh</a:t>
            </a:r>
            <a:r>
              <a:rPr lang="en-GB" sz="2400" dirty="0">
                <a:latin typeface="+mn-lt"/>
              </a:rPr>
              <a:t> Reservoir in Bolton completely dried up in the heat of July 2018</a:t>
            </a:r>
          </a:p>
          <a:p>
            <a:pPr marL="342900" indent="-342900">
              <a:buFont typeface="+mj-lt"/>
              <a:buAutoNum type="arabicPeriod"/>
            </a:pPr>
            <a:r>
              <a:rPr lang="en-GB" sz="2400" dirty="0">
                <a:latin typeface="+mn-lt"/>
              </a:rPr>
              <a:t>The Central England Temperature record shows that July is the warmest month on average</a:t>
            </a:r>
          </a:p>
          <a:p>
            <a:pPr marL="342900" indent="-342900">
              <a:buFont typeface="+mj-lt"/>
              <a:buAutoNum type="arabicPeriod"/>
            </a:pPr>
            <a:r>
              <a:rPr lang="en-GB" sz="2400" dirty="0">
                <a:latin typeface="+mn-lt"/>
              </a:rPr>
              <a:t>Heavy rainfall caused flooding to farmers’ fields over 5 days</a:t>
            </a:r>
          </a:p>
          <a:p>
            <a:pPr marL="0" indent="0">
              <a:buNone/>
            </a:pPr>
            <a:endParaRPr lang="en-GB" sz="2400" dirty="0">
              <a:latin typeface="+mn-lt"/>
            </a:endParaRPr>
          </a:p>
          <a:p>
            <a:pPr marL="342900" indent="-342900">
              <a:buFont typeface="+mj-lt"/>
              <a:buAutoNum type="arabicPeriod"/>
            </a:pPr>
            <a:endParaRPr lang="en-GB" sz="2400" dirty="0">
              <a:latin typeface="+mn-lt"/>
            </a:endParaRPr>
          </a:p>
          <a:p>
            <a:endParaRPr lang="en-GB" sz="2400" dirty="0">
              <a:latin typeface="+mn-lt"/>
            </a:endParaRPr>
          </a:p>
          <a:p>
            <a:endParaRPr lang="en-GB" sz="2400" dirty="0">
              <a:latin typeface="+mn-lt"/>
            </a:endParaRPr>
          </a:p>
        </p:txBody>
      </p:sp>
      <p:sp>
        <p:nvSpPr>
          <p:cNvPr id="6" name="TextBox 5">
            <a:extLst>
              <a:ext uri="{FF2B5EF4-FFF2-40B4-BE49-F238E27FC236}">
                <a16:creationId xmlns:a16="http://schemas.microsoft.com/office/drawing/2014/main" id="{08265165-904C-4E41-9B30-6E98882C0847}"/>
              </a:ext>
            </a:extLst>
          </p:cNvPr>
          <p:cNvSpPr txBox="1"/>
          <p:nvPr/>
        </p:nvSpPr>
        <p:spPr>
          <a:xfrm>
            <a:off x="7832630" y="1145073"/>
            <a:ext cx="2952328" cy="3913059"/>
          </a:xfrm>
          <a:prstGeom prst="rect">
            <a:avLst/>
          </a:prstGeom>
          <a:noFill/>
        </p:spPr>
        <p:txBody>
          <a:bodyPr wrap="square" rtlCol="0">
            <a:spAutoFit/>
          </a:bodyPr>
          <a:lstStyle/>
          <a:p>
            <a:pPr marL="342900" indent="-342900">
              <a:lnSpc>
                <a:spcPct val="150000"/>
              </a:lnSpc>
              <a:buFont typeface="+mj-lt"/>
              <a:buAutoNum type="arabicPeriod"/>
            </a:pPr>
            <a:r>
              <a:rPr lang="en-GB" sz="2400" b="1" dirty="0">
                <a:solidFill>
                  <a:srgbClr val="7030A0"/>
                </a:solidFill>
              </a:rPr>
              <a:t>Weather</a:t>
            </a:r>
          </a:p>
          <a:p>
            <a:pPr marL="342900" indent="-342900">
              <a:lnSpc>
                <a:spcPct val="150000"/>
              </a:lnSpc>
              <a:buFont typeface="+mj-lt"/>
              <a:buAutoNum type="arabicPeriod"/>
            </a:pPr>
            <a:r>
              <a:rPr lang="en-GB" sz="2400" b="1" dirty="0">
                <a:solidFill>
                  <a:srgbClr val="7030A0"/>
                </a:solidFill>
              </a:rPr>
              <a:t>Climate</a:t>
            </a:r>
          </a:p>
          <a:p>
            <a:pPr marL="342900" indent="-342900">
              <a:lnSpc>
                <a:spcPct val="150000"/>
              </a:lnSpc>
              <a:buFont typeface="+mj-lt"/>
              <a:buAutoNum type="arabicPeriod"/>
            </a:pPr>
            <a:r>
              <a:rPr lang="en-GB" sz="2400" b="1" dirty="0">
                <a:solidFill>
                  <a:srgbClr val="7030A0"/>
                </a:solidFill>
              </a:rPr>
              <a:t>Climate</a:t>
            </a:r>
          </a:p>
          <a:p>
            <a:pPr marL="342900" indent="-342900">
              <a:lnSpc>
                <a:spcPct val="150000"/>
              </a:lnSpc>
              <a:buFont typeface="+mj-lt"/>
              <a:buAutoNum type="arabicPeriod"/>
            </a:pPr>
            <a:r>
              <a:rPr lang="en-GB" sz="2400" b="1" dirty="0">
                <a:solidFill>
                  <a:srgbClr val="7030A0"/>
                </a:solidFill>
              </a:rPr>
              <a:t>Climate</a:t>
            </a:r>
          </a:p>
          <a:p>
            <a:pPr marL="342900" indent="-342900">
              <a:lnSpc>
                <a:spcPct val="150000"/>
              </a:lnSpc>
              <a:buFont typeface="+mj-lt"/>
              <a:buAutoNum type="arabicPeriod"/>
            </a:pPr>
            <a:r>
              <a:rPr lang="en-GB" sz="2400" b="1" dirty="0">
                <a:solidFill>
                  <a:srgbClr val="7030A0"/>
                </a:solidFill>
              </a:rPr>
              <a:t>Weather</a:t>
            </a:r>
          </a:p>
          <a:p>
            <a:pPr marL="342900" indent="-342900">
              <a:lnSpc>
                <a:spcPct val="150000"/>
              </a:lnSpc>
              <a:buFont typeface="+mj-lt"/>
              <a:buAutoNum type="arabicPeriod"/>
            </a:pPr>
            <a:r>
              <a:rPr lang="en-GB" sz="2400" b="1" dirty="0">
                <a:solidFill>
                  <a:srgbClr val="7030A0"/>
                </a:solidFill>
              </a:rPr>
              <a:t>Climate</a:t>
            </a:r>
          </a:p>
          <a:p>
            <a:pPr marL="342900" indent="-342900">
              <a:lnSpc>
                <a:spcPct val="150000"/>
              </a:lnSpc>
              <a:buFont typeface="+mj-lt"/>
              <a:buAutoNum type="arabicPeriod"/>
            </a:pPr>
            <a:r>
              <a:rPr lang="en-GB" sz="2400" b="1" dirty="0">
                <a:solidFill>
                  <a:srgbClr val="7030A0"/>
                </a:solidFill>
              </a:rPr>
              <a:t>Weather</a:t>
            </a:r>
          </a:p>
        </p:txBody>
      </p:sp>
    </p:spTree>
    <p:extLst>
      <p:ext uri="{BB962C8B-B14F-4D97-AF65-F5344CB8AC3E}">
        <p14:creationId xmlns:p14="http://schemas.microsoft.com/office/powerpoint/2010/main" val="362009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fade">
                                      <p:cBhvr>
                                        <p:cTn id="49" dur="1000"/>
                                        <p:tgtEl>
                                          <p:spTgt spid="6">
                                            <p:txEl>
                                              <p:pRg st="1" end="1"/>
                                            </p:txEl>
                                          </p:spTgt>
                                        </p:tgtEl>
                                      </p:cBhvr>
                                    </p:animEffect>
                                    <p:anim calcmode="lin" valueType="num">
                                      <p:cBhvr>
                                        <p:cTn id="5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fade">
                                      <p:cBhvr>
                                        <p:cTn id="56" dur="1000"/>
                                        <p:tgtEl>
                                          <p:spTgt spid="6">
                                            <p:txEl>
                                              <p:pRg st="2" end="2"/>
                                            </p:txEl>
                                          </p:spTgt>
                                        </p:tgtEl>
                                      </p:cBhvr>
                                    </p:animEffect>
                                    <p:anim calcmode="lin" valueType="num">
                                      <p:cBhvr>
                                        <p:cTn id="5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fade">
                                      <p:cBhvr>
                                        <p:cTn id="63" dur="1000"/>
                                        <p:tgtEl>
                                          <p:spTgt spid="6">
                                            <p:txEl>
                                              <p:pRg st="3" end="3"/>
                                            </p:txEl>
                                          </p:spTgt>
                                        </p:tgtEl>
                                      </p:cBhvr>
                                    </p:animEffect>
                                    <p:anim calcmode="lin" valueType="num">
                                      <p:cBhvr>
                                        <p:cTn id="6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animEffect transition="in" filter="fade">
                                      <p:cBhvr>
                                        <p:cTn id="70" dur="1000"/>
                                        <p:tgtEl>
                                          <p:spTgt spid="6">
                                            <p:txEl>
                                              <p:pRg st="4" end="4"/>
                                            </p:txEl>
                                          </p:spTgt>
                                        </p:tgtEl>
                                      </p:cBhvr>
                                    </p:animEffect>
                                    <p:anim calcmode="lin" valueType="num">
                                      <p:cBhvr>
                                        <p:cTn id="7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Effect transition="in" filter="fade">
                                      <p:cBhvr>
                                        <p:cTn id="77" dur="1000"/>
                                        <p:tgtEl>
                                          <p:spTgt spid="6">
                                            <p:txEl>
                                              <p:pRg st="5" end="5"/>
                                            </p:txEl>
                                          </p:spTgt>
                                        </p:tgtEl>
                                      </p:cBhvr>
                                    </p:animEffect>
                                    <p:anim calcmode="lin" valueType="num">
                                      <p:cBhvr>
                                        <p:cTn id="7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6" end="6"/>
                                            </p:txEl>
                                          </p:spTgt>
                                        </p:tgtEl>
                                        <p:attrNameLst>
                                          <p:attrName>style.visibility</p:attrName>
                                        </p:attrNameLst>
                                      </p:cBhvr>
                                      <p:to>
                                        <p:strVal val="visible"/>
                                      </p:to>
                                    </p:set>
                                    <p:animEffect transition="in" filter="fade">
                                      <p:cBhvr>
                                        <p:cTn id="84" dur="1000"/>
                                        <p:tgtEl>
                                          <p:spTgt spid="6">
                                            <p:txEl>
                                              <p:pRg st="6" end="6"/>
                                            </p:txEl>
                                          </p:spTgt>
                                        </p:tgtEl>
                                      </p:cBhvr>
                                    </p:animEffect>
                                    <p:anim calcmode="lin" valueType="num">
                                      <p:cBhvr>
                                        <p:cTn id="8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43C73E-60EC-4F1E-87F1-A4C6522443BF}"/>
              </a:ext>
            </a:extLst>
          </p:cNvPr>
          <p:cNvSpPr>
            <a:spLocks noGrp="1"/>
          </p:cNvSpPr>
          <p:nvPr>
            <p:ph type="title"/>
          </p:nvPr>
        </p:nvSpPr>
        <p:spPr>
          <a:xfrm>
            <a:off x="0" y="0"/>
            <a:ext cx="6531429" cy="625929"/>
          </a:xfrm>
        </p:spPr>
        <p:txBody>
          <a:bodyPr/>
          <a:lstStyle/>
          <a:p>
            <a:r>
              <a:rPr lang="en-GB" sz="2400" b="1" u="sng" dirty="0">
                <a:latin typeface="+mn-lt"/>
              </a:rPr>
              <a:t>How do we present the climate?</a:t>
            </a:r>
          </a:p>
        </p:txBody>
      </p:sp>
      <p:graphicFrame>
        <p:nvGraphicFramePr>
          <p:cNvPr id="4" name="Content Placeholder 3">
            <a:extLst>
              <a:ext uri="{FF2B5EF4-FFF2-40B4-BE49-F238E27FC236}">
                <a16:creationId xmlns:a16="http://schemas.microsoft.com/office/drawing/2014/main" id="{4227D5E0-488D-4750-AE54-F14293B04B41}"/>
              </a:ext>
            </a:extLst>
          </p:cNvPr>
          <p:cNvGraphicFramePr>
            <a:graphicFrameLocks noGrp="1"/>
          </p:cNvGraphicFramePr>
          <p:nvPr>
            <p:ph sz="half" idx="1"/>
            <p:extLst>
              <p:ext uri="{D42A27DB-BD31-4B8C-83A1-F6EECF244321}">
                <p14:modId xmlns:p14="http://schemas.microsoft.com/office/powerpoint/2010/main" val="1215062423"/>
              </p:ext>
            </p:extLst>
          </p:nvPr>
        </p:nvGraphicFramePr>
        <p:xfrm>
          <a:off x="59305" y="1264164"/>
          <a:ext cx="6137922" cy="4616635"/>
        </p:xfrm>
        <a:graphic>
          <a:graphicData uri="http://schemas.openxmlformats.org/drawingml/2006/table">
            <a:tbl>
              <a:tblPr>
                <a:tableStyleId>{5940675A-B579-460E-94D1-54222C63F5DA}</a:tableStyleId>
              </a:tblPr>
              <a:tblGrid>
                <a:gridCol w="876846">
                  <a:extLst>
                    <a:ext uri="{9D8B030D-6E8A-4147-A177-3AD203B41FA5}">
                      <a16:colId xmlns:a16="http://schemas.microsoft.com/office/drawing/2014/main" val="257409172"/>
                    </a:ext>
                  </a:extLst>
                </a:gridCol>
                <a:gridCol w="876846">
                  <a:extLst>
                    <a:ext uri="{9D8B030D-6E8A-4147-A177-3AD203B41FA5}">
                      <a16:colId xmlns:a16="http://schemas.microsoft.com/office/drawing/2014/main" val="2222427848"/>
                    </a:ext>
                  </a:extLst>
                </a:gridCol>
                <a:gridCol w="876846">
                  <a:extLst>
                    <a:ext uri="{9D8B030D-6E8A-4147-A177-3AD203B41FA5}">
                      <a16:colId xmlns:a16="http://schemas.microsoft.com/office/drawing/2014/main" val="3201736680"/>
                    </a:ext>
                  </a:extLst>
                </a:gridCol>
                <a:gridCol w="876846">
                  <a:extLst>
                    <a:ext uri="{9D8B030D-6E8A-4147-A177-3AD203B41FA5}">
                      <a16:colId xmlns:a16="http://schemas.microsoft.com/office/drawing/2014/main" val="3666881911"/>
                    </a:ext>
                  </a:extLst>
                </a:gridCol>
                <a:gridCol w="876846">
                  <a:extLst>
                    <a:ext uri="{9D8B030D-6E8A-4147-A177-3AD203B41FA5}">
                      <a16:colId xmlns:a16="http://schemas.microsoft.com/office/drawing/2014/main" val="2679932816"/>
                    </a:ext>
                  </a:extLst>
                </a:gridCol>
                <a:gridCol w="876846">
                  <a:extLst>
                    <a:ext uri="{9D8B030D-6E8A-4147-A177-3AD203B41FA5}">
                      <a16:colId xmlns:a16="http://schemas.microsoft.com/office/drawing/2014/main" val="1029089699"/>
                    </a:ext>
                  </a:extLst>
                </a:gridCol>
                <a:gridCol w="876846">
                  <a:extLst>
                    <a:ext uri="{9D8B030D-6E8A-4147-A177-3AD203B41FA5}">
                      <a16:colId xmlns:a16="http://schemas.microsoft.com/office/drawing/2014/main" val="580881574"/>
                    </a:ext>
                  </a:extLst>
                </a:gridCol>
              </a:tblGrid>
              <a:tr h="971922">
                <a:tc>
                  <a:txBody>
                    <a:bodyPr/>
                    <a:lstStyle/>
                    <a:p>
                      <a:pPr algn="ctr" fontAlgn="ctr"/>
                      <a:r>
                        <a:rPr lang="en-GB" sz="1200" u="none" strike="noStrike" dirty="0">
                          <a:effectLst/>
                        </a:rPr>
                        <a:t>Month</a:t>
                      </a:r>
                      <a:endParaRPr lang="en-GB" sz="1200" b="1"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Maximum temperature (°C)</a:t>
                      </a:r>
                      <a:endParaRPr lang="en-GB" sz="1200" b="1"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Minimum temperature (°C)</a:t>
                      </a:r>
                      <a:endParaRPr lang="en-GB" sz="1200" b="1"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Days of air frost (days)</a:t>
                      </a:r>
                      <a:endParaRPr lang="en-GB" sz="1200" b="1"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Sunshine (hours)</a:t>
                      </a:r>
                      <a:endParaRPr lang="en-GB" sz="1200" b="1"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Rainfall (mm)</a:t>
                      </a:r>
                      <a:endParaRPr lang="en-GB" sz="1200" b="1"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Days of rainfall ≥1 mm (days)</a:t>
                      </a:r>
                      <a:endParaRPr lang="en-GB" sz="1200" b="1"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3948879269"/>
                  </a:ext>
                </a:extLst>
              </a:tr>
              <a:tr h="242981">
                <a:tc>
                  <a:txBody>
                    <a:bodyPr/>
                    <a:lstStyle/>
                    <a:p>
                      <a:pPr algn="ctr" fontAlgn="ctr"/>
                      <a:r>
                        <a:rPr lang="en-GB" sz="1200" u="none" strike="noStrike">
                          <a:effectLst/>
                        </a:rPr>
                        <a:t>January</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4.3</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-1.4</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17.6</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24.9</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179</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18.5</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1747620416"/>
                  </a:ext>
                </a:extLst>
              </a:tr>
              <a:tr h="242981">
                <a:tc>
                  <a:txBody>
                    <a:bodyPr/>
                    <a:lstStyle/>
                    <a:p>
                      <a:pPr algn="ctr" fontAlgn="ctr"/>
                      <a:r>
                        <a:rPr lang="en-GB" sz="1200" u="none" strike="noStrike">
                          <a:effectLst/>
                        </a:rPr>
                        <a:t>February</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4.5</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-1.4</a:t>
                      </a:r>
                      <a:endParaRPr lang="en-GB" sz="1200" b="0"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16.4</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56.4</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123.7</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15.4</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2998044621"/>
                  </a:ext>
                </a:extLst>
              </a:tr>
              <a:tr h="242981">
                <a:tc>
                  <a:txBody>
                    <a:bodyPr/>
                    <a:lstStyle/>
                    <a:p>
                      <a:pPr algn="ctr" fontAlgn="ctr"/>
                      <a:r>
                        <a:rPr lang="en-GB" sz="1200" u="none" strike="noStrike">
                          <a:effectLst/>
                        </a:rPr>
                        <a:t>March</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6.4</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-0.2</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14.3</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87.7</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127</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17.4</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1243346459"/>
                  </a:ext>
                </a:extLst>
              </a:tr>
              <a:tr h="242981">
                <a:tc>
                  <a:txBody>
                    <a:bodyPr/>
                    <a:lstStyle/>
                    <a:p>
                      <a:pPr algn="ctr" fontAlgn="ctr"/>
                      <a:r>
                        <a:rPr lang="en-GB" sz="1200" u="none" strike="noStrike">
                          <a:effectLst/>
                        </a:rPr>
                        <a:t>April</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9.4</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1.3</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10.2</a:t>
                      </a:r>
                      <a:endParaRPr lang="en-GB" sz="1200" b="0"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127.3</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63.7</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13.7</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24278917"/>
                  </a:ext>
                </a:extLst>
              </a:tr>
              <a:tr h="242981">
                <a:tc>
                  <a:txBody>
                    <a:bodyPr/>
                    <a:lstStyle/>
                    <a:p>
                      <a:pPr algn="ctr" fontAlgn="ctr"/>
                      <a:r>
                        <a:rPr lang="en-GB" sz="1200" u="none" strike="noStrike">
                          <a:effectLst/>
                        </a:rPr>
                        <a:t>May</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13</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3.6</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4.7</a:t>
                      </a:r>
                      <a:endParaRPr lang="en-GB" sz="1200" b="0"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165.6</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70</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12.9</a:t>
                      </a:r>
                      <a:endParaRPr lang="en-GB" sz="1200" b="0" i="0" u="none" strike="noStrike" dirty="0">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259441992"/>
                  </a:ext>
                </a:extLst>
              </a:tr>
              <a:tr h="242981">
                <a:tc>
                  <a:txBody>
                    <a:bodyPr/>
                    <a:lstStyle/>
                    <a:p>
                      <a:pPr algn="ctr" fontAlgn="ctr"/>
                      <a:r>
                        <a:rPr lang="en-GB" sz="1200" u="none" strike="noStrike">
                          <a:effectLst/>
                        </a:rPr>
                        <a:t>June</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15.3</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6.6</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0.6</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135.8</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64.5</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12.6</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562584639"/>
                  </a:ext>
                </a:extLst>
              </a:tr>
              <a:tr h="242981">
                <a:tc>
                  <a:txBody>
                    <a:bodyPr/>
                    <a:lstStyle/>
                    <a:p>
                      <a:pPr algn="ctr" fontAlgn="ctr"/>
                      <a:r>
                        <a:rPr lang="en-GB" sz="1200" u="none" strike="noStrike">
                          <a:effectLst/>
                        </a:rPr>
                        <a:t>July</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17.2</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8.9</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0</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135.1</a:t>
                      </a:r>
                      <a:endParaRPr lang="en-GB" sz="1200" b="0"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68.7</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13.2</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798687902"/>
                  </a:ext>
                </a:extLst>
              </a:tr>
              <a:tr h="242981">
                <a:tc>
                  <a:txBody>
                    <a:bodyPr/>
                    <a:lstStyle/>
                    <a:p>
                      <a:pPr algn="ctr" fontAlgn="ctr"/>
                      <a:r>
                        <a:rPr lang="en-GB" sz="1200" u="none" strike="noStrike">
                          <a:effectLst/>
                        </a:rPr>
                        <a:t>August</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16.6</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8.5</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128.2</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79.9</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13.6</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3253322931"/>
                  </a:ext>
                </a:extLst>
              </a:tr>
              <a:tr h="485961">
                <a:tc>
                  <a:txBody>
                    <a:bodyPr/>
                    <a:lstStyle/>
                    <a:p>
                      <a:pPr algn="ctr" fontAlgn="ctr"/>
                      <a:r>
                        <a:rPr lang="en-GB" sz="1200" u="none" strike="noStrike">
                          <a:effectLst/>
                        </a:rPr>
                        <a:t>September</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13.9</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6.5</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1.4</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99.9</a:t>
                      </a:r>
                      <a:endParaRPr lang="en-GB" sz="1200" b="0"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99.8</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14.1</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2904837894"/>
                  </a:ext>
                </a:extLst>
              </a:tr>
              <a:tr h="242981">
                <a:tc>
                  <a:txBody>
                    <a:bodyPr/>
                    <a:lstStyle/>
                    <a:p>
                      <a:pPr algn="ctr" fontAlgn="ctr"/>
                      <a:r>
                        <a:rPr lang="en-GB" sz="1200" u="none" strike="noStrike">
                          <a:effectLst/>
                        </a:rPr>
                        <a:t>October</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10.2</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3.9</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5</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66.7</a:t>
                      </a:r>
                      <a:endParaRPr lang="en-GB" sz="1200" b="0"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147.2</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18.5</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3751623488"/>
                  </a:ext>
                </a:extLst>
              </a:tr>
              <a:tr h="485961">
                <a:tc>
                  <a:txBody>
                    <a:bodyPr/>
                    <a:lstStyle/>
                    <a:p>
                      <a:pPr algn="ctr" fontAlgn="ctr"/>
                      <a:r>
                        <a:rPr lang="en-GB" sz="1200" u="none" strike="noStrike">
                          <a:effectLst/>
                        </a:rPr>
                        <a:t>November</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6.8</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1.2</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9.9</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31.8</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143.1</a:t>
                      </a:r>
                      <a:endParaRPr lang="en-GB" sz="1200" b="0"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17.4</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3361761456"/>
                  </a:ext>
                </a:extLst>
              </a:tr>
              <a:tr h="242981">
                <a:tc>
                  <a:txBody>
                    <a:bodyPr/>
                    <a:lstStyle/>
                    <a:p>
                      <a:pPr algn="ctr" fontAlgn="ctr"/>
                      <a:r>
                        <a:rPr lang="en-GB" sz="1200" u="none" strike="noStrike">
                          <a:effectLst/>
                        </a:rPr>
                        <a:t>December</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4.6</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-1.5</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17</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17.6</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137.4</a:t>
                      </a:r>
                      <a:endParaRPr lang="en-GB" sz="1200" b="0" i="0" u="none" strike="noStrike" dirty="0">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16.3</a:t>
                      </a:r>
                      <a:endParaRPr lang="en-GB" sz="1200" b="0" i="0" u="none" strike="noStrike">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3499698894"/>
                  </a:ext>
                </a:extLst>
              </a:tr>
              <a:tr h="242981">
                <a:tc>
                  <a:txBody>
                    <a:bodyPr/>
                    <a:lstStyle/>
                    <a:p>
                      <a:pPr algn="ctr" fontAlgn="ctr"/>
                      <a:r>
                        <a:rPr lang="en-GB" sz="1200" u="none" strike="noStrike">
                          <a:effectLst/>
                        </a:rPr>
                        <a:t>Annual</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10.2</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3</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97.2</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1077.2</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a:effectLst/>
                        </a:rPr>
                        <a:t>1304</a:t>
                      </a:r>
                      <a:endParaRPr lang="en-GB" sz="1200" b="0" i="0" u="none" strike="noStrike">
                        <a:solidFill>
                          <a:srgbClr val="000000"/>
                        </a:solidFill>
                        <a:effectLst/>
                        <a:latin typeface="Calibri" panose="020F0502020204030204" pitchFamily="34" charset="0"/>
                      </a:endParaRPr>
                    </a:p>
                  </a:txBody>
                  <a:tcPr marL="4441" marR="4441" marT="3810" marB="0" anchor="ctr"/>
                </a:tc>
                <a:tc>
                  <a:txBody>
                    <a:bodyPr/>
                    <a:lstStyle/>
                    <a:p>
                      <a:pPr algn="ctr" fontAlgn="ctr"/>
                      <a:r>
                        <a:rPr lang="en-GB" sz="1200" u="none" strike="noStrike" dirty="0">
                          <a:effectLst/>
                        </a:rPr>
                        <a:t>183.6</a:t>
                      </a:r>
                      <a:endParaRPr lang="en-GB" sz="1200" b="0" i="0" u="none" strike="noStrike" dirty="0">
                        <a:solidFill>
                          <a:srgbClr val="000000"/>
                        </a:solidFill>
                        <a:effectLst/>
                        <a:latin typeface="Calibri" panose="020F0502020204030204" pitchFamily="34" charset="0"/>
                      </a:endParaRPr>
                    </a:p>
                  </a:txBody>
                  <a:tcPr marL="4441" marR="4441" marT="3810" marB="0" anchor="ctr"/>
                </a:tc>
                <a:extLst>
                  <a:ext uri="{0D108BD9-81ED-4DB2-BD59-A6C34878D82A}">
                    <a16:rowId xmlns:a16="http://schemas.microsoft.com/office/drawing/2014/main" val="1457221999"/>
                  </a:ext>
                </a:extLst>
              </a:tr>
            </a:tbl>
          </a:graphicData>
        </a:graphic>
      </p:graphicFrame>
      <p:sp>
        <p:nvSpPr>
          <p:cNvPr id="6" name="Content Placeholder 5">
            <a:extLst>
              <a:ext uri="{FF2B5EF4-FFF2-40B4-BE49-F238E27FC236}">
                <a16:creationId xmlns:a16="http://schemas.microsoft.com/office/drawing/2014/main" id="{E79BA3BC-30A1-47C6-8A83-5A6F3E0AD5AA}"/>
              </a:ext>
            </a:extLst>
          </p:cNvPr>
          <p:cNvSpPr>
            <a:spLocks noGrp="1"/>
          </p:cNvSpPr>
          <p:nvPr>
            <p:ph sz="half" idx="2"/>
          </p:nvPr>
        </p:nvSpPr>
        <p:spPr>
          <a:xfrm>
            <a:off x="6319159" y="51254"/>
            <a:ext cx="5813535" cy="4351339"/>
          </a:xfrm>
        </p:spPr>
        <p:txBody>
          <a:bodyPr>
            <a:normAutofit/>
          </a:bodyPr>
          <a:lstStyle/>
          <a:p>
            <a:pPr marL="0" indent="0">
              <a:buNone/>
            </a:pPr>
            <a:r>
              <a:rPr lang="en-GB" sz="2400" dirty="0">
                <a:latin typeface="+mn-lt"/>
              </a:rPr>
              <a:t>The simplest way is to show the averages in a table.</a:t>
            </a:r>
          </a:p>
          <a:p>
            <a:pPr marL="0" indent="0">
              <a:buNone/>
            </a:pPr>
            <a:r>
              <a:rPr lang="en-GB" sz="2400" dirty="0">
                <a:latin typeface="+mn-lt"/>
              </a:rPr>
              <a:t>Using the table;</a:t>
            </a:r>
          </a:p>
          <a:p>
            <a:pPr marL="457200" indent="-457200">
              <a:buFont typeface="+mj-lt"/>
              <a:buAutoNum type="arabicPeriod"/>
            </a:pPr>
            <a:r>
              <a:rPr lang="en-GB" sz="2400" dirty="0">
                <a:latin typeface="+mn-lt"/>
              </a:rPr>
              <a:t>When is the best period to go skiing?</a:t>
            </a:r>
          </a:p>
          <a:p>
            <a:pPr marL="457200" indent="-457200">
              <a:buFont typeface="+mj-lt"/>
              <a:buAutoNum type="arabicPeriod"/>
            </a:pPr>
            <a:r>
              <a:rPr lang="en-GB" sz="2400" dirty="0">
                <a:latin typeface="+mn-lt"/>
              </a:rPr>
              <a:t>When would you most need an umbrella?</a:t>
            </a:r>
          </a:p>
          <a:p>
            <a:pPr marL="457200" indent="-457200">
              <a:buFont typeface="+mj-lt"/>
              <a:buAutoNum type="arabicPeriod"/>
            </a:pPr>
            <a:r>
              <a:rPr lang="en-GB" sz="2400" dirty="0">
                <a:latin typeface="+mn-lt"/>
              </a:rPr>
              <a:t>Identify the warmest month</a:t>
            </a:r>
          </a:p>
          <a:p>
            <a:pPr marL="457200" indent="-457200">
              <a:buFont typeface="+mj-lt"/>
              <a:buAutoNum type="arabicPeriod"/>
            </a:pPr>
            <a:r>
              <a:rPr lang="en-GB" sz="2400" dirty="0">
                <a:latin typeface="+mn-lt"/>
              </a:rPr>
              <a:t>When would be the best month for a camping holiday in </a:t>
            </a:r>
            <a:r>
              <a:rPr lang="en-GB" sz="2400" dirty="0" err="1">
                <a:latin typeface="+mn-lt"/>
              </a:rPr>
              <a:t>Dalwhinnie</a:t>
            </a:r>
            <a:r>
              <a:rPr lang="en-GB" sz="2400" dirty="0">
                <a:latin typeface="+mn-lt"/>
              </a:rPr>
              <a:t>?</a:t>
            </a:r>
          </a:p>
          <a:p>
            <a:pPr marL="0" indent="0">
              <a:buNone/>
            </a:pPr>
            <a:endParaRPr lang="en-GB" sz="2400" dirty="0">
              <a:latin typeface="+mn-lt"/>
            </a:endParaRPr>
          </a:p>
        </p:txBody>
      </p:sp>
      <p:sp>
        <p:nvSpPr>
          <p:cNvPr id="7" name="Rectangle 6">
            <a:extLst>
              <a:ext uri="{FF2B5EF4-FFF2-40B4-BE49-F238E27FC236}">
                <a16:creationId xmlns:a16="http://schemas.microsoft.com/office/drawing/2014/main" id="{F36E2C30-1332-4E51-A119-6D7824F74571}"/>
              </a:ext>
            </a:extLst>
          </p:cNvPr>
          <p:cNvSpPr/>
          <p:nvPr/>
        </p:nvSpPr>
        <p:spPr>
          <a:xfrm>
            <a:off x="0" y="679389"/>
            <a:ext cx="5872843" cy="584775"/>
          </a:xfrm>
          <a:prstGeom prst="rect">
            <a:avLst/>
          </a:prstGeom>
        </p:spPr>
        <p:txBody>
          <a:bodyPr wrap="square">
            <a:spAutoFit/>
          </a:bodyPr>
          <a:lstStyle/>
          <a:p>
            <a:pPr algn="ctr"/>
            <a:r>
              <a:rPr lang="en-GB" sz="1600" b="1" u="sng" dirty="0">
                <a:solidFill>
                  <a:srgbClr val="000000"/>
                </a:solidFill>
                <a:latin typeface="Calibri" panose="020F0502020204030204" pitchFamily="34" charset="0"/>
              </a:rPr>
              <a:t>Climate averages for </a:t>
            </a:r>
            <a:r>
              <a:rPr lang="en-GB" sz="1600" b="1" u="sng" dirty="0" err="1">
                <a:solidFill>
                  <a:srgbClr val="000000"/>
                </a:solidFill>
                <a:latin typeface="Calibri" panose="020F0502020204030204" pitchFamily="34" charset="0"/>
              </a:rPr>
              <a:t>Dalwhinnie</a:t>
            </a:r>
            <a:r>
              <a:rPr lang="en-GB" sz="1600" b="1" u="sng" dirty="0">
                <a:solidFill>
                  <a:srgbClr val="000000"/>
                </a:solidFill>
                <a:latin typeface="Calibri" panose="020F0502020204030204" pitchFamily="34" charset="0"/>
              </a:rPr>
              <a:t> in Northern Scotland, 1981 to 2010</a:t>
            </a:r>
            <a:r>
              <a:rPr lang="en-GB" sz="1600" b="1" u="sng" dirty="0"/>
              <a:t> </a:t>
            </a:r>
          </a:p>
        </p:txBody>
      </p:sp>
      <p:pic>
        <p:nvPicPr>
          <p:cNvPr id="8" name="Picture 7">
            <a:extLst>
              <a:ext uri="{FF2B5EF4-FFF2-40B4-BE49-F238E27FC236}">
                <a16:creationId xmlns:a16="http://schemas.microsoft.com/office/drawing/2014/main" id="{862FD030-3B99-4F31-AA33-E6946193C1B1}"/>
              </a:ext>
            </a:extLst>
          </p:cNvPr>
          <p:cNvPicPr>
            <a:picLocks noChangeAspect="1"/>
          </p:cNvPicPr>
          <p:nvPr/>
        </p:nvPicPr>
        <p:blipFill>
          <a:blip r:embed="rId3"/>
          <a:stretch>
            <a:fillRect/>
          </a:stretch>
        </p:blipFill>
        <p:spPr>
          <a:xfrm>
            <a:off x="6809025" y="3831769"/>
            <a:ext cx="3195986" cy="2944586"/>
          </a:xfrm>
          <a:prstGeom prst="rect">
            <a:avLst/>
          </a:prstGeom>
        </p:spPr>
      </p:pic>
      <p:sp>
        <p:nvSpPr>
          <p:cNvPr id="9" name="TextBox 8">
            <a:extLst>
              <a:ext uri="{FF2B5EF4-FFF2-40B4-BE49-F238E27FC236}">
                <a16:creationId xmlns:a16="http://schemas.microsoft.com/office/drawing/2014/main" id="{110E9549-5351-42D5-99CA-EDA593B0B31B}"/>
              </a:ext>
            </a:extLst>
          </p:cNvPr>
          <p:cNvSpPr txBox="1"/>
          <p:nvPr/>
        </p:nvSpPr>
        <p:spPr>
          <a:xfrm>
            <a:off x="8405785" y="4502836"/>
            <a:ext cx="1306286" cy="430887"/>
          </a:xfrm>
          <a:prstGeom prst="rect">
            <a:avLst/>
          </a:prstGeom>
          <a:noFill/>
        </p:spPr>
        <p:txBody>
          <a:bodyPr wrap="square" rtlCol="0">
            <a:spAutoFit/>
          </a:bodyPr>
          <a:lstStyle/>
          <a:p>
            <a:r>
              <a:rPr lang="en-GB" sz="1100" b="1" dirty="0" err="1">
                <a:solidFill>
                  <a:srgbClr val="FFFF00"/>
                </a:solidFill>
              </a:rPr>
              <a:t>Dalwhinnie</a:t>
            </a:r>
            <a:r>
              <a:rPr lang="en-GB" sz="1100" b="1" dirty="0">
                <a:solidFill>
                  <a:srgbClr val="FFFF00"/>
                </a:solidFill>
              </a:rPr>
              <a:t>, Scotland, 351m </a:t>
            </a:r>
            <a:r>
              <a:rPr lang="en-GB" sz="1100" b="1" dirty="0" err="1">
                <a:solidFill>
                  <a:srgbClr val="FFFF00"/>
                </a:solidFill>
              </a:rPr>
              <a:t>asl</a:t>
            </a:r>
            <a:endParaRPr lang="en-GB" sz="1100" b="1" dirty="0">
              <a:solidFill>
                <a:srgbClr val="FFFF00"/>
              </a:solidFill>
            </a:endParaRPr>
          </a:p>
        </p:txBody>
      </p:sp>
      <p:sp>
        <p:nvSpPr>
          <p:cNvPr id="10" name="TextBox 9">
            <a:extLst>
              <a:ext uri="{FF2B5EF4-FFF2-40B4-BE49-F238E27FC236}">
                <a16:creationId xmlns:a16="http://schemas.microsoft.com/office/drawing/2014/main" id="{FFCFB51D-4587-4A50-8D66-D4C47B4BF27E}"/>
              </a:ext>
            </a:extLst>
          </p:cNvPr>
          <p:cNvSpPr txBox="1"/>
          <p:nvPr/>
        </p:nvSpPr>
        <p:spPr>
          <a:xfrm>
            <a:off x="8577937" y="5676899"/>
            <a:ext cx="1208315" cy="430887"/>
          </a:xfrm>
          <a:prstGeom prst="rect">
            <a:avLst/>
          </a:prstGeom>
          <a:noFill/>
        </p:spPr>
        <p:txBody>
          <a:bodyPr wrap="square" rtlCol="0">
            <a:spAutoFit/>
          </a:bodyPr>
          <a:lstStyle/>
          <a:p>
            <a:r>
              <a:rPr lang="en-GB" sz="1100" b="1" dirty="0">
                <a:solidFill>
                  <a:srgbClr val="FFFF00"/>
                </a:solidFill>
              </a:rPr>
              <a:t>Reading, England, 52m </a:t>
            </a:r>
            <a:r>
              <a:rPr lang="en-GB" sz="1100" b="1" dirty="0" err="1">
                <a:solidFill>
                  <a:srgbClr val="FFFF00"/>
                </a:solidFill>
              </a:rPr>
              <a:t>asl</a:t>
            </a:r>
            <a:endParaRPr lang="en-GB" sz="1100" b="1" dirty="0">
              <a:solidFill>
                <a:srgbClr val="FFFF00"/>
              </a:solidFill>
            </a:endParaRPr>
          </a:p>
        </p:txBody>
      </p:sp>
      <p:sp>
        <p:nvSpPr>
          <p:cNvPr id="11" name="Freeform: Shape 10">
            <a:extLst>
              <a:ext uri="{FF2B5EF4-FFF2-40B4-BE49-F238E27FC236}">
                <a16:creationId xmlns:a16="http://schemas.microsoft.com/office/drawing/2014/main" id="{A6FF4952-7C17-4422-9C59-8205124711BB}"/>
              </a:ext>
            </a:extLst>
          </p:cNvPr>
          <p:cNvSpPr/>
          <p:nvPr/>
        </p:nvSpPr>
        <p:spPr>
          <a:xfrm>
            <a:off x="7685308" y="4147456"/>
            <a:ext cx="3140529" cy="272178"/>
          </a:xfrm>
          <a:custGeom>
            <a:avLst/>
            <a:gdLst>
              <a:gd name="connsiteX0" fmla="*/ 0 w 3140529"/>
              <a:gd name="connsiteY0" fmla="*/ 239486 h 272178"/>
              <a:gd name="connsiteX1" fmla="*/ 1186543 w 3140529"/>
              <a:gd name="connsiteY1" fmla="*/ 272143 h 272178"/>
              <a:gd name="connsiteX2" fmla="*/ 1834243 w 3140529"/>
              <a:gd name="connsiteY2" fmla="*/ 234043 h 272178"/>
              <a:gd name="connsiteX3" fmla="*/ 2656114 w 3140529"/>
              <a:gd name="connsiteY3" fmla="*/ 130629 h 272178"/>
              <a:gd name="connsiteX4" fmla="*/ 3140529 w 3140529"/>
              <a:gd name="connsiteY4" fmla="*/ 0 h 27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529" h="272178">
                <a:moveTo>
                  <a:pt x="0" y="239486"/>
                </a:moveTo>
                <a:cubicBezTo>
                  <a:pt x="440418" y="256268"/>
                  <a:pt x="880836" y="273050"/>
                  <a:pt x="1186543" y="272143"/>
                </a:cubicBezTo>
                <a:cubicBezTo>
                  <a:pt x="1492250" y="271236"/>
                  <a:pt x="1589315" y="257629"/>
                  <a:pt x="1834243" y="234043"/>
                </a:cubicBezTo>
                <a:cubicBezTo>
                  <a:pt x="2079171" y="210457"/>
                  <a:pt x="2438400" y="169636"/>
                  <a:pt x="2656114" y="130629"/>
                </a:cubicBezTo>
                <a:cubicBezTo>
                  <a:pt x="2873828" y="91622"/>
                  <a:pt x="3007178" y="45811"/>
                  <a:pt x="314052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29CCC5AE-9813-4BD0-8B54-A82FA16BD9F6}"/>
              </a:ext>
            </a:extLst>
          </p:cNvPr>
          <p:cNvSpPr/>
          <p:nvPr/>
        </p:nvSpPr>
        <p:spPr>
          <a:xfrm>
            <a:off x="7614551" y="5676899"/>
            <a:ext cx="3211286" cy="277782"/>
          </a:xfrm>
          <a:custGeom>
            <a:avLst/>
            <a:gdLst>
              <a:gd name="connsiteX0" fmla="*/ 0 w 3211286"/>
              <a:gd name="connsiteY0" fmla="*/ 228600 h 277782"/>
              <a:gd name="connsiteX1" fmla="*/ 925286 w 3211286"/>
              <a:gd name="connsiteY1" fmla="*/ 277585 h 277782"/>
              <a:gd name="connsiteX2" fmla="*/ 1872343 w 3211286"/>
              <a:gd name="connsiteY2" fmla="*/ 212271 h 277782"/>
              <a:gd name="connsiteX3" fmla="*/ 3211286 w 3211286"/>
              <a:gd name="connsiteY3" fmla="*/ 0 h 277782"/>
            </a:gdLst>
            <a:ahLst/>
            <a:cxnLst>
              <a:cxn ang="0">
                <a:pos x="connsiteX0" y="connsiteY0"/>
              </a:cxn>
              <a:cxn ang="0">
                <a:pos x="connsiteX1" y="connsiteY1"/>
              </a:cxn>
              <a:cxn ang="0">
                <a:pos x="connsiteX2" y="connsiteY2"/>
              </a:cxn>
              <a:cxn ang="0">
                <a:pos x="connsiteX3" y="connsiteY3"/>
              </a:cxn>
            </a:cxnLst>
            <a:rect l="l" t="t" r="r" b="b"/>
            <a:pathLst>
              <a:path w="3211286" h="277782">
                <a:moveTo>
                  <a:pt x="0" y="228600"/>
                </a:moveTo>
                <a:cubicBezTo>
                  <a:pt x="306614" y="254453"/>
                  <a:pt x="613229" y="280306"/>
                  <a:pt x="925286" y="277585"/>
                </a:cubicBezTo>
                <a:cubicBezTo>
                  <a:pt x="1237343" y="274864"/>
                  <a:pt x="1491343" y="258535"/>
                  <a:pt x="1872343" y="212271"/>
                </a:cubicBezTo>
                <a:cubicBezTo>
                  <a:pt x="2253343" y="166007"/>
                  <a:pt x="2732314" y="83003"/>
                  <a:pt x="3211286"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97762A8-3AE6-4814-87EE-85AB2F8346CC}"/>
              </a:ext>
            </a:extLst>
          </p:cNvPr>
          <p:cNvSpPr txBox="1"/>
          <p:nvPr/>
        </p:nvSpPr>
        <p:spPr>
          <a:xfrm>
            <a:off x="7585147" y="4157212"/>
            <a:ext cx="963386" cy="261610"/>
          </a:xfrm>
          <a:prstGeom prst="rect">
            <a:avLst/>
          </a:prstGeom>
          <a:noFill/>
        </p:spPr>
        <p:txBody>
          <a:bodyPr wrap="square" rtlCol="0">
            <a:spAutoFit/>
          </a:bodyPr>
          <a:lstStyle/>
          <a:p>
            <a:r>
              <a:rPr lang="en-GB" sz="1100" dirty="0">
                <a:solidFill>
                  <a:schemeClr val="bg1"/>
                </a:solidFill>
              </a:rPr>
              <a:t>56.9</a:t>
            </a:r>
            <a:r>
              <a:rPr lang="en-GB" sz="1100" dirty="0">
                <a:solidFill>
                  <a:schemeClr val="bg1"/>
                </a:solidFill>
                <a:latin typeface="Arial" panose="020B0604020202020204" pitchFamily="34" charset="0"/>
                <a:cs typeface="Arial" panose="020B0604020202020204" pitchFamily="34" charset="0"/>
              </a:rPr>
              <a:t>°N</a:t>
            </a:r>
            <a:endParaRPr lang="en-GB" sz="1100" dirty="0">
              <a:solidFill>
                <a:schemeClr val="bg1"/>
              </a:solidFill>
            </a:endParaRPr>
          </a:p>
        </p:txBody>
      </p:sp>
      <p:sp>
        <p:nvSpPr>
          <p:cNvPr id="14" name="TextBox 13">
            <a:extLst>
              <a:ext uri="{FF2B5EF4-FFF2-40B4-BE49-F238E27FC236}">
                <a16:creationId xmlns:a16="http://schemas.microsoft.com/office/drawing/2014/main" id="{647326B8-4023-4E86-8A1A-2728F0ECCFB3}"/>
              </a:ext>
            </a:extLst>
          </p:cNvPr>
          <p:cNvSpPr txBox="1"/>
          <p:nvPr/>
        </p:nvSpPr>
        <p:spPr>
          <a:xfrm>
            <a:off x="7585147" y="5693071"/>
            <a:ext cx="963386" cy="261610"/>
          </a:xfrm>
          <a:prstGeom prst="rect">
            <a:avLst/>
          </a:prstGeom>
          <a:noFill/>
        </p:spPr>
        <p:txBody>
          <a:bodyPr wrap="square" rtlCol="0">
            <a:spAutoFit/>
          </a:bodyPr>
          <a:lstStyle/>
          <a:p>
            <a:r>
              <a:rPr lang="en-GB" sz="1100" dirty="0">
                <a:solidFill>
                  <a:schemeClr val="bg1"/>
                </a:solidFill>
              </a:rPr>
              <a:t>51.45</a:t>
            </a:r>
            <a:r>
              <a:rPr lang="en-GB" sz="1100" dirty="0">
                <a:solidFill>
                  <a:schemeClr val="bg1"/>
                </a:solidFill>
                <a:latin typeface="Arial" panose="020B0604020202020204" pitchFamily="34" charset="0"/>
                <a:cs typeface="Arial" panose="020B0604020202020204" pitchFamily="34" charset="0"/>
              </a:rPr>
              <a:t>°N</a:t>
            </a:r>
            <a:endParaRPr lang="en-GB" sz="1100" dirty="0">
              <a:solidFill>
                <a:schemeClr val="bg1"/>
              </a:solidFill>
            </a:endParaRPr>
          </a:p>
        </p:txBody>
      </p:sp>
    </p:spTree>
    <p:extLst>
      <p:ext uri="{BB962C8B-B14F-4D97-AF65-F5344CB8AC3E}">
        <p14:creationId xmlns:p14="http://schemas.microsoft.com/office/powerpoint/2010/main" val="239342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7825-D2C5-40BC-BDF3-999791232AA3}"/>
              </a:ext>
            </a:extLst>
          </p:cNvPr>
          <p:cNvSpPr>
            <a:spLocks noGrp="1"/>
          </p:cNvSpPr>
          <p:nvPr>
            <p:ph type="title"/>
          </p:nvPr>
        </p:nvSpPr>
        <p:spPr>
          <a:xfrm>
            <a:off x="120503" y="205639"/>
            <a:ext cx="2851298" cy="767240"/>
          </a:xfrm>
        </p:spPr>
        <p:txBody>
          <a:bodyPr>
            <a:normAutofit fontScale="90000"/>
          </a:bodyPr>
          <a:lstStyle/>
          <a:p>
            <a:r>
              <a:rPr lang="en-GB" sz="4000" b="1" u="sng" dirty="0">
                <a:latin typeface="+mn-lt"/>
              </a:rPr>
              <a:t>This is a Climate graph</a:t>
            </a:r>
          </a:p>
        </p:txBody>
      </p:sp>
      <p:graphicFrame>
        <p:nvGraphicFramePr>
          <p:cNvPr id="5" name="Content Placeholder 4">
            <a:extLst>
              <a:ext uri="{FF2B5EF4-FFF2-40B4-BE49-F238E27FC236}">
                <a16:creationId xmlns:a16="http://schemas.microsoft.com/office/drawing/2014/main" id="{7AA57BD0-967D-4B25-93F1-2C303B41DDEC}"/>
              </a:ext>
            </a:extLst>
          </p:cNvPr>
          <p:cNvGraphicFramePr>
            <a:graphicFrameLocks noGrp="1"/>
          </p:cNvGraphicFramePr>
          <p:nvPr>
            <p:ph sz="half" idx="1"/>
            <p:extLst>
              <p:ext uri="{D42A27DB-BD31-4B8C-83A1-F6EECF244321}">
                <p14:modId xmlns:p14="http://schemas.microsoft.com/office/powerpoint/2010/main" val="21290647"/>
              </p:ext>
            </p:extLst>
          </p:nvPr>
        </p:nvGraphicFramePr>
        <p:xfrm>
          <a:off x="2892942" y="0"/>
          <a:ext cx="7184066" cy="61101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C2097D4-11AB-4AE1-99EA-BA48F34926FF}"/>
              </a:ext>
            </a:extLst>
          </p:cNvPr>
          <p:cNvSpPr txBox="1"/>
          <p:nvPr/>
        </p:nvSpPr>
        <p:spPr>
          <a:xfrm>
            <a:off x="173666" y="1111102"/>
            <a:ext cx="2925725" cy="1200329"/>
          </a:xfrm>
          <a:prstGeom prst="rect">
            <a:avLst/>
          </a:prstGeom>
          <a:noFill/>
        </p:spPr>
        <p:txBody>
          <a:bodyPr wrap="square" rtlCol="0">
            <a:spAutoFit/>
          </a:bodyPr>
          <a:lstStyle/>
          <a:p>
            <a:r>
              <a:rPr lang="en-GB" sz="2400" dirty="0"/>
              <a:t>Climate graphs plot 30 years of data about a place.</a:t>
            </a:r>
          </a:p>
        </p:txBody>
      </p:sp>
      <p:sp>
        <p:nvSpPr>
          <p:cNvPr id="7" name="TextBox 6">
            <a:extLst>
              <a:ext uri="{FF2B5EF4-FFF2-40B4-BE49-F238E27FC236}">
                <a16:creationId xmlns:a16="http://schemas.microsoft.com/office/drawing/2014/main" id="{A0A00292-5781-4A0C-ABDD-635A9D55A112}"/>
              </a:ext>
            </a:extLst>
          </p:cNvPr>
          <p:cNvSpPr txBox="1"/>
          <p:nvPr/>
        </p:nvSpPr>
        <p:spPr>
          <a:xfrm>
            <a:off x="173666" y="2549812"/>
            <a:ext cx="2360428" cy="2308324"/>
          </a:xfrm>
          <a:prstGeom prst="rect">
            <a:avLst/>
          </a:prstGeom>
          <a:noFill/>
        </p:spPr>
        <p:txBody>
          <a:bodyPr wrap="square" rtlCol="0">
            <a:spAutoFit/>
          </a:bodyPr>
          <a:lstStyle/>
          <a:p>
            <a:pPr algn="ctr"/>
            <a:r>
              <a:rPr lang="en-GB" sz="2400" dirty="0">
                <a:solidFill>
                  <a:srgbClr val="0070C0"/>
                </a:solidFill>
              </a:rPr>
              <a:t>This axis shows the PRECIPITATION – shown by the BARS on the graph</a:t>
            </a:r>
          </a:p>
        </p:txBody>
      </p:sp>
      <p:sp>
        <p:nvSpPr>
          <p:cNvPr id="8" name="TextBox 7">
            <a:extLst>
              <a:ext uri="{FF2B5EF4-FFF2-40B4-BE49-F238E27FC236}">
                <a16:creationId xmlns:a16="http://schemas.microsoft.com/office/drawing/2014/main" id="{AC541913-99E9-4603-8807-640A1298E321}"/>
              </a:ext>
            </a:extLst>
          </p:cNvPr>
          <p:cNvSpPr txBox="1"/>
          <p:nvPr/>
        </p:nvSpPr>
        <p:spPr>
          <a:xfrm>
            <a:off x="10119538" y="141606"/>
            <a:ext cx="2072462" cy="2308324"/>
          </a:xfrm>
          <a:prstGeom prst="rect">
            <a:avLst/>
          </a:prstGeom>
          <a:noFill/>
        </p:spPr>
        <p:txBody>
          <a:bodyPr wrap="square" rtlCol="0">
            <a:spAutoFit/>
          </a:bodyPr>
          <a:lstStyle/>
          <a:p>
            <a:pPr algn="ctr"/>
            <a:r>
              <a:rPr lang="en-GB" sz="2400" dirty="0">
                <a:solidFill>
                  <a:srgbClr val="FF0000"/>
                </a:solidFill>
              </a:rPr>
              <a:t>This axis shows the temperature, shown by the line on the graph</a:t>
            </a:r>
          </a:p>
        </p:txBody>
      </p:sp>
      <p:sp>
        <p:nvSpPr>
          <p:cNvPr id="9" name="TextBox 8">
            <a:extLst>
              <a:ext uri="{FF2B5EF4-FFF2-40B4-BE49-F238E27FC236}">
                <a16:creationId xmlns:a16="http://schemas.microsoft.com/office/drawing/2014/main" id="{A391C073-DD4E-43A1-9E8E-8DB94B960965}"/>
              </a:ext>
            </a:extLst>
          </p:cNvPr>
          <p:cNvSpPr txBox="1"/>
          <p:nvPr/>
        </p:nvSpPr>
        <p:spPr>
          <a:xfrm>
            <a:off x="299927" y="5050466"/>
            <a:ext cx="2413591" cy="1200329"/>
          </a:xfrm>
          <a:prstGeom prst="rect">
            <a:avLst/>
          </a:prstGeom>
          <a:noFill/>
        </p:spPr>
        <p:txBody>
          <a:bodyPr wrap="square" rtlCol="0">
            <a:spAutoFit/>
          </a:bodyPr>
          <a:lstStyle/>
          <a:p>
            <a:pPr algn="ctr"/>
            <a:r>
              <a:rPr lang="en-GB" sz="2400" dirty="0">
                <a:solidFill>
                  <a:srgbClr val="0070C0"/>
                </a:solidFill>
              </a:rPr>
              <a:t>The precipitation in January is just over 60mm</a:t>
            </a:r>
          </a:p>
        </p:txBody>
      </p:sp>
      <p:sp>
        <p:nvSpPr>
          <p:cNvPr id="10" name="TextBox 9">
            <a:extLst>
              <a:ext uri="{FF2B5EF4-FFF2-40B4-BE49-F238E27FC236}">
                <a16:creationId xmlns:a16="http://schemas.microsoft.com/office/drawing/2014/main" id="{34AE1AD2-6019-4DA7-8B2E-7449904297A1}"/>
              </a:ext>
            </a:extLst>
          </p:cNvPr>
          <p:cNvSpPr txBox="1"/>
          <p:nvPr/>
        </p:nvSpPr>
        <p:spPr>
          <a:xfrm>
            <a:off x="10119538" y="2778643"/>
            <a:ext cx="1835888" cy="1569660"/>
          </a:xfrm>
          <a:prstGeom prst="rect">
            <a:avLst/>
          </a:prstGeom>
          <a:noFill/>
        </p:spPr>
        <p:txBody>
          <a:bodyPr wrap="square" rtlCol="0">
            <a:spAutoFit/>
          </a:bodyPr>
          <a:lstStyle/>
          <a:p>
            <a:pPr algn="ctr"/>
            <a:r>
              <a:rPr lang="en-GB" sz="2400" dirty="0">
                <a:solidFill>
                  <a:srgbClr val="FF0000"/>
                </a:solidFill>
              </a:rPr>
              <a:t>The temperature in July is 22</a:t>
            </a:r>
            <a:r>
              <a:rPr lang="en-GB" sz="2400" dirty="0">
                <a:solidFill>
                  <a:srgbClr val="FF0000"/>
                </a:solidFill>
                <a:latin typeface="Arial" panose="020B0604020202020204" pitchFamily="34" charset="0"/>
                <a:cs typeface="Arial" panose="020B0604020202020204" pitchFamily="34" charset="0"/>
              </a:rPr>
              <a:t>°C</a:t>
            </a:r>
            <a:endParaRPr lang="en-GB" sz="2400" dirty="0">
              <a:solidFill>
                <a:srgbClr val="FF0000"/>
              </a:solidFill>
            </a:endParaRPr>
          </a:p>
        </p:txBody>
      </p:sp>
      <p:cxnSp>
        <p:nvCxnSpPr>
          <p:cNvPr id="12" name="Straight Arrow Connector 11">
            <a:extLst>
              <a:ext uri="{FF2B5EF4-FFF2-40B4-BE49-F238E27FC236}">
                <a16:creationId xmlns:a16="http://schemas.microsoft.com/office/drawing/2014/main" id="{3E8DEEEE-D357-48C8-9ACF-4942B5E362EF}"/>
              </a:ext>
            </a:extLst>
          </p:cNvPr>
          <p:cNvCxnSpPr/>
          <p:nvPr/>
        </p:nvCxnSpPr>
        <p:spPr>
          <a:xfrm flipH="1">
            <a:off x="3965944" y="3110023"/>
            <a:ext cx="43593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9E2CEA-809C-4945-9246-440F5EBB41FD}"/>
              </a:ext>
            </a:extLst>
          </p:cNvPr>
          <p:cNvCxnSpPr/>
          <p:nvPr/>
        </p:nvCxnSpPr>
        <p:spPr>
          <a:xfrm>
            <a:off x="6741042" y="1493874"/>
            <a:ext cx="2169042" cy="0"/>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7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84D9-BEB9-45DA-BE24-1A50B338AE7F}"/>
              </a:ext>
            </a:extLst>
          </p:cNvPr>
          <p:cNvSpPr>
            <a:spLocks noGrp="1"/>
          </p:cNvSpPr>
          <p:nvPr>
            <p:ph type="title"/>
          </p:nvPr>
        </p:nvSpPr>
        <p:spPr>
          <a:xfrm>
            <a:off x="0" y="0"/>
            <a:ext cx="10515600" cy="397448"/>
          </a:xfrm>
        </p:spPr>
        <p:txBody>
          <a:bodyPr>
            <a:normAutofit fontScale="90000"/>
          </a:bodyPr>
          <a:lstStyle/>
          <a:p>
            <a:r>
              <a:rPr lang="en-GB" sz="2400" b="1" u="sng" dirty="0">
                <a:latin typeface="+mn-lt"/>
              </a:rPr>
              <a:t>Climate graphs -  a way to display climate data</a:t>
            </a:r>
          </a:p>
        </p:txBody>
      </p:sp>
      <p:graphicFrame>
        <p:nvGraphicFramePr>
          <p:cNvPr id="5" name="Content Placeholder 4">
            <a:extLst>
              <a:ext uri="{FF2B5EF4-FFF2-40B4-BE49-F238E27FC236}">
                <a16:creationId xmlns:a16="http://schemas.microsoft.com/office/drawing/2014/main" id="{F75961CA-BB71-4E9B-ABAC-2F8AD2A6FC90}"/>
              </a:ext>
            </a:extLst>
          </p:cNvPr>
          <p:cNvGraphicFramePr>
            <a:graphicFrameLocks noGrp="1"/>
          </p:cNvGraphicFramePr>
          <p:nvPr>
            <p:ph sz="half" idx="1"/>
            <p:extLst>
              <p:ext uri="{D42A27DB-BD31-4B8C-83A1-F6EECF244321}">
                <p14:modId xmlns:p14="http://schemas.microsoft.com/office/powerpoint/2010/main" val="2276076728"/>
              </p:ext>
            </p:extLst>
          </p:nvPr>
        </p:nvGraphicFramePr>
        <p:xfrm>
          <a:off x="-143540" y="1814693"/>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5775D205-6A89-4DB7-8D12-47BB022F14DD}"/>
              </a:ext>
            </a:extLst>
          </p:cNvPr>
          <p:cNvGraphicFramePr>
            <a:graphicFrameLocks noGrp="1"/>
          </p:cNvGraphicFramePr>
          <p:nvPr>
            <p:ph sz="half" idx="2"/>
            <p:extLst>
              <p:ext uri="{D42A27DB-BD31-4B8C-83A1-F6EECF244321}">
                <p14:modId xmlns:p14="http://schemas.microsoft.com/office/powerpoint/2010/main" val="4259211770"/>
              </p:ext>
            </p:extLst>
          </p:nvPr>
        </p:nvGraphicFramePr>
        <p:xfrm>
          <a:off x="4937050" y="1867304"/>
          <a:ext cx="5181600" cy="4351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AB8F23F8-2058-44FF-9A20-C3A3DB7B6713}"/>
              </a:ext>
            </a:extLst>
          </p:cNvPr>
          <p:cNvGraphicFramePr>
            <a:graphicFrameLocks noGrp="1"/>
          </p:cNvGraphicFramePr>
          <p:nvPr>
            <p:extLst>
              <p:ext uri="{D42A27DB-BD31-4B8C-83A1-F6EECF244321}">
                <p14:modId xmlns:p14="http://schemas.microsoft.com/office/powerpoint/2010/main" val="2319082878"/>
              </p:ext>
            </p:extLst>
          </p:nvPr>
        </p:nvGraphicFramePr>
        <p:xfrm>
          <a:off x="49620" y="897212"/>
          <a:ext cx="12142380" cy="864870"/>
        </p:xfrm>
        <a:graphic>
          <a:graphicData uri="http://schemas.openxmlformats.org/drawingml/2006/table">
            <a:tbl>
              <a:tblPr>
                <a:tableStyleId>{5940675A-B579-460E-94D1-54222C63F5DA}</a:tableStyleId>
              </a:tblPr>
              <a:tblGrid>
                <a:gridCol w="1778341">
                  <a:extLst>
                    <a:ext uri="{9D8B030D-6E8A-4147-A177-3AD203B41FA5}">
                      <a16:colId xmlns:a16="http://schemas.microsoft.com/office/drawing/2014/main" val="1078506438"/>
                    </a:ext>
                  </a:extLst>
                </a:gridCol>
                <a:gridCol w="831000">
                  <a:extLst>
                    <a:ext uri="{9D8B030D-6E8A-4147-A177-3AD203B41FA5}">
                      <a16:colId xmlns:a16="http://schemas.microsoft.com/office/drawing/2014/main" val="1295234356"/>
                    </a:ext>
                  </a:extLst>
                </a:gridCol>
                <a:gridCol w="831000">
                  <a:extLst>
                    <a:ext uri="{9D8B030D-6E8A-4147-A177-3AD203B41FA5}">
                      <a16:colId xmlns:a16="http://schemas.microsoft.com/office/drawing/2014/main" val="2797591489"/>
                    </a:ext>
                  </a:extLst>
                </a:gridCol>
                <a:gridCol w="831000">
                  <a:extLst>
                    <a:ext uri="{9D8B030D-6E8A-4147-A177-3AD203B41FA5}">
                      <a16:colId xmlns:a16="http://schemas.microsoft.com/office/drawing/2014/main" val="3956436512"/>
                    </a:ext>
                  </a:extLst>
                </a:gridCol>
                <a:gridCol w="831000">
                  <a:extLst>
                    <a:ext uri="{9D8B030D-6E8A-4147-A177-3AD203B41FA5}">
                      <a16:colId xmlns:a16="http://schemas.microsoft.com/office/drawing/2014/main" val="3400870589"/>
                    </a:ext>
                  </a:extLst>
                </a:gridCol>
                <a:gridCol w="831000">
                  <a:extLst>
                    <a:ext uri="{9D8B030D-6E8A-4147-A177-3AD203B41FA5}">
                      <a16:colId xmlns:a16="http://schemas.microsoft.com/office/drawing/2014/main" val="770234642"/>
                    </a:ext>
                  </a:extLst>
                </a:gridCol>
                <a:gridCol w="831000">
                  <a:extLst>
                    <a:ext uri="{9D8B030D-6E8A-4147-A177-3AD203B41FA5}">
                      <a16:colId xmlns:a16="http://schemas.microsoft.com/office/drawing/2014/main" val="58584762"/>
                    </a:ext>
                  </a:extLst>
                </a:gridCol>
                <a:gridCol w="831000">
                  <a:extLst>
                    <a:ext uri="{9D8B030D-6E8A-4147-A177-3AD203B41FA5}">
                      <a16:colId xmlns:a16="http://schemas.microsoft.com/office/drawing/2014/main" val="3555751777"/>
                    </a:ext>
                  </a:extLst>
                </a:gridCol>
                <a:gridCol w="831000">
                  <a:extLst>
                    <a:ext uri="{9D8B030D-6E8A-4147-A177-3AD203B41FA5}">
                      <a16:colId xmlns:a16="http://schemas.microsoft.com/office/drawing/2014/main" val="868243332"/>
                    </a:ext>
                  </a:extLst>
                </a:gridCol>
                <a:gridCol w="988401">
                  <a:extLst>
                    <a:ext uri="{9D8B030D-6E8A-4147-A177-3AD203B41FA5}">
                      <a16:colId xmlns:a16="http://schemas.microsoft.com/office/drawing/2014/main" val="1439193271"/>
                    </a:ext>
                  </a:extLst>
                </a:gridCol>
                <a:gridCol w="673600">
                  <a:extLst>
                    <a:ext uri="{9D8B030D-6E8A-4147-A177-3AD203B41FA5}">
                      <a16:colId xmlns:a16="http://schemas.microsoft.com/office/drawing/2014/main" val="3923438556"/>
                    </a:ext>
                  </a:extLst>
                </a:gridCol>
                <a:gridCol w="1050971">
                  <a:extLst>
                    <a:ext uri="{9D8B030D-6E8A-4147-A177-3AD203B41FA5}">
                      <a16:colId xmlns:a16="http://schemas.microsoft.com/office/drawing/2014/main" val="1269861583"/>
                    </a:ext>
                  </a:extLst>
                </a:gridCol>
                <a:gridCol w="1003067">
                  <a:extLst>
                    <a:ext uri="{9D8B030D-6E8A-4147-A177-3AD203B41FA5}">
                      <a16:colId xmlns:a16="http://schemas.microsoft.com/office/drawing/2014/main" val="2287764776"/>
                    </a:ext>
                  </a:extLst>
                </a:gridCol>
              </a:tblGrid>
              <a:tr h="182880">
                <a:tc>
                  <a:txBody>
                    <a:bodyPr/>
                    <a:lstStyle/>
                    <a:p>
                      <a:pPr algn="ctr" fontAlgn="ctr"/>
                      <a:r>
                        <a:rPr lang="en-GB" sz="1400" u="none" strike="noStrike" dirty="0">
                          <a:effectLst/>
                        </a:rPr>
                        <a:t>Month</a:t>
                      </a:r>
                      <a:endParaRPr lang="en-GB" sz="14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January</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February</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March</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April</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May</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June</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July</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August</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September</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October</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November</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December</a:t>
                      </a:r>
                      <a:endParaRPr lang="en-GB" sz="14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569353830"/>
                  </a:ext>
                </a:extLst>
              </a:tr>
              <a:tr h="327660">
                <a:tc>
                  <a:txBody>
                    <a:bodyPr/>
                    <a:lstStyle/>
                    <a:p>
                      <a:pPr algn="ctr" fontAlgn="ctr"/>
                      <a:r>
                        <a:rPr lang="en-GB" sz="1400" u="none" strike="noStrike" dirty="0">
                          <a:effectLst/>
                        </a:rPr>
                        <a:t>Maximum temperature (°C)</a:t>
                      </a:r>
                      <a:endParaRPr lang="en-GB" sz="14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4.3</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4.5</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6.4</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9.4</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13</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15.3</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17.2</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16.6</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13.9</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10.2</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6.8</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4.6</a:t>
                      </a:r>
                      <a:endParaRPr lang="en-GB" sz="1400" b="0"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4073263165"/>
                  </a:ext>
                </a:extLst>
              </a:tr>
              <a:tr h="182880">
                <a:tc>
                  <a:txBody>
                    <a:bodyPr/>
                    <a:lstStyle/>
                    <a:p>
                      <a:pPr algn="ctr" fontAlgn="ctr"/>
                      <a:r>
                        <a:rPr lang="en-GB" sz="1400" u="none" strike="noStrike" dirty="0">
                          <a:effectLst/>
                        </a:rPr>
                        <a:t>Precipitation (mm)</a:t>
                      </a:r>
                      <a:endParaRPr lang="en-GB" sz="14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179</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123.7</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127</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63.7</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70</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64.5</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68.7</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79.9</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a:effectLst/>
                        </a:rPr>
                        <a:t>99.8</a:t>
                      </a:r>
                      <a:endParaRPr lang="en-GB" sz="14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147.2</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143.1</a:t>
                      </a:r>
                      <a:endParaRPr lang="en-GB" sz="14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GB" sz="1400" u="none" strike="noStrike" dirty="0">
                          <a:effectLst/>
                        </a:rPr>
                        <a:t>137.4</a:t>
                      </a:r>
                      <a:endParaRPr lang="en-GB" sz="1400" b="0"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658337617"/>
                  </a:ext>
                </a:extLst>
              </a:tr>
            </a:tbl>
          </a:graphicData>
        </a:graphic>
      </p:graphicFrame>
      <p:sp>
        <p:nvSpPr>
          <p:cNvPr id="8" name="Rectangle 7">
            <a:extLst>
              <a:ext uri="{FF2B5EF4-FFF2-40B4-BE49-F238E27FC236}">
                <a16:creationId xmlns:a16="http://schemas.microsoft.com/office/drawing/2014/main" id="{A9CE6AB5-F572-4E5C-A3F2-5BE0DCDAC8E1}"/>
              </a:ext>
            </a:extLst>
          </p:cNvPr>
          <p:cNvSpPr/>
          <p:nvPr/>
        </p:nvSpPr>
        <p:spPr>
          <a:xfrm>
            <a:off x="3980268" y="516480"/>
            <a:ext cx="2995115" cy="307777"/>
          </a:xfrm>
          <a:prstGeom prst="rect">
            <a:avLst/>
          </a:prstGeom>
        </p:spPr>
        <p:txBody>
          <a:bodyPr wrap="none">
            <a:spAutoFit/>
          </a:bodyPr>
          <a:lstStyle/>
          <a:p>
            <a:pPr fontAlgn="b"/>
            <a:r>
              <a:rPr lang="en-GB" sz="1400" b="1" u="sng" dirty="0"/>
              <a:t>Climate data for </a:t>
            </a:r>
            <a:r>
              <a:rPr lang="en-GB" sz="1400" b="1" u="sng" dirty="0" err="1"/>
              <a:t>Dalwhinnie</a:t>
            </a:r>
            <a:r>
              <a:rPr lang="en-GB" sz="1400" b="1" u="sng" dirty="0"/>
              <a:t>, Scotland</a:t>
            </a:r>
            <a:endParaRPr lang="en-GB" sz="1400" b="1" u="sng" dirty="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BDE88D8E-2661-4DDC-A636-0B754E4FE551}"/>
              </a:ext>
            </a:extLst>
          </p:cNvPr>
          <p:cNvSpPr txBox="1"/>
          <p:nvPr/>
        </p:nvSpPr>
        <p:spPr>
          <a:xfrm>
            <a:off x="10118650" y="2175915"/>
            <a:ext cx="1954620" cy="3754874"/>
          </a:xfrm>
          <a:prstGeom prst="rect">
            <a:avLst/>
          </a:prstGeom>
          <a:solidFill>
            <a:schemeClr val="accent1">
              <a:lumMod val="40000"/>
              <a:lumOff val="60000"/>
            </a:schemeClr>
          </a:solidFill>
        </p:spPr>
        <p:txBody>
          <a:bodyPr wrap="square" rtlCol="0">
            <a:spAutoFit/>
          </a:bodyPr>
          <a:lstStyle/>
          <a:p>
            <a:r>
              <a:rPr lang="en-GB" sz="1400" b="1" u="sng" dirty="0"/>
              <a:t>TASKS</a:t>
            </a:r>
          </a:p>
          <a:p>
            <a:r>
              <a:rPr lang="en-GB" sz="1400" dirty="0"/>
              <a:t>Plot the data for </a:t>
            </a:r>
            <a:r>
              <a:rPr lang="en-GB" sz="1400" dirty="0" err="1"/>
              <a:t>Dalwhinnie</a:t>
            </a:r>
            <a:r>
              <a:rPr lang="en-GB" sz="1400" dirty="0"/>
              <a:t> in Scotland. To do this;</a:t>
            </a:r>
          </a:p>
          <a:p>
            <a:pPr marL="342900" indent="-342900">
              <a:buFont typeface="+mj-lt"/>
              <a:buAutoNum type="arabicPeriod"/>
            </a:pPr>
            <a:r>
              <a:rPr lang="en-GB" sz="1400" dirty="0"/>
              <a:t>Plot the precipitation as a BAR graph using the left hand axis</a:t>
            </a:r>
          </a:p>
          <a:p>
            <a:pPr marL="342900" indent="-342900">
              <a:buFont typeface="+mj-lt"/>
              <a:buAutoNum type="arabicPeriod"/>
            </a:pPr>
            <a:r>
              <a:rPr lang="en-GB" sz="1400" dirty="0"/>
              <a:t>Plot the temperature as crosses in the middle of the month. Then join the crosses together as a line.</a:t>
            </a:r>
          </a:p>
          <a:p>
            <a:pPr marL="342900" indent="-342900">
              <a:buFont typeface="+mj-lt"/>
              <a:buAutoNum type="arabicPeriod"/>
            </a:pPr>
            <a:r>
              <a:rPr lang="en-GB" sz="1400" dirty="0"/>
              <a:t>Complete the key on the graph</a:t>
            </a:r>
          </a:p>
        </p:txBody>
      </p:sp>
    </p:spTree>
    <p:extLst>
      <p:ext uri="{BB962C8B-B14F-4D97-AF65-F5344CB8AC3E}">
        <p14:creationId xmlns:p14="http://schemas.microsoft.com/office/powerpoint/2010/main" val="1650583831"/>
      </p:ext>
    </p:extLst>
  </p:cSld>
  <p:clrMapOvr>
    <a:masterClrMapping/>
  </p:clrMapOvr>
</p:sld>
</file>

<file path=ppt/theme/theme1.xml><?xml version="1.0" encoding="utf-8"?>
<a:theme xmlns:a="http://schemas.openxmlformats.org/drawingml/2006/main" name="RMets PPT Template AW">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TotalTime>
  <Words>1269</Words>
  <Application>Microsoft Office PowerPoint</Application>
  <PresentationFormat>Widescreen</PresentationFormat>
  <Paragraphs>270</Paragraphs>
  <Slides>14</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Berlin Sans FB</vt:lpstr>
      <vt:lpstr>Calibri</vt:lpstr>
      <vt:lpstr>RMets PPT Template AW</vt:lpstr>
      <vt:lpstr>Connect your learning</vt:lpstr>
      <vt:lpstr>Weather and climate</vt:lpstr>
      <vt:lpstr>Weather and climate</vt:lpstr>
      <vt:lpstr>Weather and climate</vt:lpstr>
      <vt:lpstr>Weather and climate</vt:lpstr>
      <vt:lpstr>Weather or climate?</vt:lpstr>
      <vt:lpstr>How do we present the climate?</vt:lpstr>
      <vt:lpstr>This is a Climate graph</vt:lpstr>
      <vt:lpstr>Climate graphs -  a way to display climate data</vt:lpstr>
      <vt:lpstr>Climate graphs -  a way to display climate data</vt:lpstr>
      <vt:lpstr>PowerPoint Presentation</vt:lpstr>
      <vt:lpstr>Weather and climate</vt:lpstr>
      <vt:lpstr>Thunk Question</vt:lpstr>
      <vt:lpstr>Weather &amp; Climate and climate change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Gamesby</dc:creator>
  <cp:lastModifiedBy>Sylvia Knight</cp:lastModifiedBy>
  <cp:revision>49</cp:revision>
  <dcterms:created xsi:type="dcterms:W3CDTF">2020-01-26T16:11:12Z</dcterms:created>
  <dcterms:modified xsi:type="dcterms:W3CDTF">2020-11-16T16:34:31Z</dcterms:modified>
</cp:coreProperties>
</file>