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65" r:id="rId3"/>
    <p:sldId id="258" r:id="rId4"/>
    <p:sldId id="259" r:id="rId5"/>
    <p:sldId id="288" r:id="rId6"/>
    <p:sldId id="289" r:id="rId7"/>
    <p:sldId id="285" r:id="rId8"/>
    <p:sldId id="260" r:id="rId9"/>
    <p:sldId id="287" r:id="rId10"/>
    <p:sldId id="262" r:id="rId11"/>
    <p:sldId id="263" r:id="rId12"/>
    <p:sldId id="284" r:id="rId13"/>
    <p:sldId id="26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Gamesby" initials="RG" lastIdx="3" clrIdx="0">
    <p:extLst>
      <p:ext uri="{19B8F6BF-5375-455C-9EA6-DF929625EA0E}">
        <p15:presenceInfo xmlns:p15="http://schemas.microsoft.com/office/powerpoint/2012/main" userId="f309a78e5328456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5007E"/>
    <a:srgbClr val="FFCCFF"/>
    <a:srgbClr val="000000"/>
    <a:srgbClr val="CC99FF"/>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5056" autoAdjust="0"/>
  </p:normalViewPr>
  <p:slideViewPr>
    <p:cSldViewPr snapToGrid="0">
      <p:cViewPr varScale="1">
        <p:scale>
          <a:sx n="81" d="100"/>
          <a:sy n="81" d="100"/>
        </p:scale>
        <p:origin x="264" y="9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9D0F3C-A64F-42E0-B98C-41BD316F873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DB19668-0F8A-4D97-80FC-152900BA49E1}">
      <dgm:prSet custT="1"/>
      <dgm:spPr/>
      <dgm:t>
        <a:bodyPr/>
        <a:lstStyle/>
        <a:p>
          <a:pPr>
            <a:lnSpc>
              <a:spcPct val="100000"/>
            </a:lnSpc>
          </a:pPr>
          <a:r>
            <a:rPr lang="en-GB" sz="2400" dirty="0"/>
            <a:t>Think carefully about your school, it will have slightly different weather in different parts of it.  </a:t>
          </a:r>
          <a:endParaRPr lang="en-US" sz="2400" dirty="0"/>
        </a:p>
      </dgm:t>
    </dgm:pt>
    <dgm:pt modelId="{D19DF458-498F-4AF0-8BC2-C0EC48F29BA5}" type="parTrans" cxnId="{915B388D-2E54-45AD-B92E-903D8C421C2B}">
      <dgm:prSet/>
      <dgm:spPr/>
      <dgm:t>
        <a:bodyPr/>
        <a:lstStyle/>
        <a:p>
          <a:endParaRPr lang="en-US" sz="2400"/>
        </a:p>
      </dgm:t>
    </dgm:pt>
    <dgm:pt modelId="{F42897C6-4416-4E16-8D5F-CC6550674A23}" type="sibTrans" cxnId="{915B388D-2E54-45AD-B92E-903D8C421C2B}">
      <dgm:prSet/>
      <dgm:spPr/>
      <dgm:t>
        <a:bodyPr/>
        <a:lstStyle/>
        <a:p>
          <a:endParaRPr lang="en-US" sz="2400"/>
        </a:p>
      </dgm:t>
    </dgm:pt>
    <dgm:pt modelId="{9C1ADF5F-CBC3-48AB-BFF6-5A827B33ADBD}">
      <dgm:prSet custT="1"/>
      <dgm:spPr/>
      <dgm:t>
        <a:bodyPr/>
        <a:lstStyle/>
        <a:p>
          <a:pPr>
            <a:lnSpc>
              <a:spcPct val="100000"/>
            </a:lnSpc>
          </a:pPr>
          <a:r>
            <a:rPr lang="en-GB" sz="2400" i="1"/>
            <a:t>Air temperature is a measure of how hot or cold the air is. </a:t>
          </a:r>
          <a:endParaRPr lang="en-US" sz="2400"/>
        </a:p>
      </dgm:t>
    </dgm:pt>
    <dgm:pt modelId="{994DFE59-61D4-4495-BF5B-CBD935FB3F96}" type="parTrans" cxnId="{C7584B10-7F60-4358-92AD-F42BA97B1BF2}">
      <dgm:prSet/>
      <dgm:spPr/>
      <dgm:t>
        <a:bodyPr/>
        <a:lstStyle/>
        <a:p>
          <a:endParaRPr lang="en-US" sz="2400"/>
        </a:p>
      </dgm:t>
    </dgm:pt>
    <dgm:pt modelId="{8CBE4BFD-B567-4651-A2EA-614FBAA21C50}" type="sibTrans" cxnId="{C7584B10-7F60-4358-92AD-F42BA97B1BF2}">
      <dgm:prSet/>
      <dgm:spPr/>
      <dgm:t>
        <a:bodyPr/>
        <a:lstStyle/>
        <a:p>
          <a:endParaRPr lang="en-US" sz="2400"/>
        </a:p>
      </dgm:t>
    </dgm:pt>
    <dgm:pt modelId="{7B4363B5-48F2-45BF-952F-F7740DA7B26C}">
      <dgm:prSet custT="1"/>
      <dgm:spPr/>
      <dgm:t>
        <a:bodyPr/>
        <a:lstStyle/>
        <a:p>
          <a:pPr>
            <a:lnSpc>
              <a:spcPct val="100000"/>
            </a:lnSpc>
          </a:pPr>
          <a:r>
            <a:rPr lang="en-GB" sz="2400" i="1" dirty="0"/>
            <a:t>Precipitation is any form of water that falls from clouds such as drizzle, rain, sleet and snow.</a:t>
          </a:r>
          <a:endParaRPr lang="en-US" sz="2400" dirty="0"/>
        </a:p>
      </dgm:t>
    </dgm:pt>
    <dgm:pt modelId="{3C1988C1-42A6-456B-B4FB-287889C5CD62}" type="parTrans" cxnId="{E617066E-FC94-4B03-A623-C5D08FDD3DCA}">
      <dgm:prSet/>
      <dgm:spPr/>
      <dgm:t>
        <a:bodyPr/>
        <a:lstStyle/>
        <a:p>
          <a:endParaRPr lang="en-US" sz="2400"/>
        </a:p>
      </dgm:t>
    </dgm:pt>
    <dgm:pt modelId="{8EAD2A11-4CD2-4FFE-88AE-3B8197F71967}" type="sibTrans" cxnId="{E617066E-FC94-4B03-A623-C5D08FDD3DCA}">
      <dgm:prSet/>
      <dgm:spPr/>
      <dgm:t>
        <a:bodyPr/>
        <a:lstStyle/>
        <a:p>
          <a:endParaRPr lang="en-US" sz="2400"/>
        </a:p>
      </dgm:t>
    </dgm:pt>
    <dgm:pt modelId="{C7C50D5D-5664-4175-B5FC-E61D3370E035}">
      <dgm:prSet custT="1"/>
      <dgm:spPr/>
      <dgm:t>
        <a:bodyPr/>
        <a:lstStyle/>
        <a:p>
          <a:pPr>
            <a:lnSpc>
              <a:spcPct val="100000"/>
            </a:lnSpc>
          </a:pPr>
          <a:r>
            <a:rPr lang="en-GB" sz="2400" i="1"/>
            <a:t>Wind is the natural movement of the air, especially in the form of a current of air blowing from a particular direction.</a:t>
          </a:r>
          <a:endParaRPr lang="en-US" sz="2400"/>
        </a:p>
      </dgm:t>
    </dgm:pt>
    <dgm:pt modelId="{AA05E883-EC55-4A96-8186-BA9B3CBFC7E0}" type="parTrans" cxnId="{B6436545-AB16-4142-90E7-F3371C51A7F2}">
      <dgm:prSet/>
      <dgm:spPr/>
      <dgm:t>
        <a:bodyPr/>
        <a:lstStyle/>
        <a:p>
          <a:endParaRPr lang="en-US" sz="2400"/>
        </a:p>
      </dgm:t>
    </dgm:pt>
    <dgm:pt modelId="{629DADD4-9681-455B-B4FD-9BBA58013419}" type="sibTrans" cxnId="{B6436545-AB16-4142-90E7-F3371C51A7F2}">
      <dgm:prSet/>
      <dgm:spPr/>
      <dgm:t>
        <a:bodyPr/>
        <a:lstStyle/>
        <a:p>
          <a:endParaRPr lang="en-US" sz="2400"/>
        </a:p>
      </dgm:t>
    </dgm:pt>
    <dgm:pt modelId="{4CDF606A-01CC-4C3D-9E2F-8FF42DD6DEB7}">
      <dgm:prSet custT="1"/>
      <dgm:spPr/>
      <dgm:t>
        <a:bodyPr/>
        <a:lstStyle/>
        <a:p>
          <a:pPr>
            <a:lnSpc>
              <a:spcPct val="100000"/>
            </a:lnSpc>
          </a:pPr>
          <a:r>
            <a:rPr lang="en-GB" sz="2400" i="1"/>
            <a:t>Cloud cover is the fraction of the sky obscured by clouds when observed from a particular location.</a:t>
          </a:r>
          <a:endParaRPr lang="en-US" sz="2400"/>
        </a:p>
      </dgm:t>
    </dgm:pt>
    <dgm:pt modelId="{C220A015-C2D9-475E-8BD1-32AA9E9E789D}" type="parTrans" cxnId="{A4D90E9E-BAD0-4370-BDB8-3A41538A9945}">
      <dgm:prSet/>
      <dgm:spPr/>
      <dgm:t>
        <a:bodyPr/>
        <a:lstStyle/>
        <a:p>
          <a:endParaRPr lang="en-US" sz="2400"/>
        </a:p>
      </dgm:t>
    </dgm:pt>
    <dgm:pt modelId="{2C9BB819-BF63-4C32-AB7B-1D7513299242}" type="sibTrans" cxnId="{A4D90E9E-BAD0-4370-BDB8-3A41538A9945}">
      <dgm:prSet/>
      <dgm:spPr/>
      <dgm:t>
        <a:bodyPr/>
        <a:lstStyle/>
        <a:p>
          <a:endParaRPr lang="en-US" sz="2400"/>
        </a:p>
      </dgm:t>
    </dgm:pt>
    <dgm:pt modelId="{B267F130-5BFF-4AB3-A64D-02A4F0E1CB31}" type="pres">
      <dgm:prSet presAssocID="{EF9D0F3C-A64F-42E0-B98C-41BD316F873D}" presName="root" presStyleCnt="0">
        <dgm:presLayoutVars>
          <dgm:dir/>
          <dgm:resizeHandles val="exact"/>
        </dgm:presLayoutVars>
      </dgm:prSet>
      <dgm:spPr/>
    </dgm:pt>
    <dgm:pt modelId="{E85583D2-763F-407B-8C55-F9334245CB45}" type="pres">
      <dgm:prSet presAssocID="{9DB19668-0F8A-4D97-80FC-152900BA49E1}" presName="compNode" presStyleCnt="0"/>
      <dgm:spPr/>
    </dgm:pt>
    <dgm:pt modelId="{426B73BE-DAFB-4746-9B28-3312BD418EC4}" type="pres">
      <dgm:prSet presAssocID="{9DB19668-0F8A-4D97-80FC-152900BA49E1}" presName="bgRect" presStyleLbl="bgShp" presStyleIdx="0" presStyleCnt="5"/>
      <dgm:spPr/>
    </dgm:pt>
    <dgm:pt modelId="{C4FC4C1B-6C6F-4DC2-9EE8-3E88619DFEF6}" type="pres">
      <dgm:prSet presAssocID="{9DB19668-0F8A-4D97-80FC-152900BA49E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9EDE96FA-D77B-436E-BEF6-469C6A91A5D0}" type="pres">
      <dgm:prSet presAssocID="{9DB19668-0F8A-4D97-80FC-152900BA49E1}" presName="spaceRect" presStyleCnt="0"/>
      <dgm:spPr/>
    </dgm:pt>
    <dgm:pt modelId="{ED7390A8-4D6B-4A91-9B82-1D89C143C17C}" type="pres">
      <dgm:prSet presAssocID="{9DB19668-0F8A-4D97-80FC-152900BA49E1}" presName="parTx" presStyleLbl="revTx" presStyleIdx="0" presStyleCnt="5">
        <dgm:presLayoutVars>
          <dgm:chMax val="0"/>
          <dgm:chPref val="0"/>
        </dgm:presLayoutVars>
      </dgm:prSet>
      <dgm:spPr/>
    </dgm:pt>
    <dgm:pt modelId="{4F8FB5A0-2D02-413B-A9C0-CB2F96A5B60E}" type="pres">
      <dgm:prSet presAssocID="{F42897C6-4416-4E16-8D5F-CC6550674A23}" presName="sibTrans" presStyleCnt="0"/>
      <dgm:spPr/>
    </dgm:pt>
    <dgm:pt modelId="{62C4A4DD-2EDB-4F3F-81B4-5ED23EA89CD0}" type="pres">
      <dgm:prSet presAssocID="{9C1ADF5F-CBC3-48AB-BFF6-5A827B33ADBD}" presName="compNode" presStyleCnt="0"/>
      <dgm:spPr/>
    </dgm:pt>
    <dgm:pt modelId="{33D4739C-91B0-46C2-A5AE-EF0FFF1D23CC}" type="pres">
      <dgm:prSet presAssocID="{9C1ADF5F-CBC3-48AB-BFF6-5A827B33ADBD}" presName="bgRect" presStyleLbl="bgShp" presStyleIdx="1" presStyleCnt="5"/>
      <dgm:spPr/>
    </dgm:pt>
    <dgm:pt modelId="{39172E40-56F9-4D39-B172-CD052E956F8E}" type="pres">
      <dgm:prSet presAssocID="{9C1ADF5F-CBC3-48AB-BFF6-5A827B33ADB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hermometer"/>
        </a:ext>
      </dgm:extLst>
    </dgm:pt>
    <dgm:pt modelId="{14172B7D-09A0-4B16-8607-88569B4B4F7B}" type="pres">
      <dgm:prSet presAssocID="{9C1ADF5F-CBC3-48AB-BFF6-5A827B33ADBD}" presName="spaceRect" presStyleCnt="0"/>
      <dgm:spPr/>
    </dgm:pt>
    <dgm:pt modelId="{40939D8C-0917-443A-9A0E-BACC32E3899B}" type="pres">
      <dgm:prSet presAssocID="{9C1ADF5F-CBC3-48AB-BFF6-5A827B33ADBD}" presName="parTx" presStyleLbl="revTx" presStyleIdx="1" presStyleCnt="5">
        <dgm:presLayoutVars>
          <dgm:chMax val="0"/>
          <dgm:chPref val="0"/>
        </dgm:presLayoutVars>
      </dgm:prSet>
      <dgm:spPr/>
    </dgm:pt>
    <dgm:pt modelId="{F44077ED-A03C-4649-9F64-064928B4125C}" type="pres">
      <dgm:prSet presAssocID="{8CBE4BFD-B567-4651-A2EA-614FBAA21C50}" presName="sibTrans" presStyleCnt="0"/>
      <dgm:spPr/>
    </dgm:pt>
    <dgm:pt modelId="{097A9582-38EF-4264-BF32-780A801CDDCC}" type="pres">
      <dgm:prSet presAssocID="{7B4363B5-48F2-45BF-952F-F7740DA7B26C}" presName="compNode" presStyleCnt="0"/>
      <dgm:spPr/>
    </dgm:pt>
    <dgm:pt modelId="{83720CE5-7B7B-4E4B-BBBA-CE39FE8AD9AE}" type="pres">
      <dgm:prSet presAssocID="{7B4363B5-48F2-45BF-952F-F7740DA7B26C}" presName="bgRect" presStyleLbl="bgShp" presStyleIdx="2" presStyleCnt="5"/>
      <dgm:spPr/>
    </dgm:pt>
    <dgm:pt modelId="{BF1765B3-0669-46C1-8001-749A6B85E279}" type="pres">
      <dgm:prSet presAssocID="{7B4363B5-48F2-45BF-952F-F7740DA7B26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ainy scene"/>
        </a:ext>
      </dgm:extLst>
    </dgm:pt>
    <dgm:pt modelId="{F8E97C08-B8FB-4FDF-AC30-7F3B4A3C2BF7}" type="pres">
      <dgm:prSet presAssocID="{7B4363B5-48F2-45BF-952F-F7740DA7B26C}" presName="spaceRect" presStyleCnt="0"/>
      <dgm:spPr/>
    </dgm:pt>
    <dgm:pt modelId="{8349B260-E3FB-40A9-951E-7D066B658885}" type="pres">
      <dgm:prSet presAssocID="{7B4363B5-48F2-45BF-952F-F7740DA7B26C}" presName="parTx" presStyleLbl="revTx" presStyleIdx="2" presStyleCnt="5">
        <dgm:presLayoutVars>
          <dgm:chMax val="0"/>
          <dgm:chPref val="0"/>
        </dgm:presLayoutVars>
      </dgm:prSet>
      <dgm:spPr/>
    </dgm:pt>
    <dgm:pt modelId="{69E1444F-EE12-4DE6-8EE9-472780A1DB9E}" type="pres">
      <dgm:prSet presAssocID="{8EAD2A11-4CD2-4FFE-88AE-3B8197F71967}" presName="sibTrans" presStyleCnt="0"/>
      <dgm:spPr/>
    </dgm:pt>
    <dgm:pt modelId="{3184EDE0-EAF5-478E-8578-06AABB6A109E}" type="pres">
      <dgm:prSet presAssocID="{C7C50D5D-5664-4175-B5FC-E61D3370E035}" presName="compNode" presStyleCnt="0"/>
      <dgm:spPr/>
    </dgm:pt>
    <dgm:pt modelId="{0DE2EE4B-5BED-4DF4-B6BC-CC8F364E5D9B}" type="pres">
      <dgm:prSet presAssocID="{C7C50D5D-5664-4175-B5FC-E61D3370E035}" presName="bgRect" presStyleLbl="bgShp" presStyleIdx="3" presStyleCnt="5"/>
      <dgm:spPr/>
    </dgm:pt>
    <dgm:pt modelId="{C8B0A670-312C-4E53-BC28-5EED86B68A5B}" type="pres">
      <dgm:prSet presAssocID="{C7C50D5D-5664-4175-B5FC-E61D3370E035}"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Windmill"/>
        </a:ext>
      </dgm:extLst>
    </dgm:pt>
    <dgm:pt modelId="{D1C9F696-BC2E-4F95-9D51-E8E1550C40D7}" type="pres">
      <dgm:prSet presAssocID="{C7C50D5D-5664-4175-B5FC-E61D3370E035}" presName="spaceRect" presStyleCnt="0"/>
      <dgm:spPr/>
    </dgm:pt>
    <dgm:pt modelId="{9C60E56A-DBDA-4B91-83D4-288D13591386}" type="pres">
      <dgm:prSet presAssocID="{C7C50D5D-5664-4175-B5FC-E61D3370E035}" presName="parTx" presStyleLbl="revTx" presStyleIdx="3" presStyleCnt="5">
        <dgm:presLayoutVars>
          <dgm:chMax val="0"/>
          <dgm:chPref val="0"/>
        </dgm:presLayoutVars>
      </dgm:prSet>
      <dgm:spPr/>
    </dgm:pt>
    <dgm:pt modelId="{60731B5C-4811-46CE-99E4-4864A94949E6}" type="pres">
      <dgm:prSet presAssocID="{629DADD4-9681-455B-B4FD-9BBA58013419}" presName="sibTrans" presStyleCnt="0"/>
      <dgm:spPr/>
    </dgm:pt>
    <dgm:pt modelId="{98F723A4-32D9-406B-BDC2-10D8B6BA4BFF}" type="pres">
      <dgm:prSet presAssocID="{4CDF606A-01CC-4C3D-9E2F-8FF42DD6DEB7}" presName="compNode" presStyleCnt="0"/>
      <dgm:spPr/>
    </dgm:pt>
    <dgm:pt modelId="{D1826313-8DA4-431C-8342-A362E499413D}" type="pres">
      <dgm:prSet presAssocID="{4CDF606A-01CC-4C3D-9E2F-8FF42DD6DEB7}" presName="bgRect" presStyleLbl="bgShp" presStyleIdx="4" presStyleCnt="5"/>
      <dgm:spPr/>
    </dgm:pt>
    <dgm:pt modelId="{007F6FF7-C748-4DBB-A8EB-51801CBADA53}" type="pres">
      <dgm:prSet presAssocID="{4CDF606A-01CC-4C3D-9E2F-8FF42DD6DEB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Partial Sun"/>
        </a:ext>
      </dgm:extLst>
    </dgm:pt>
    <dgm:pt modelId="{E67AA646-4504-433A-9C79-C86D48E7F9F6}" type="pres">
      <dgm:prSet presAssocID="{4CDF606A-01CC-4C3D-9E2F-8FF42DD6DEB7}" presName="spaceRect" presStyleCnt="0"/>
      <dgm:spPr/>
    </dgm:pt>
    <dgm:pt modelId="{66E1208D-D01E-43B5-8061-6795B507E66C}" type="pres">
      <dgm:prSet presAssocID="{4CDF606A-01CC-4C3D-9E2F-8FF42DD6DEB7}" presName="parTx" presStyleLbl="revTx" presStyleIdx="4" presStyleCnt="5">
        <dgm:presLayoutVars>
          <dgm:chMax val="0"/>
          <dgm:chPref val="0"/>
        </dgm:presLayoutVars>
      </dgm:prSet>
      <dgm:spPr/>
    </dgm:pt>
  </dgm:ptLst>
  <dgm:cxnLst>
    <dgm:cxn modelId="{C7584B10-7F60-4358-92AD-F42BA97B1BF2}" srcId="{EF9D0F3C-A64F-42E0-B98C-41BD316F873D}" destId="{9C1ADF5F-CBC3-48AB-BFF6-5A827B33ADBD}" srcOrd="1" destOrd="0" parTransId="{994DFE59-61D4-4495-BF5B-CBD935FB3F96}" sibTransId="{8CBE4BFD-B567-4651-A2EA-614FBAA21C50}"/>
    <dgm:cxn modelId="{CA7A9E22-3A70-4A8C-879D-1AB29BDFF74E}" type="presOf" srcId="{EF9D0F3C-A64F-42E0-B98C-41BD316F873D}" destId="{B267F130-5BFF-4AB3-A64D-02A4F0E1CB31}" srcOrd="0" destOrd="0" presId="urn:microsoft.com/office/officeart/2018/2/layout/IconVerticalSolidList"/>
    <dgm:cxn modelId="{B6436545-AB16-4142-90E7-F3371C51A7F2}" srcId="{EF9D0F3C-A64F-42E0-B98C-41BD316F873D}" destId="{C7C50D5D-5664-4175-B5FC-E61D3370E035}" srcOrd="3" destOrd="0" parTransId="{AA05E883-EC55-4A96-8186-BA9B3CBFC7E0}" sibTransId="{629DADD4-9681-455B-B4FD-9BBA58013419}"/>
    <dgm:cxn modelId="{E617066E-FC94-4B03-A623-C5D08FDD3DCA}" srcId="{EF9D0F3C-A64F-42E0-B98C-41BD316F873D}" destId="{7B4363B5-48F2-45BF-952F-F7740DA7B26C}" srcOrd="2" destOrd="0" parTransId="{3C1988C1-42A6-456B-B4FB-287889C5CD62}" sibTransId="{8EAD2A11-4CD2-4FFE-88AE-3B8197F71967}"/>
    <dgm:cxn modelId="{2C87584F-F6D0-4012-86CD-00D0CCA5C5E2}" type="presOf" srcId="{4CDF606A-01CC-4C3D-9E2F-8FF42DD6DEB7}" destId="{66E1208D-D01E-43B5-8061-6795B507E66C}" srcOrd="0" destOrd="0" presId="urn:microsoft.com/office/officeart/2018/2/layout/IconVerticalSolidList"/>
    <dgm:cxn modelId="{A1347D81-C399-4D33-A27C-9F6C5B87689D}" type="presOf" srcId="{9C1ADF5F-CBC3-48AB-BFF6-5A827B33ADBD}" destId="{40939D8C-0917-443A-9A0E-BACC32E3899B}" srcOrd="0" destOrd="0" presId="urn:microsoft.com/office/officeart/2018/2/layout/IconVerticalSolidList"/>
    <dgm:cxn modelId="{915B388D-2E54-45AD-B92E-903D8C421C2B}" srcId="{EF9D0F3C-A64F-42E0-B98C-41BD316F873D}" destId="{9DB19668-0F8A-4D97-80FC-152900BA49E1}" srcOrd="0" destOrd="0" parTransId="{D19DF458-498F-4AF0-8BC2-C0EC48F29BA5}" sibTransId="{F42897C6-4416-4E16-8D5F-CC6550674A23}"/>
    <dgm:cxn modelId="{A4D90E9E-BAD0-4370-BDB8-3A41538A9945}" srcId="{EF9D0F3C-A64F-42E0-B98C-41BD316F873D}" destId="{4CDF606A-01CC-4C3D-9E2F-8FF42DD6DEB7}" srcOrd="4" destOrd="0" parTransId="{C220A015-C2D9-475E-8BD1-32AA9E9E789D}" sibTransId="{2C9BB819-BF63-4C32-AB7B-1D7513299242}"/>
    <dgm:cxn modelId="{DC3C8D9E-B16D-4D02-B4CD-960432BEBBB5}" type="presOf" srcId="{C7C50D5D-5664-4175-B5FC-E61D3370E035}" destId="{9C60E56A-DBDA-4B91-83D4-288D13591386}" srcOrd="0" destOrd="0" presId="urn:microsoft.com/office/officeart/2018/2/layout/IconVerticalSolidList"/>
    <dgm:cxn modelId="{AADFC8AC-7FDA-4BFF-B11C-AF0EA308E911}" type="presOf" srcId="{9DB19668-0F8A-4D97-80FC-152900BA49E1}" destId="{ED7390A8-4D6B-4A91-9B82-1D89C143C17C}" srcOrd="0" destOrd="0" presId="urn:microsoft.com/office/officeart/2018/2/layout/IconVerticalSolidList"/>
    <dgm:cxn modelId="{C9BA96E1-03AD-4462-B458-DEB80BF5402C}" type="presOf" srcId="{7B4363B5-48F2-45BF-952F-F7740DA7B26C}" destId="{8349B260-E3FB-40A9-951E-7D066B658885}" srcOrd="0" destOrd="0" presId="urn:microsoft.com/office/officeart/2018/2/layout/IconVerticalSolidList"/>
    <dgm:cxn modelId="{54859719-D967-4BCB-BAD5-09339D6DE48B}" type="presParOf" srcId="{B267F130-5BFF-4AB3-A64D-02A4F0E1CB31}" destId="{E85583D2-763F-407B-8C55-F9334245CB45}" srcOrd="0" destOrd="0" presId="urn:microsoft.com/office/officeart/2018/2/layout/IconVerticalSolidList"/>
    <dgm:cxn modelId="{1ACDE98A-F575-42A2-A380-4B1881D23F86}" type="presParOf" srcId="{E85583D2-763F-407B-8C55-F9334245CB45}" destId="{426B73BE-DAFB-4746-9B28-3312BD418EC4}" srcOrd="0" destOrd="0" presId="urn:microsoft.com/office/officeart/2018/2/layout/IconVerticalSolidList"/>
    <dgm:cxn modelId="{D216975B-772E-4EAD-86F2-B31ACAFBD564}" type="presParOf" srcId="{E85583D2-763F-407B-8C55-F9334245CB45}" destId="{C4FC4C1B-6C6F-4DC2-9EE8-3E88619DFEF6}" srcOrd="1" destOrd="0" presId="urn:microsoft.com/office/officeart/2018/2/layout/IconVerticalSolidList"/>
    <dgm:cxn modelId="{760E89AF-309D-4F3D-B758-925CB12F4733}" type="presParOf" srcId="{E85583D2-763F-407B-8C55-F9334245CB45}" destId="{9EDE96FA-D77B-436E-BEF6-469C6A91A5D0}" srcOrd="2" destOrd="0" presId="urn:microsoft.com/office/officeart/2018/2/layout/IconVerticalSolidList"/>
    <dgm:cxn modelId="{7318C334-06D8-4764-9A03-E92A4F79F349}" type="presParOf" srcId="{E85583D2-763F-407B-8C55-F9334245CB45}" destId="{ED7390A8-4D6B-4A91-9B82-1D89C143C17C}" srcOrd="3" destOrd="0" presId="urn:microsoft.com/office/officeart/2018/2/layout/IconVerticalSolidList"/>
    <dgm:cxn modelId="{E9A7EEB8-D1D2-42E4-8D75-7B60C51C5791}" type="presParOf" srcId="{B267F130-5BFF-4AB3-A64D-02A4F0E1CB31}" destId="{4F8FB5A0-2D02-413B-A9C0-CB2F96A5B60E}" srcOrd="1" destOrd="0" presId="urn:microsoft.com/office/officeart/2018/2/layout/IconVerticalSolidList"/>
    <dgm:cxn modelId="{0CC2BA15-0C08-4318-960E-F31B337581A6}" type="presParOf" srcId="{B267F130-5BFF-4AB3-A64D-02A4F0E1CB31}" destId="{62C4A4DD-2EDB-4F3F-81B4-5ED23EA89CD0}" srcOrd="2" destOrd="0" presId="urn:microsoft.com/office/officeart/2018/2/layout/IconVerticalSolidList"/>
    <dgm:cxn modelId="{C8B79C62-CB9B-48A1-A41C-E43EAC627F0C}" type="presParOf" srcId="{62C4A4DD-2EDB-4F3F-81B4-5ED23EA89CD0}" destId="{33D4739C-91B0-46C2-A5AE-EF0FFF1D23CC}" srcOrd="0" destOrd="0" presId="urn:microsoft.com/office/officeart/2018/2/layout/IconVerticalSolidList"/>
    <dgm:cxn modelId="{D7051BF5-BB53-4DF7-B549-7960AF677C58}" type="presParOf" srcId="{62C4A4DD-2EDB-4F3F-81B4-5ED23EA89CD0}" destId="{39172E40-56F9-4D39-B172-CD052E956F8E}" srcOrd="1" destOrd="0" presId="urn:microsoft.com/office/officeart/2018/2/layout/IconVerticalSolidList"/>
    <dgm:cxn modelId="{8D3FC90C-9EB5-403B-AE24-DF6376A6106F}" type="presParOf" srcId="{62C4A4DD-2EDB-4F3F-81B4-5ED23EA89CD0}" destId="{14172B7D-09A0-4B16-8607-88569B4B4F7B}" srcOrd="2" destOrd="0" presId="urn:microsoft.com/office/officeart/2018/2/layout/IconVerticalSolidList"/>
    <dgm:cxn modelId="{557E9317-8822-472A-A8CD-FF2BC3357157}" type="presParOf" srcId="{62C4A4DD-2EDB-4F3F-81B4-5ED23EA89CD0}" destId="{40939D8C-0917-443A-9A0E-BACC32E3899B}" srcOrd="3" destOrd="0" presId="urn:microsoft.com/office/officeart/2018/2/layout/IconVerticalSolidList"/>
    <dgm:cxn modelId="{60BA567C-866F-4C10-BEDA-D306BDB3B93E}" type="presParOf" srcId="{B267F130-5BFF-4AB3-A64D-02A4F0E1CB31}" destId="{F44077ED-A03C-4649-9F64-064928B4125C}" srcOrd="3" destOrd="0" presId="urn:microsoft.com/office/officeart/2018/2/layout/IconVerticalSolidList"/>
    <dgm:cxn modelId="{20DD1F0E-0C2B-42E1-9A26-808BBC8B6D83}" type="presParOf" srcId="{B267F130-5BFF-4AB3-A64D-02A4F0E1CB31}" destId="{097A9582-38EF-4264-BF32-780A801CDDCC}" srcOrd="4" destOrd="0" presId="urn:microsoft.com/office/officeart/2018/2/layout/IconVerticalSolidList"/>
    <dgm:cxn modelId="{8AA32911-458C-41A2-B0E0-32A4F944B140}" type="presParOf" srcId="{097A9582-38EF-4264-BF32-780A801CDDCC}" destId="{83720CE5-7B7B-4E4B-BBBA-CE39FE8AD9AE}" srcOrd="0" destOrd="0" presId="urn:microsoft.com/office/officeart/2018/2/layout/IconVerticalSolidList"/>
    <dgm:cxn modelId="{B2F8A007-7737-424A-AE6C-5334E37F84A4}" type="presParOf" srcId="{097A9582-38EF-4264-BF32-780A801CDDCC}" destId="{BF1765B3-0669-46C1-8001-749A6B85E279}" srcOrd="1" destOrd="0" presId="urn:microsoft.com/office/officeart/2018/2/layout/IconVerticalSolidList"/>
    <dgm:cxn modelId="{FB712CAC-BFB3-4100-B115-9500D48B1728}" type="presParOf" srcId="{097A9582-38EF-4264-BF32-780A801CDDCC}" destId="{F8E97C08-B8FB-4FDF-AC30-7F3B4A3C2BF7}" srcOrd="2" destOrd="0" presId="urn:microsoft.com/office/officeart/2018/2/layout/IconVerticalSolidList"/>
    <dgm:cxn modelId="{E96AAFF3-5041-4507-B5E1-4123C5EC7855}" type="presParOf" srcId="{097A9582-38EF-4264-BF32-780A801CDDCC}" destId="{8349B260-E3FB-40A9-951E-7D066B658885}" srcOrd="3" destOrd="0" presId="urn:microsoft.com/office/officeart/2018/2/layout/IconVerticalSolidList"/>
    <dgm:cxn modelId="{117484B8-CFB5-4224-A10B-2E2541132882}" type="presParOf" srcId="{B267F130-5BFF-4AB3-A64D-02A4F0E1CB31}" destId="{69E1444F-EE12-4DE6-8EE9-472780A1DB9E}" srcOrd="5" destOrd="0" presId="urn:microsoft.com/office/officeart/2018/2/layout/IconVerticalSolidList"/>
    <dgm:cxn modelId="{8350C6A4-05ED-4914-A0A8-CF31811CFC3B}" type="presParOf" srcId="{B267F130-5BFF-4AB3-A64D-02A4F0E1CB31}" destId="{3184EDE0-EAF5-478E-8578-06AABB6A109E}" srcOrd="6" destOrd="0" presId="urn:microsoft.com/office/officeart/2018/2/layout/IconVerticalSolidList"/>
    <dgm:cxn modelId="{A0CA71ED-2543-4A97-B0BD-2D81DCFFB542}" type="presParOf" srcId="{3184EDE0-EAF5-478E-8578-06AABB6A109E}" destId="{0DE2EE4B-5BED-4DF4-B6BC-CC8F364E5D9B}" srcOrd="0" destOrd="0" presId="urn:microsoft.com/office/officeart/2018/2/layout/IconVerticalSolidList"/>
    <dgm:cxn modelId="{48918DFB-D907-4B4B-B181-A61D4D204E62}" type="presParOf" srcId="{3184EDE0-EAF5-478E-8578-06AABB6A109E}" destId="{C8B0A670-312C-4E53-BC28-5EED86B68A5B}" srcOrd="1" destOrd="0" presId="urn:microsoft.com/office/officeart/2018/2/layout/IconVerticalSolidList"/>
    <dgm:cxn modelId="{422ECE83-D52F-45CD-9DE4-51BD54FCFBC0}" type="presParOf" srcId="{3184EDE0-EAF5-478E-8578-06AABB6A109E}" destId="{D1C9F696-BC2E-4F95-9D51-E8E1550C40D7}" srcOrd="2" destOrd="0" presId="urn:microsoft.com/office/officeart/2018/2/layout/IconVerticalSolidList"/>
    <dgm:cxn modelId="{0CE7569A-CD6E-48FD-8964-D0E3D62A1CEC}" type="presParOf" srcId="{3184EDE0-EAF5-478E-8578-06AABB6A109E}" destId="{9C60E56A-DBDA-4B91-83D4-288D13591386}" srcOrd="3" destOrd="0" presId="urn:microsoft.com/office/officeart/2018/2/layout/IconVerticalSolidList"/>
    <dgm:cxn modelId="{F0B66D40-44B6-4CEA-8A62-B55FC501FE21}" type="presParOf" srcId="{B267F130-5BFF-4AB3-A64D-02A4F0E1CB31}" destId="{60731B5C-4811-46CE-99E4-4864A94949E6}" srcOrd="7" destOrd="0" presId="urn:microsoft.com/office/officeart/2018/2/layout/IconVerticalSolidList"/>
    <dgm:cxn modelId="{266A7A74-8238-4438-A269-03BFC51ABC85}" type="presParOf" srcId="{B267F130-5BFF-4AB3-A64D-02A4F0E1CB31}" destId="{98F723A4-32D9-406B-BDC2-10D8B6BA4BFF}" srcOrd="8" destOrd="0" presId="urn:microsoft.com/office/officeart/2018/2/layout/IconVerticalSolidList"/>
    <dgm:cxn modelId="{B8B64B85-59AB-4CCD-8E15-41924B6FBBEE}" type="presParOf" srcId="{98F723A4-32D9-406B-BDC2-10D8B6BA4BFF}" destId="{D1826313-8DA4-431C-8342-A362E499413D}" srcOrd="0" destOrd="0" presId="urn:microsoft.com/office/officeart/2018/2/layout/IconVerticalSolidList"/>
    <dgm:cxn modelId="{262178FE-C385-48C7-9771-397F022877B6}" type="presParOf" srcId="{98F723A4-32D9-406B-BDC2-10D8B6BA4BFF}" destId="{007F6FF7-C748-4DBB-A8EB-51801CBADA53}" srcOrd="1" destOrd="0" presId="urn:microsoft.com/office/officeart/2018/2/layout/IconVerticalSolidList"/>
    <dgm:cxn modelId="{18D95AF3-618F-4409-BF51-67149F76B766}" type="presParOf" srcId="{98F723A4-32D9-406B-BDC2-10D8B6BA4BFF}" destId="{E67AA646-4504-433A-9C79-C86D48E7F9F6}" srcOrd="2" destOrd="0" presId="urn:microsoft.com/office/officeart/2018/2/layout/IconVerticalSolidList"/>
    <dgm:cxn modelId="{31C7DF9F-03BB-4E3E-BD8F-F752F9B0AFD8}" type="presParOf" srcId="{98F723A4-32D9-406B-BDC2-10D8B6BA4BFF}" destId="{66E1208D-D01E-43B5-8061-6795B507E66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B73BE-DAFB-4746-9B28-3312BD418EC4}">
      <dsp:nvSpPr>
        <dsp:cNvPr id="0" name=""/>
        <dsp:cNvSpPr/>
      </dsp:nvSpPr>
      <dsp:spPr>
        <a:xfrm>
          <a:off x="0" y="6908"/>
          <a:ext cx="8560439" cy="8519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FC4C1B-6C6F-4DC2-9EE8-3E88619DFEF6}">
      <dsp:nvSpPr>
        <dsp:cNvPr id="0" name=""/>
        <dsp:cNvSpPr/>
      </dsp:nvSpPr>
      <dsp:spPr>
        <a:xfrm>
          <a:off x="257717" y="198598"/>
          <a:ext cx="469034" cy="4685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7390A8-4D6B-4A91-9B82-1D89C143C17C}">
      <dsp:nvSpPr>
        <dsp:cNvPr id="0" name=""/>
        <dsp:cNvSpPr/>
      </dsp:nvSpPr>
      <dsp:spPr>
        <a:xfrm>
          <a:off x="984468" y="6908"/>
          <a:ext cx="7546151" cy="905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801" tIns="95801" rIns="95801" bIns="95801" numCol="1" spcCol="1270" anchor="ctr" anchorCtr="0">
          <a:noAutofit/>
        </a:bodyPr>
        <a:lstStyle/>
        <a:p>
          <a:pPr marL="0" lvl="0" indent="0" algn="l" defTabSz="1066800">
            <a:lnSpc>
              <a:spcPct val="100000"/>
            </a:lnSpc>
            <a:spcBef>
              <a:spcPct val="0"/>
            </a:spcBef>
            <a:spcAft>
              <a:spcPct val="35000"/>
            </a:spcAft>
            <a:buNone/>
          </a:pPr>
          <a:r>
            <a:rPr lang="en-GB" sz="2400" kern="1200" dirty="0"/>
            <a:t>Think carefully about your school, it will have slightly different weather in different parts of it.  </a:t>
          </a:r>
          <a:endParaRPr lang="en-US" sz="2400" kern="1200" dirty="0"/>
        </a:p>
      </dsp:txBody>
      <dsp:txXfrm>
        <a:off x="984468" y="6908"/>
        <a:ext cx="7546151" cy="905204"/>
      </dsp:txXfrm>
    </dsp:sp>
    <dsp:sp modelId="{33D4739C-91B0-46C2-A5AE-EF0FFF1D23CC}">
      <dsp:nvSpPr>
        <dsp:cNvPr id="0" name=""/>
        <dsp:cNvSpPr/>
      </dsp:nvSpPr>
      <dsp:spPr>
        <a:xfrm>
          <a:off x="0" y="1138414"/>
          <a:ext cx="8560439" cy="8519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172E40-56F9-4D39-B172-CD052E956F8E}">
      <dsp:nvSpPr>
        <dsp:cNvPr id="0" name=""/>
        <dsp:cNvSpPr/>
      </dsp:nvSpPr>
      <dsp:spPr>
        <a:xfrm>
          <a:off x="257717" y="1330104"/>
          <a:ext cx="469034" cy="4685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939D8C-0917-443A-9A0E-BACC32E3899B}">
      <dsp:nvSpPr>
        <dsp:cNvPr id="0" name=""/>
        <dsp:cNvSpPr/>
      </dsp:nvSpPr>
      <dsp:spPr>
        <a:xfrm>
          <a:off x="984468" y="1138414"/>
          <a:ext cx="7546151" cy="905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801" tIns="95801" rIns="95801" bIns="95801" numCol="1" spcCol="1270" anchor="ctr" anchorCtr="0">
          <a:noAutofit/>
        </a:bodyPr>
        <a:lstStyle/>
        <a:p>
          <a:pPr marL="0" lvl="0" indent="0" algn="l" defTabSz="1066800">
            <a:lnSpc>
              <a:spcPct val="100000"/>
            </a:lnSpc>
            <a:spcBef>
              <a:spcPct val="0"/>
            </a:spcBef>
            <a:spcAft>
              <a:spcPct val="35000"/>
            </a:spcAft>
            <a:buNone/>
          </a:pPr>
          <a:r>
            <a:rPr lang="en-GB" sz="2400" i="1" kern="1200"/>
            <a:t>Air temperature is a measure of how hot or cold the air is. </a:t>
          </a:r>
          <a:endParaRPr lang="en-US" sz="2400" kern="1200"/>
        </a:p>
      </dsp:txBody>
      <dsp:txXfrm>
        <a:off x="984468" y="1138414"/>
        <a:ext cx="7546151" cy="905204"/>
      </dsp:txXfrm>
    </dsp:sp>
    <dsp:sp modelId="{83720CE5-7B7B-4E4B-BBBA-CE39FE8AD9AE}">
      <dsp:nvSpPr>
        <dsp:cNvPr id="0" name=""/>
        <dsp:cNvSpPr/>
      </dsp:nvSpPr>
      <dsp:spPr>
        <a:xfrm>
          <a:off x="0" y="2269920"/>
          <a:ext cx="8560439" cy="8519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1765B3-0669-46C1-8001-749A6B85E279}">
      <dsp:nvSpPr>
        <dsp:cNvPr id="0" name=""/>
        <dsp:cNvSpPr/>
      </dsp:nvSpPr>
      <dsp:spPr>
        <a:xfrm>
          <a:off x="257717" y="2461610"/>
          <a:ext cx="469034" cy="4685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49B260-E3FB-40A9-951E-7D066B658885}">
      <dsp:nvSpPr>
        <dsp:cNvPr id="0" name=""/>
        <dsp:cNvSpPr/>
      </dsp:nvSpPr>
      <dsp:spPr>
        <a:xfrm>
          <a:off x="984468" y="2269920"/>
          <a:ext cx="7546151" cy="905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801" tIns="95801" rIns="95801" bIns="95801" numCol="1" spcCol="1270" anchor="ctr" anchorCtr="0">
          <a:noAutofit/>
        </a:bodyPr>
        <a:lstStyle/>
        <a:p>
          <a:pPr marL="0" lvl="0" indent="0" algn="l" defTabSz="1066800">
            <a:lnSpc>
              <a:spcPct val="100000"/>
            </a:lnSpc>
            <a:spcBef>
              <a:spcPct val="0"/>
            </a:spcBef>
            <a:spcAft>
              <a:spcPct val="35000"/>
            </a:spcAft>
            <a:buNone/>
          </a:pPr>
          <a:r>
            <a:rPr lang="en-GB" sz="2400" i="1" kern="1200" dirty="0"/>
            <a:t>Precipitation is any form of water that falls from clouds such as drizzle, rain, sleet and snow.</a:t>
          </a:r>
          <a:endParaRPr lang="en-US" sz="2400" kern="1200" dirty="0"/>
        </a:p>
      </dsp:txBody>
      <dsp:txXfrm>
        <a:off x="984468" y="2269920"/>
        <a:ext cx="7546151" cy="905204"/>
      </dsp:txXfrm>
    </dsp:sp>
    <dsp:sp modelId="{0DE2EE4B-5BED-4DF4-B6BC-CC8F364E5D9B}">
      <dsp:nvSpPr>
        <dsp:cNvPr id="0" name=""/>
        <dsp:cNvSpPr/>
      </dsp:nvSpPr>
      <dsp:spPr>
        <a:xfrm>
          <a:off x="0" y="3401425"/>
          <a:ext cx="8560439" cy="8519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B0A670-312C-4E53-BC28-5EED86B68A5B}">
      <dsp:nvSpPr>
        <dsp:cNvPr id="0" name=""/>
        <dsp:cNvSpPr/>
      </dsp:nvSpPr>
      <dsp:spPr>
        <a:xfrm>
          <a:off x="257717" y="3593116"/>
          <a:ext cx="469034" cy="468576"/>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60E56A-DBDA-4B91-83D4-288D13591386}">
      <dsp:nvSpPr>
        <dsp:cNvPr id="0" name=""/>
        <dsp:cNvSpPr/>
      </dsp:nvSpPr>
      <dsp:spPr>
        <a:xfrm>
          <a:off x="984468" y="3401425"/>
          <a:ext cx="7546151" cy="905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801" tIns="95801" rIns="95801" bIns="95801" numCol="1" spcCol="1270" anchor="ctr" anchorCtr="0">
          <a:noAutofit/>
        </a:bodyPr>
        <a:lstStyle/>
        <a:p>
          <a:pPr marL="0" lvl="0" indent="0" algn="l" defTabSz="1066800">
            <a:lnSpc>
              <a:spcPct val="100000"/>
            </a:lnSpc>
            <a:spcBef>
              <a:spcPct val="0"/>
            </a:spcBef>
            <a:spcAft>
              <a:spcPct val="35000"/>
            </a:spcAft>
            <a:buNone/>
          </a:pPr>
          <a:r>
            <a:rPr lang="en-GB" sz="2400" i="1" kern="1200"/>
            <a:t>Wind is the natural movement of the air, especially in the form of a current of air blowing from a particular direction.</a:t>
          </a:r>
          <a:endParaRPr lang="en-US" sz="2400" kern="1200"/>
        </a:p>
      </dsp:txBody>
      <dsp:txXfrm>
        <a:off x="984468" y="3401425"/>
        <a:ext cx="7546151" cy="905204"/>
      </dsp:txXfrm>
    </dsp:sp>
    <dsp:sp modelId="{D1826313-8DA4-431C-8342-A362E499413D}">
      <dsp:nvSpPr>
        <dsp:cNvPr id="0" name=""/>
        <dsp:cNvSpPr/>
      </dsp:nvSpPr>
      <dsp:spPr>
        <a:xfrm>
          <a:off x="0" y="4532931"/>
          <a:ext cx="8560439" cy="8519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7F6FF7-C748-4DBB-A8EB-51801CBADA53}">
      <dsp:nvSpPr>
        <dsp:cNvPr id="0" name=""/>
        <dsp:cNvSpPr/>
      </dsp:nvSpPr>
      <dsp:spPr>
        <a:xfrm>
          <a:off x="257717" y="4724622"/>
          <a:ext cx="469034" cy="46857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E1208D-D01E-43B5-8061-6795B507E66C}">
      <dsp:nvSpPr>
        <dsp:cNvPr id="0" name=""/>
        <dsp:cNvSpPr/>
      </dsp:nvSpPr>
      <dsp:spPr>
        <a:xfrm>
          <a:off x="984468" y="4532931"/>
          <a:ext cx="7546151" cy="905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801" tIns="95801" rIns="95801" bIns="95801" numCol="1" spcCol="1270" anchor="ctr" anchorCtr="0">
          <a:noAutofit/>
        </a:bodyPr>
        <a:lstStyle/>
        <a:p>
          <a:pPr marL="0" lvl="0" indent="0" algn="l" defTabSz="1066800">
            <a:lnSpc>
              <a:spcPct val="100000"/>
            </a:lnSpc>
            <a:spcBef>
              <a:spcPct val="0"/>
            </a:spcBef>
            <a:spcAft>
              <a:spcPct val="35000"/>
            </a:spcAft>
            <a:buNone/>
          </a:pPr>
          <a:r>
            <a:rPr lang="en-GB" sz="2400" i="1" kern="1200"/>
            <a:t>Cloud cover is the fraction of the sky obscured by clouds when observed from a particular location.</a:t>
          </a:r>
          <a:endParaRPr lang="en-US" sz="2400" kern="1200"/>
        </a:p>
      </dsp:txBody>
      <dsp:txXfrm>
        <a:off x="984468" y="4532931"/>
        <a:ext cx="7546151" cy="90520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EE4C99-6E27-42E2-9DBE-E19A39F55BA6}" type="datetimeFigureOut">
              <a:rPr lang="en-GB" smtClean="0"/>
              <a:t>16/11/2020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3558BB-0030-42D0-AF17-EB85FEF99D3E}" type="slidenum">
              <a:rPr lang="en-GB" smtClean="0"/>
              <a:t>‹#›</a:t>
            </a:fld>
            <a:endParaRPr lang="en-GB"/>
          </a:p>
        </p:txBody>
      </p:sp>
    </p:spTree>
    <p:extLst>
      <p:ext uri="{BB962C8B-B14F-4D97-AF65-F5344CB8AC3E}">
        <p14:creationId xmlns:p14="http://schemas.microsoft.com/office/powerpoint/2010/main" val="3840086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Words for diagrams from text – “Weather is the short-term state of our atmosphere. This may include information about the air temperature, precipitation, wind speed, air pressure and cloud cover. Our local weather changes daily due to the movement of air in our atmosphere. “</a:t>
            </a:r>
          </a:p>
          <a:p>
            <a:endParaRPr lang="en-GB" dirty="0"/>
          </a:p>
        </p:txBody>
      </p:sp>
      <p:sp>
        <p:nvSpPr>
          <p:cNvPr id="4" name="Slide Number Placeholder 3"/>
          <p:cNvSpPr>
            <a:spLocks noGrp="1"/>
          </p:cNvSpPr>
          <p:nvPr>
            <p:ph type="sldNum" sz="quarter" idx="5"/>
          </p:nvPr>
        </p:nvSpPr>
        <p:spPr/>
        <p:txBody>
          <a:bodyPr/>
          <a:lstStyle/>
          <a:p>
            <a:fld id="{333558BB-0030-42D0-AF17-EB85FEF99D3E}" type="slidenum">
              <a:rPr lang="en-GB" smtClean="0"/>
              <a:t>4</a:t>
            </a:fld>
            <a:endParaRPr lang="en-GB"/>
          </a:p>
        </p:txBody>
      </p:sp>
    </p:spTree>
    <p:extLst>
      <p:ext uri="{BB962C8B-B14F-4D97-AF65-F5344CB8AC3E}">
        <p14:creationId xmlns:p14="http://schemas.microsoft.com/office/powerpoint/2010/main" val="33700766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098861-ED96-8540-8B53-CDD731A4F92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480252" y="1952237"/>
            <a:ext cx="11170024" cy="3293396"/>
          </a:xfrm>
        </p:spPr>
        <p:txBody>
          <a:bodyPr anchor="ctr">
            <a:normAutofit/>
          </a:bodyPr>
          <a:lstStyle>
            <a:lvl1pPr algn="l">
              <a:defRPr sz="4267">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016535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3280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828637"/>
            <a:ext cx="10515600" cy="2852737"/>
          </a:xfrm>
        </p:spPr>
        <p:txBody>
          <a:bodyPr anchor="b">
            <a:normAutofit/>
          </a:bodyPr>
          <a:lstStyle>
            <a:lvl1pPr>
              <a:defRPr sz="4267"/>
            </a:lvl1pPr>
          </a:lstStyle>
          <a:p>
            <a:r>
              <a:rPr lang="en-US"/>
              <a:t>Click to edit Master title style</a:t>
            </a:r>
            <a:endParaRPr lang="en-US" dirty="0"/>
          </a:p>
        </p:txBody>
      </p:sp>
      <p:sp>
        <p:nvSpPr>
          <p:cNvPr id="3" name="Text Placeholder 2"/>
          <p:cNvSpPr>
            <a:spLocks noGrp="1"/>
          </p:cNvSpPr>
          <p:nvPr>
            <p:ph type="body" idx="1"/>
          </p:nvPr>
        </p:nvSpPr>
        <p:spPr>
          <a:xfrm>
            <a:off x="831851" y="3708361"/>
            <a:ext cx="105156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67766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52742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solidFill>
                  <a:srgbClr val="E3027D"/>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solidFill>
                  <a:srgbClr val="E3027D"/>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09777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821631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2664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457201"/>
            <a:ext cx="6172200" cy="5403851"/>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Tree>
    <p:extLst>
      <p:ext uri="{BB962C8B-B14F-4D97-AF65-F5344CB8AC3E}">
        <p14:creationId xmlns:p14="http://schemas.microsoft.com/office/powerpoint/2010/main" val="2305363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4EBFD-4700-440D-B8D6-6FE93ECFD2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17B0448-ADDF-41EE-A7CF-3DA4BA46A3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0B4F20B-8F82-47B9-87F3-AA00909B924E}"/>
              </a:ext>
            </a:extLst>
          </p:cNvPr>
          <p:cNvSpPr>
            <a:spLocks noGrp="1"/>
          </p:cNvSpPr>
          <p:nvPr>
            <p:ph type="dt" sz="half" idx="10"/>
          </p:nvPr>
        </p:nvSpPr>
        <p:spPr/>
        <p:txBody>
          <a:bodyPr/>
          <a:lstStyle/>
          <a:p>
            <a:fld id="{45F15B61-2B27-468A-ABC2-5884F8613C26}" type="datetimeFigureOut">
              <a:rPr lang="en-GB" smtClean="0"/>
              <a:t>16/11/2020</a:t>
            </a:fld>
            <a:endParaRPr lang="en-GB"/>
          </a:p>
        </p:txBody>
      </p:sp>
      <p:sp>
        <p:nvSpPr>
          <p:cNvPr id="5" name="Footer Placeholder 4">
            <a:extLst>
              <a:ext uri="{FF2B5EF4-FFF2-40B4-BE49-F238E27FC236}">
                <a16:creationId xmlns:a16="http://schemas.microsoft.com/office/drawing/2014/main" id="{37A2D0C0-2A86-4A13-9160-FE6394B95A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0D4C02-B9E9-4996-960C-9DA330CA342B}"/>
              </a:ext>
            </a:extLst>
          </p:cNvPr>
          <p:cNvSpPr>
            <a:spLocks noGrp="1"/>
          </p:cNvSpPr>
          <p:nvPr>
            <p:ph type="sldNum" sz="quarter" idx="12"/>
          </p:nvPr>
        </p:nvSpPr>
        <p:spPr/>
        <p:txBody>
          <a:bodyPr/>
          <a:lstStyle/>
          <a:p>
            <a:fld id="{18A374B6-0D30-4F8D-80B8-5427E00D064F}" type="slidenum">
              <a:rPr lang="en-GB" smtClean="0"/>
              <a:t>‹#›</a:t>
            </a:fld>
            <a:endParaRPr lang="en-GB"/>
          </a:p>
        </p:txBody>
      </p:sp>
    </p:spTree>
    <p:extLst>
      <p:ext uri="{BB962C8B-B14F-4D97-AF65-F5344CB8AC3E}">
        <p14:creationId xmlns:p14="http://schemas.microsoft.com/office/powerpoint/2010/main" val="1008360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14E547B-16B9-5744-A1F0-04B6844C4AC5}"/>
              </a:ext>
            </a:extLst>
          </p:cNvPr>
          <p:cNvPicPr>
            <a:picLocks noChangeAspect="1"/>
          </p:cNvPicPr>
          <p:nvPr/>
        </p:nvPicPr>
        <p:blipFill rotWithShape="1">
          <a:blip r:embed="rId11">
            <a:extLst>
              <a:ext uri="{28A0092B-C50C-407E-A947-70E740481C1C}">
                <a14:useLocalDpi xmlns:a14="http://schemas.microsoft.com/office/drawing/2010/main"/>
              </a:ext>
            </a:extLst>
          </a:blip>
          <a:srcRect t="92037" r="14454"/>
          <a:stretch/>
        </p:blipFill>
        <p:spPr>
          <a:xfrm>
            <a:off x="0" y="6311901"/>
            <a:ext cx="10429795" cy="546099"/>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A74E6D20-4788-1849-AF09-167481258DC0}"/>
              </a:ext>
            </a:extLst>
          </p:cNvPr>
          <p:cNvPicPr>
            <a:picLocks noChangeAspect="1"/>
          </p:cNvPicPr>
          <p:nvPr/>
        </p:nvPicPr>
        <p:blipFill rotWithShape="1">
          <a:blip r:embed="rId11">
            <a:extLst>
              <a:ext uri="{28A0092B-C50C-407E-A947-70E740481C1C}">
                <a14:useLocalDpi xmlns:a14="http://schemas.microsoft.com/office/drawing/2010/main"/>
              </a:ext>
            </a:extLst>
          </a:blip>
          <a:srcRect l="86219" t="92037" r="1093" b="1102"/>
          <a:stretch/>
        </p:blipFill>
        <p:spPr>
          <a:xfrm>
            <a:off x="10542494" y="6346479"/>
            <a:ext cx="1547053" cy="470540"/>
          </a:xfrm>
          <a:prstGeom prst="rect">
            <a:avLst/>
          </a:prstGeom>
        </p:spPr>
      </p:pic>
    </p:spTree>
    <p:extLst>
      <p:ext uri="{BB962C8B-B14F-4D97-AF65-F5344CB8AC3E}">
        <p14:creationId xmlns:p14="http://schemas.microsoft.com/office/powerpoint/2010/main" val="37297903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377" rtl="0" eaLnBrk="1" latinLnBrk="0" hangingPunct="1">
        <a:lnSpc>
          <a:spcPct val="90000"/>
        </a:lnSpc>
        <a:spcBef>
          <a:spcPct val="0"/>
        </a:spcBef>
        <a:buNone/>
        <a:defRPr sz="3200" kern="1200">
          <a:solidFill>
            <a:srgbClr val="582C83"/>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Clr>
          <a:srgbClr val="582C83"/>
        </a:buClr>
        <a:buFont typeface="Arial" panose="020B0604020202020204" pitchFamily="34" charset="0"/>
        <a:buChar char="•"/>
        <a:defRPr sz="2133"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rgbClr val="582C83"/>
        </a:buClr>
        <a:buFont typeface="Arial" panose="020B0604020202020204" pitchFamily="34" charset="0"/>
        <a:buChar char="•"/>
        <a:defRPr sz="1867"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rgbClr val="582C83"/>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rgbClr val="582C83"/>
        </a:buClr>
        <a:buFont typeface="Arial" panose="020B0604020202020204" pitchFamily="34" charset="0"/>
        <a:buChar char="•"/>
        <a:defRPr sz="1333"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rgbClr val="582C83"/>
        </a:buClr>
        <a:buFont typeface="Arial" panose="020B0604020202020204" pitchFamily="34" charset="0"/>
        <a:buChar char="•"/>
        <a:defRPr sz="1067"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https://quizlet.com/_8y56zy?x=1jqt&amp;i=38anvz" TargetMode="External"/><Relationship Id="rId1" Type="http://schemas.openxmlformats.org/officeDocument/2006/relationships/slideLayout" Target="../slideLayouts/slideLayout4.xml"/><Relationship Id="rId4" Type="http://schemas.openxmlformats.org/officeDocument/2006/relationships/hyperlink" Target="https://www.nasa.gov/topics/earth/images/index.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independentthinking.co.uk/thunks/" TargetMode="External"/><Relationship Id="rId2" Type="http://schemas.openxmlformats.org/officeDocument/2006/relationships/image" Target="../media/image37.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bbc.co.uk/sport/cricket/53787108"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2.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hyperlink" Target="https://commons.wikimedia.org/wiki/File:Royal_Grammar_School_Guildford_Site_Map.sv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CD057-67E2-429E-AFBD-4947ADEDB408}"/>
              </a:ext>
            </a:extLst>
          </p:cNvPr>
          <p:cNvSpPr>
            <a:spLocks noGrp="1"/>
          </p:cNvSpPr>
          <p:nvPr>
            <p:ph type="title"/>
          </p:nvPr>
        </p:nvSpPr>
        <p:spPr/>
        <p:txBody>
          <a:bodyPr>
            <a:noAutofit/>
          </a:bodyPr>
          <a:lstStyle/>
          <a:p>
            <a:r>
              <a:rPr lang="en-GB" sz="3600" b="1" dirty="0">
                <a:latin typeface="+mn-lt"/>
              </a:rPr>
              <a:t>In pairs consider the following - How did the weather affect you on the way into school today?</a:t>
            </a:r>
          </a:p>
        </p:txBody>
      </p:sp>
      <p:sp>
        <p:nvSpPr>
          <p:cNvPr id="3" name="Subtitle 2">
            <a:extLst>
              <a:ext uri="{FF2B5EF4-FFF2-40B4-BE49-F238E27FC236}">
                <a16:creationId xmlns:a16="http://schemas.microsoft.com/office/drawing/2014/main" id="{6E026DF8-068C-499A-A4ED-56BE01357482}"/>
              </a:ext>
            </a:extLst>
          </p:cNvPr>
          <p:cNvSpPr>
            <a:spLocks noGrp="1"/>
          </p:cNvSpPr>
          <p:nvPr>
            <p:ph idx="1"/>
          </p:nvPr>
        </p:nvSpPr>
        <p:spPr>
          <a:xfrm>
            <a:off x="636176" y="1690688"/>
            <a:ext cx="6781800" cy="2862916"/>
          </a:xfrm>
        </p:spPr>
        <p:txBody>
          <a:bodyPr>
            <a:noAutofit/>
          </a:bodyPr>
          <a:lstStyle/>
          <a:p>
            <a:pPr marL="0" indent="0">
              <a:buNone/>
            </a:pPr>
            <a:r>
              <a:rPr lang="en-GB" sz="2400" dirty="0">
                <a:latin typeface="+mn-lt"/>
              </a:rPr>
              <a:t>Consider; </a:t>
            </a:r>
          </a:p>
          <a:p>
            <a:pPr marL="457200" indent="-457200">
              <a:buFont typeface="+mj-lt"/>
              <a:buAutoNum type="arabicPeriod"/>
            </a:pPr>
            <a:r>
              <a:rPr lang="en-GB" sz="2400" dirty="0">
                <a:latin typeface="+mn-lt"/>
              </a:rPr>
              <a:t>What the weather was like</a:t>
            </a:r>
          </a:p>
          <a:p>
            <a:pPr marL="457200" indent="-457200">
              <a:buFont typeface="+mj-lt"/>
              <a:buAutoNum type="arabicPeriod"/>
            </a:pPr>
            <a:r>
              <a:rPr lang="en-GB" sz="2400" dirty="0">
                <a:latin typeface="+mn-lt"/>
              </a:rPr>
              <a:t>The time you left (earlier or later than normal) </a:t>
            </a:r>
          </a:p>
          <a:p>
            <a:pPr marL="457200" indent="-457200">
              <a:buFont typeface="+mj-lt"/>
              <a:buAutoNum type="arabicPeriod"/>
            </a:pPr>
            <a:r>
              <a:rPr lang="en-GB" sz="2400" dirty="0">
                <a:latin typeface="+mn-lt"/>
              </a:rPr>
              <a:t>The clothes you wore</a:t>
            </a:r>
          </a:p>
          <a:p>
            <a:pPr marL="457200" indent="-457200">
              <a:buFont typeface="+mj-lt"/>
              <a:buAutoNum type="arabicPeriod"/>
            </a:pPr>
            <a:r>
              <a:rPr lang="en-GB" sz="2400" dirty="0">
                <a:latin typeface="+mn-lt"/>
              </a:rPr>
              <a:t>Your transport method and route</a:t>
            </a:r>
          </a:p>
          <a:p>
            <a:pPr marL="457200" indent="-457200">
              <a:buFont typeface="+mj-lt"/>
              <a:buAutoNum type="arabicPeriod"/>
            </a:pPr>
            <a:r>
              <a:rPr lang="en-GB" sz="2400" dirty="0">
                <a:latin typeface="+mn-lt"/>
              </a:rPr>
              <a:t>Your mood or mentality</a:t>
            </a:r>
          </a:p>
          <a:p>
            <a:pPr marL="457200" indent="-457200">
              <a:buFont typeface="+mj-lt"/>
              <a:buAutoNum type="arabicPeriod"/>
            </a:pPr>
            <a:r>
              <a:rPr lang="en-GB" sz="2400" dirty="0">
                <a:latin typeface="+mn-lt"/>
              </a:rPr>
              <a:t>Your level of comfort</a:t>
            </a:r>
          </a:p>
          <a:p>
            <a:pPr marL="0" indent="0">
              <a:buNone/>
            </a:pPr>
            <a:endParaRPr lang="en-GB" sz="2400" dirty="0">
              <a:latin typeface="+mn-lt"/>
            </a:endParaRPr>
          </a:p>
        </p:txBody>
      </p:sp>
      <p:pic>
        <p:nvPicPr>
          <p:cNvPr id="5" name="Graphic 4" descr="Sun">
            <a:extLst>
              <a:ext uri="{FF2B5EF4-FFF2-40B4-BE49-F238E27FC236}">
                <a16:creationId xmlns:a16="http://schemas.microsoft.com/office/drawing/2014/main" id="{B22F9081-F95C-4C26-AA2E-D92ABEF9D4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0142" y="2477210"/>
            <a:ext cx="914400" cy="914400"/>
          </a:xfrm>
          <a:prstGeom prst="rect">
            <a:avLst/>
          </a:prstGeom>
        </p:spPr>
      </p:pic>
      <p:pic>
        <p:nvPicPr>
          <p:cNvPr id="7" name="Graphic 6" descr="Cloud">
            <a:extLst>
              <a:ext uri="{FF2B5EF4-FFF2-40B4-BE49-F238E27FC236}">
                <a16:creationId xmlns:a16="http://schemas.microsoft.com/office/drawing/2014/main" id="{FF663B24-6DEC-420E-A751-EBBB9108077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86859" y="1736753"/>
            <a:ext cx="914400" cy="914400"/>
          </a:xfrm>
          <a:prstGeom prst="rect">
            <a:avLst/>
          </a:prstGeom>
        </p:spPr>
      </p:pic>
      <p:pic>
        <p:nvPicPr>
          <p:cNvPr id="9" name="Graphic 8" descr="Partial sun">
            <a:extLst>
              <a:ext uri="{FF2B5EF4-FFF2-40B4-BE49-F238E27FC236}">
                <a16:creationId xmlns:a16="http://schemas.microsoft.com/office/drawing/2014/main" id="{41528BF8-471E-49D9-999F-161A415CB4E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676647" y="1151647"/>
            <a:ext cx="914400" cy="914400"/>
          </a:xfrm>
          <a:prstGeom prst="rect">
            <a:avLst/>
          </a:prstGeom>
        </p:spPr>
      </p:pic>
      <p:pic>
        <p:nvPicPr>
          <p:cNvPr id="11" name="Graphic 10" descr="Lightning">
            <a:extLst>
              <a:ext uri="{FF2B5EF4-FFF2-40B4-BE49-F238E27FC236}">
                <a16:creationId xmlns:a16="http://schemas.microsoft.com/office/drawing/2014/main" id="{19B9D516-9D5E-425F-810B-C1377EBEFEC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29777" y="3530507"/>
            <a:ext cx="914400" cy="914400"/>
          </a:xfrm>
          <a:prstGeom prst="rect">
            <a:avLst/>
          </a:prstGeom>
        </p:spPr>
      </p:pic>
      <p:pic>
        <p:nvPicPr>
          <p:cNvPr id="13" name="Graphic 12" descr="Rain">
            <a:extLst>
              <a:ext uri="{FF2B5EF4-FFF2-40B4-BE49-F238E27FC236}">
                <a16:creationId xmlns:a16="http://schemas.microsoft.com/office/drawing/2014/main" id="{FD113D86-B63C-4050-B566-1F5D6E8C059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734137" y="4887212"/>
            <a:ext cx="914400" cy="914400"/>
          </a:xfrm>
          <a:prstGeom prst="rect">
            <a:avLst/>
          </a:prstGeom>
        </p:spPr>
      </p:pic>
      <p:pic>
        <p:nvPicPr>
          <p:cNvPr id="15" name="Graphic 14" descr="Snow">
            <a:extLst>
              <a:ext uri="{FF2B5EF4-FFF2-40B4-BE49-F238E27FC236}">
                <a16:creationId xmlns:a16="http://schemas.microsoft.com/office/drawing/2014/main" id="{1FDBF013-F267-4911-8F45-69B4B17C2F0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219447" y="4430012"/>
            <a:ext cx="914400" cy="914400"/>
          </a:xfrm>
          <a:prstGeom prst="rect">
            <a:avLst/>
          </a:prstGeom>
        </p:spPr>
      </p:pic>
      <p:pic>
        <p:nvPicPr>
          <p:cNvPr id="17" name="Graphic 16" descr="Thermometer">
            <a:extLst>
              <a:ext uri="{FF2B5EF4-FFF2-40B4-BE49-F238E27FC236}">
                <a16:creationId xmlns:a16="http://schemas.microsoft.com/office/drawing/2014/main" id="{0D8286B2-DD0A-49B4-A401-AD05A46C2C2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538205" y="4968212"/>
            <a:ext cx="914400" cy="914400"/>
          </a:xfrm>
          <a:prstGeom prst="rect">
            <a:avLst/>
          </a:prstGeom>
        </p:spPr>
      </p:pic>
      <p:pic>
        <p:nvPicPr>
          <p:cNvPr id="19" name="Graphic 18" descr="Snowflake">
            <a:extLst>
              <a:ext uri="{FF2B5EF4-FFF2-40B4-BE49-F238E27FC236}">
                <a16:creationId xmlns:a16="http://schemas.microsoft.com/office/drawing/2014/main" id="{C67B4967-BD50-4101-8DA4-E17C35408CC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440111" y="3571800"/>
            <a:ext cx="914400" cy="914400"/>
          </a:xfrm>
          <a:prstGeom prst="rect">
            <a:avLst/>
          </a:prstGeom>
        </p:spPr>
      </p:pic>
    </p:spTree>
    <p:extLst>
      <p:ext uri="{BB962C8B-B14F-4D97-AF65-F5344CB8AC3E}">
        <p14:creationId xmlns:p14="http://schemas.microsoft.com/office/powerpoint/2010/main" val="4168503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BB4A-7A8B-4015-B791-386E41180199}"/>
              </a:ext>
            </a:extLst>
          </p:cNvPr>
          <p:cNvSpPr>
            <a:spLocks noGrp="1"/>
          </p:cNvSpPr>
          <p:nvPr>
            <p:ph type="title"/>
          </p:nvPr>
        </p:nvSpPr>
        <p:spPr>
          <a:xfrm>
            <a:off x="1158834" y="1"/>
            <a:ext cx="10515600" cy="482472"/>
          </a:xfrm>
        </p:spPr>
        <p:txBody>
          <a:bodyPr/>
          <a:lstStyle/>
          <a:p>
            <a:r>
              <a:rPr lang="en-GB" sz="2400" dirty="0">
                <a:latin typeface="+mn-lt"/>
              </a:rPr>
              <a:t>Homework – complete the weekly weather diary</a:t>
            </a:r>
          </a:p>
        </p:txBody>
      </p:sp>
      <p:graphicFrame>
        <p:nvGraphicFramePr>
          <p:cNvPr id="6" name="Content Placeholder 5">
            <a:extLst>
              <a:ext uri="{FF2B5EF4-FFF2-40B4-BE49-F238E27FC236}">
                <a16:creationId xmlns:a16="http://schemas.microsoft.com/office/drawing/2014/main" id="{5412C146-D640-4F61-A02B-726B8D325D15}"/>
              </a:ext>
            </a:extLst>
          </p:cNvPr>
          <p:cNvGraphicFramePr>
            <a:graphicFrameLocks noGrp="1"/>
          </p:cNvGraphicFramePr>
          <p:nvPr>
            <p:ph idx="1"/>
            <p:extLst>
              <p:ext uri="{D42A27DB-BD31-4B8C-83A1-F6EECF244321}">
                <p14:modId xmlns:p14="http://schemas.microsoft.com/office/powerpoint/2010/main" val="1698729163"/>
              </p:ext>
            </p:extLst>
          </p:nvPr>
        </p:nvGraphicFramePr>
        <p:xfrm>
          <a:off x="107130" y="365291"/>
          <a:ext cx="11741084" cy="5750679"/>
        </p:xfrm>
        <a:graphic>
          <a:graphicData uri="http://schemas.openxmlformats.org/drawingml/2006/table">
            <a:tbl>
              <a:tblPr firstRow="1" firstCol="1" bandRow="1">
                <a:tableStyleId>{5940675A-B579-460E-94D1-54222C63F5DA}</a:tableStyleId>
              </a:tblPr>
              <a:tblGrid>
                <a:gridCol w="1996907">
                  <a:extLst>
                    <a:ext uri="{9D8B030D-6E8A-4147-A177-3AD203B41FA5}">
                      <a16:colId xmlns:a16="http://schemas.microsoft.com/office/drawing/2014/main" val="2138310215"/>
                    </a:ext>
                  </a:extLst>
                </a:gridCol>
                <a:gridCol w="1294136">
                  <a:extLst>
                    <a:ext uri="{9D8B030D-6E8A-4147-A177-3AD203B41FA5}">
                      <a16:colId xmlns:a16="http://schemas.microsoft.com/office/drawing/2014/main" val="2349488211"/>
                    </a:ext>
                  </a:extLst>
                </a:gridCol>
                <a:gridCol w="1294899">
                  <a:extLst>
                    <a:ext uri="{9D8B030D-6E8A-4147-A177-3AD203B41FA5}">
                      <a16:colId xmlns:a16="http://schemas.microsoft.com/office/drawing/2014/main" val="1429360790"/>
                    </a:ext>
                  </a:extLst>
                </a:gridCol>
                <a:gridCol w="1411647">
                  <a:extLst>
                    <a:ext uri="{9D8B030D-6E8A-4147-A177-3AD203B41FA5}">
                      <a16:colId xmlns:a16="http://schemas.microsoft.com/office/drawing/2014/main" val="1961003432"/>
                    </a:ext>
                  </a:extLst>
                </a:gridCol>
                <a:gridCol w="1590201">
                  <a:extLst>
                    <a:ext uri="{9D8B030D-6E8A-4147-A177-3AD203B41FA5}">
                      <a16:colId xmlns:a16="http://schemas.microsoft.com/office/drawing/2014/main" val="3966505700"/>
                    </a:ext>
                  </a:extLst>
                </a:gridCol>
                <a:gridCol w="1411647">
                  <a:extLst>
                    <a:ext uri="{9D8B030D-6E8A-4147-A177-3AD203B41FA5}">
                      <a16:colId xmlns:a16="http://schemas.microsoft.com/office/drawing/2014/main" val="3086178599"/>
                    </a:ext>
                  </a:extLst>
                </a:gridCol>
                <a:gridCol w="1411647">
                  <a:extLst>
                    <a:ext uri="{9D8B030D-6E8A-4147-A177-3AD203B41FA5}">
                      <a16:colId xmlns:a16="http://schemas.microsoft.com/office/drawing/2014/main" val="2252746754"/>
                    </a:ext>
                  </a:extLst>
                </a:gridCol>
                <a:gridCol w="1330000">
                  <a:extLst>
                    <a:ext uri="{9D8B030D-6E8A-4147-A177-3AD203B41FA5}">
                      <a16:colId xmlns:a16="http://schemas.microsoft.com/office/drawing/2014/main" val="823416689"/>
                    </a:ext>
                  </a:extLst>
                </a:gridCol>
              </a:tblGrid>
              <a:tr h="203428">
                <a:tc>
                  <a:txBody>
                    <a:bodyPr/>
                    <a:lstStyle/>
                    <a:p>
                      <a:pPr algn="l">
                        <a:spcAft>
                          <a:spcPts val="0"/>
                        </a:spcAft>
                      </a:pPr>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5853" marR="55853" marT="0" marB="0"/>
                </a:tc>
                <a:tc>
                  <a:txBody>
                    <a:bodyPr/>
                    <a:lstStyle/>
                    <a:p>
                      <a:pPr algn="l">
                        <a:spcAft>
                          <a:spcPts val="0"/>
                        </a:spcAft>
                      </a:pPr>
                      <a:r>
                        <a:rPr lang="en-GB" sz="1400">
                          <a:effectLst/>
                        </a:rPr>
                        <a:t>Sunday</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5853" marR="55853" marT="0" marB="0"/>
                </a:tc>
                <a:tc>
                  <a:txBody>
                    <a:bodyPr/>
                    <a:lstStyle/>
                    <a:p>
                      <a:pPr algn="l">
                        <a:spcAft>
                          <a:spcPts val="0"/>
                        </a:spcAft>
                      </a:pPr>
                      <a:r>
                        <a:rPr lang="en-GB" sz="1400">
                          <a:effectLst/>
                        </a:rPr>
                        <a:t>Monday</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5853" marR="55853" marT="0" marB="0"/>
                </a:tc>
                <a:tc>
                  <a:txBody>
                    <a:bodyPr/>
                    <a:lstStyle/>
                    <a:p>
                      <a:pPr algn="l">
                        <a:spcAft>
                          <a:spcPts val="0"/>
                        </a:spcAft>
                      </a:pPr>
                      <a:r>
                        <a:rPr lang="en-GB" sz="1400">
                          <a:effectLst/>
                        </a:rPr>
                        <a:t>Tuesday</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5853" marR="55853" marT="0" marB="0"/>
                </a:tc>
                <a:tc>
                  <a:txBody>
                    <a:bodyPr/>
                    <a:lstStyle/>
                    <a:p>
                      <a:pPr algn="l">
                        <a:spcAft>
                          <a:spcPts val="0"/>
                        </a:spcAft>
                      </a:pPr>
                      <a:r>
                        <a:rPr lang="en-GB" sz="1400">
                          <a:effectLst/>
                        </a:rPr>
                        <a:t>Wednesday</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5853" marR="55853" marT="0" marB="0"/>
                </a:tc>
                <a:tc>
                  <a:txBody>
                    <a:bodyPr/>
                    <a:lstStyle/>
                    <a:p>
                      <a:pPr algn="l">
                        <a:spcAft>
                          <a:spcPts val="0"/>
                        </a:spcAft>
                      </a:pPr>
                      <a:r>
                        <a:rPr lang="en-GB" sz="1400">
                          <a:effectLst/>
                        </a:rPr>
                        <a:t>Thursday</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5853" marR="55853" marT="0" marB="0"/>
                </a:tc>
                <a:tc>
                  <a:txBody>
                    <a:bodyPr/>
                    <a:lstStyle/>
                    <a:p>
                      <a:pPr algn="l">
                        <a:spcAft>
                          <a:spcPts val="0"/>
                        </a:spcAft>
                      </a:pPr>
                      <a:r>
                        <a:rPr lang="en-GB" sz="1400">
                          <a:effectLst/>
                        </a:rPr>
                        <a:t>Friday</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5853" marR="55853" marT="0" marB="0"/>
                </a:tc>
                <a:tc>
                  <a:txBody>
                    <a:bodyPr/>
                    <a:lstStyle/>
                    <a:p>
                      <a:pPr algn="l">
                        <a:spcAft>
                          <a:spcPts val="0"/>
                        </a:spcAft>
                      </a:pPr>
                      <a:r>
                        <a:rPr lang="en-GB" sz="1400">
                          <a:effectLst/>
                        </a:rPr>
                        <a:t>Saturday</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5853" marR="55853" marT="0" marB="0"/>
                </a:tc>
                <a:extLst>
                  <a:ext uri="{0D108BD9-81ED-4DB2-BD59-A6C34878D82A}">
                    <a16:rowId xmlns:a16="http://schemas.microsoft.com/office/drawing/2014/main" val="2533342209"/>
                  </a:ext>
                </a:extLst>
              </a:tr>
              <a:tr h="1740428">
                <a:tc>
                  <a:txBody>
                    <a:bodyPr/>
                    <a:lstStyle/>
                    <a:p>
                      <a:pPr algn="l">
                        <a:spcAft>
                          <a:spcPts val="0"/>
                        </a:spcAft>
                      </a:pPr>
                      <a:r>
                        <a:rPr lang="en-GB" sz="1200">
                          <a:effectLst/>
                        </a:rPr>
                        <a:t>What was the weather like (consider temperature,</a:t>
                      </a:r>
                      <a:endParaRPr lang="en-GB" sz="1400">
                        <a:effectLst/>
                      </a:endParaRPr>
                    </a:p>
                    <a:p>
                      <a:pPr algn="l">
                        <a:spcAft>
                          <a:spcPts val="0"/>
                        </a:spcAft>
                      </a:pPr>
                      <a:r>
                        <a:rPr lang="en-GB" sz="1200">
                          <a:effectLst/>
                        </a:rPr>
                        <a:t>cloud cover, and wind)</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5853" marR="55853" marT="0" marB="0"/>
                </a:tc>
                <a:tc>
                  <a:txBody>
                    <a:bodyPr/>
                    <a:lstStyle/>
                    <a:p>
                      <a:pPr algn="l">
                        <a:spcAft>
                          <a:spcPts val="0"/>
                        </a:spcAft>
                      </a:pPr>
                      <a:r>
                        <a:rPr lang="en-GB" sz="1400" dirty="0">
                          <a:effectLst/>
                        </a:rPr>
                        <a:t> </a:t>
                      </a:r>
                    </a:p>
                    <a:p>
                      <a:pPr algn="l">
                        <a:spcAft>
                          <a:spcPts val="0"/>
                        </a:spcAft>
                      </a:pPr>
                      <a:r>
                        <a:rPr lang="en-GB" sz="1400" dirty="0">
                          <a:effectLst/>
                        </a:rPr>
                        <a:t> </a:t>
                      </a:r>
                    </a:p>
                    <a:p>
                      <a:pPr algn="l">
                        <a:spcAft>
                          <a:spcPts val="0"/>
                        </a:spcAft>
                      </a:pPr>
                      <a:r>
                        <a:rPr lang="en-GB" sz="1400" dirty="0">
                          <a:effectLst/>
                        </a:rPr>
                        <a:t> </a:t>
                      </a:r>
                    </a:p>
                    <a:p>
                      <a:pPr algn="l">
                        <a:spcAft>
                          <a:spcPts val="0"/>
                        </a:spcAft>
                      </a:pPr>
                      <a:r>
                        <a:rPr lang="en-GB" sz="1400" dirty="0">
                          <a:effectLst/>
                        </a:rPr>
                        <a:t> </a:t>
                      </a:r>
                    </a:p>
                    <a:p>
                      <a:pPr algn="l">
                        <a:spcAft>
                          <a:spcPts val="0"/>
                        </a:spcAft>
                      </a:pPr>
                      <a:r>
                        <a:rPr lang="en-GB" sz="1400" dirty="0">
                          <a:effectLst/>
                        </a:rPr>
                        <a:t> </a:t>
                      </a:r>
                    </a:p>
                    <a:p>
                      <a:pPr algn="l">
                        <a:spcAft>
                          <a:spcPts val="0"/>
                        </a:spcAft>
                      </a:pPr>
                      <a:r>
                        <a:rPr lang="en-GB" sz="1400" dirty="0">
                          <a:effectLst/>
                        </a:rPr>
                        <a:t> </a:t>
                      </a:r>
                    </a:p>
                    <a:p>
                      <a:pPr algn="l">
                        <a:spcAft>
                          <a:spcPts val="0"/>
                        </a:spcAft>
                      </a:pPr>
                      <a:r>
                        <a:rPr lang="en-GB" sz="1400" dirty="0">
                          <a:effectLst/>
                        </a:rPr>
                        <a:t> </a:t>
                      </a:r>
                    </a:p>
                    <a:p>
                      <a:pPr algn="l">
                        <a:spcAft>
                          <a:spcPts val="0"/>
                        </a:spcAft>
                      </a:pPr>
                      <a:r>
                        <a:rPr lang="en-GB" sz="1400" dirty="0">
                          <a:effectLst/>
                        </a:rPr>
                        <a:t> </a:t>
                      </a:r>
                    </a:p>
                    <a:p>
                      <a:pPr algn="l">
                        <a:spcAft>
                          <a:spcPts val="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853" marR="55853" marT="0" marB="0"/>
                </a:tc>
                <a:tc>
                  <a:txBody>
                    <a:bodyPr/>
                    <a:lstStyle/>
                    <a:p>
                      <a:pPr algn="l">
                        <a:spcAft>
                          <a:spcPts val="0"/>
                        </a:spcAft>
                      </a:pPr>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5853" marR="55853" marT="0" marB="0"/>
                </a:tc>
                <a:tc>
                  <a:txBody>
                    <a:bodyPr/>
                    <a:lstStyle/>
                    <a:p>
                      <a:pPr algn="l">
                        <a:spcAft>
                          <a:spcPts val="0"/>
                        </a:spcAft>
                      </a:pPr>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5853" marR="55853" marT="0" marB="0"/>
                </a:tc>
                <a:tc>
                  <a:txBody>
                    <a:bodyPr/>
                    <a:lstStyle/>
                    <a:p>
                      <a:pPr algn="l">
                        <a:spcAft>
                          <a:spcPts val="0"/>
                        </a:spcAft>
                      </a:pPr>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5853" marR="55853" marT="0" marB="0"/>
                </a:tc>
                <a:tc>
                  <a:txBody>
                    <a:bodyPr/>
                    <a:lstStyle/>
                    <a:p>
                      <a:pPr algn="l">
                        <a:spcAft>
                          <a:spcPts val="0"/>
                        </a:spcAft>
                      </a:pPr>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5853" marR="55853" marT="0" marB="0"/>
                </a:tc>
                <a:tc>
                  <a:txBody>
                    <a:bodyPr/>
                    <a:lstStyle/>
                    <a:p>
                      <a:pPr algn="l">
                        <a:spcAft>
                          <a:spcPts val="0"/>
                        </a:spcAft>
                      </a:pPr>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5853" marR="55853" marT="0" marB="0"/>
                </a:tc>
                <a:tc>
                  <a:txBody>
                    <a:bodyPr/>
                    <a:lstStyle/>
                    <a:p>
                      <a:pPr algn="l">
                        <a:spcAft>
                          <a:spcPts val="0"/>
                        </a:spcAft>
                      </a:pPr>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5853" marR="55853" marT="0" marB="0"/>
                </a:tc>
                <a:extLst>
                  <a:ext uri="{0D108BD9-81ED-4DB2-BD59-A6C34878D82A}">
                    <a16:rowId xmlns:a16="http://schemas.microsoft.com/office/drawing/2014/main" val="3660099524"/>
                  </a:ext>
                </a:extLst>
              </a:tr>
              <a:tr h="1128697">
                <a:tc>
                  <a:txBody>
                    <a:bodyPr/>
                    <a:lstStyle/>
                    <a:p>
                      <a:pPr algn="l">
                        <a:spcAft>
                          <a:spcPts val="0"/>
                        </a:spcAft>
                      </a:pPr>
                      <a:r>
                        <a:rPr lang="en-GB" sz="1200">
                          <a:effectLst/>
                        </a:rPr>
                        <a:t>Draw some of the weather symbols that are used on the television weather forecasts to best represent the day</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5853" marR="55853" marT="0" marB="0"/>
                </a:tc>
                <a:tc>
                  <a:txBody>
                    <a:bodyPr/>
                    <a:lstStyle/>
                    <a:p>
                      <a:pPr algn="l">
                        <a:spcAft>
                          <a:spcPts val="0"/>
                        </a:spcAft>
                      </a:pPr>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5853" marR="55853" marT="0" marB="0"/>
                </a:tc>
                <a:tc>
                  <a:txBody>
                    <a:bodyPr/>
                    <a:lstStyle/>
                    <a:p>
                      <a:pPr algn="l">
                        <a:spcAft>
                          <a:spcPts val="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853" marR="55853" marT="0" marB="0"/>
                </a:tc>
                <a:tc>
                  <a:txBody>
                    <a:bodyPr/>
                    <a:lstStyle/>
                    <a:p>
                      <a:pPr algn="l">
                        <a:spcAft>
                          <a:spcPts val="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853" marR="55853" marT="0" marB="0"/>
                </a:tc>
                <a:tc>
                  <a:txBody>
                    <a:bodyPr/>
                    <a:lstStyle/>
                    <a:p>
                      <a:pPr algn="l">
                        <a:spcAft>
                          <a:spcPts val="0"/>
                        </a:spcAft>
                      </a:pPr>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5853" marR="55853" marT="0" marB="0"/>
                </a:tc>
                <a:tc>
                  <a:txBody>
                    <a:bodyPr/>
                    <a:lstStyle/>
                    <a:p>
                      <a:pPr algn="l">
                        <a:spcAft>
                          <a:spcPts val="0"/>
                        </a:spcAft>
                      </a:pPr>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5853" marR="55853" marT="0" marB="0"/>
                </a:tc>
                <a:tc>
                  <a:txBody>
                    <a:bodyPr/>
                    <a:lstStyle/>
                    <a:p>
                      <a:pPr algn="l">
                        <a:spcAft>
                          <a:spcPts val="0"/>
                        </a:spcAft>
                      </a:pPr>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5853" marR="55853" marT="0" marB="0"/>
                </a:tc>
                <a:tc>
                  <a:txBody>
                    <a:bodyPr/>
                    <a:lstStyle/>
                    <a:p>
                      <a:pPr algn="l">
                        <a:spcAft>
                          <a:spcPts val="0"/>
                        </a:spcAft>
                      </a:pPr>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5853" marR="55853" marT="0" marB="0"/>
                </a:tc>
                <a:extLst>
                  <a:ext uri="{0D108BD9-81ED-4DB2-BD59-A6C34878D82A}">
                    <a16:rowId xmlns:a16="http://schemas.microsoft.com/office/drawing/2014/main" val="886412271"/>
                  </a:ext>
                </a:extLst>
              </a:tr>
              <a:tr h="2488382">
                <a:tc>
                  <a:txBody>
                    <a:bodyPr/>
                    <a:lstStyle/>
                    <a:p>
                      <a:pPr algn="l">
                        <a:spcAft>
                          <a:spcPts val="0"/>
                        </a:spcAft>
                      </a:pPr>
                      <a:r>
                        <a:rPr lang="en-GB" sz="1200">
                          <a:effectLst/>
                        </a:rPr>
                        <a:t>How did the weather affect everything?</a:t>
                      </a:r>
                      <a:endParaRPr lang="en-GB" sz="1400">
                        <a:effectLst/>
                      </a:endParaRPr>
                    </a:p>
                    <a:p>
                      <a:pPr algn="l">
                        <a:spcAft>
                          <a:spcPts val="0"/>
                        </a:spcAft>
                      </a:pPr>
                      <a:r>
                        <a:rPr lang="en-GB" sz="1200">
                          <a:effectLst/>
                        </a:rPr>
                        <a:t> </a:t>
                      </a:r>
                      <a:endParaRPr lang="en-GB" sz="1400">
                        <a:effectLst/>
                      </a:endParaRPr>
                    </a:p>
                    <a:p>
                      <a:pPr algn="l">
                        <a:spcAft>
                          <a:spcPts val="0"/>
                        </a:spcAft>
                      </a:pPr>
                      <a:r>
                        <a:rPr lang="en-GB" sz="1200">
                          <a:effectLst/>
                        </a:rPr>
                        <a:t>You could think about how it affected:</a:t>
                      </a:r>
                      <a:endParaRPr lang="en-GB" sz="1400">
                        <a:effectLst/>
                      </a:endParaRPr>
                    </a:p>
                    <a:p>
                      <a:pPr marL="342900" lvl="0" indent="-342900" algn="l">
                        <a:spcAft>
                          <a:spcPts val="0"/>
                        </a:spcAft>
                        <a:buFont typeface="Symbol" panose="05050102010706020507" pitchFamily="18" charset="2"/>
                        <a:buChar char=""/>
                      </a:pPr>
                      <a:r>
                        <a:rPr lang="en-GB" sz="1200">
                          <a:effectLst/>
                        </a:rPr>
                        <a:t>what you wore;</a:t>
                      </a:r>
                      <a:endParaRPr lang="en-GB" sz="1400">
                        <a:effectLst/>
                      </a:endParaRPr>
                    </a:p>
                    <a:p>
                      <a:pPr marL="342900" lvl="0" indent="-342900" algn="l">
                        <a:spcAft>
                          <a:spcPts val="0"/>
                        </a:spcAft>
                        <a:buFont typeface="Symbol" panose="05050102010706020507" pitchFamily="18" charset="2"/>
                        <a:buChar char=""/>
                      </a:pPr>
                      <a:r>
                        <a:rPr lang="en-GB" sz="1200">
                          <a:effectLst/>
                        </a:rPr>
                        <a:t>what you ate and drank;</a:t>
                      </a:r>
                      <a:endParaRPr lang="en-GB" sz="1400">
                        <a:effectLst/>
                      </a:endParaRPr>
                    </a:p>
                    <a:p>
                      <a:pPr marL="342900" lvl="0" indent="-342900" algn="l">
                        <a:spcAft>
                          <a:spcPts val="0"/>
                        </a:spcAft>
                        <a:buFont typeface="Symbol" panose="05050102010706020507" pitchFamily="18" charset="2"/>
                        <a:buChar char=""/>
                      </a:pPr>
                      <a:r>
                        <a:rPr lang="en-GB" sz="1200">
                          <a:effectLst/>
                        </a:rPr>
                        <a:t>how you travelled;</a:t>
                      </a:r>
                      <a:endParaRPr lang="en-GB" sz="1400">
                        <a:effectLst/>
                      </a:endParaRPr>
                    </a:p>
                    <a:p>
                      <a:pPr marL="342900" lvl="0" indent="-342900" algn="l">
                        <a:spcAft>
                          <a:spcPts val="0"/>
                        </a:spcAft>
                        <a:buFont typeface="Symbol" panose="05050102010706020507" pitchFamily="18" charset="2"/>
                        <a:buChar char=""/>
                      </a:pPr>
                      <a:r>
                        <a:rPr lang="en-GB" sz="1200">
                          <a:effectLst/>
                        </a:rPr>
                        <a:t>how you felt;</a:t>
                      </a:r>
                      <a:endParaRPr lang="en-GB" sz="1400">
                        <a:effectLst/>
                      </a:endParaRPr>
                    </a:p>
                    <a:p>
                      <a:pPr marL="342900" lvl="0" indent="-342900" algn="l">
                        <a:spcAft>
                          <a:spcPts val="0"/>
                        </a:spcAft>
                        <a:buFont typeface="Symbol" panose="05050102010706020507" pitchFamily="18" charset="2"/>
                        <a:buChar char=""/>
                      </a:pPr>
                      <a:r>
                        <a:rPr lang="en-GB" sz="1200">
                          <a:effectLst/>
                        </a:rPr>
                        <a:t>your school, work or leisure activities</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5853" marR="55853" marT="0" marB="0"/>
                </a:tc>
                <a:tc>
                  <a:txBody>
                    <a:bodyPr/>
                    <a:lstStyle/>
                    <a:p>
                      <a:pPr algn="l">
                        <a:spcAft>
                          <a:spcPts val="0"/>
                        </a:spcAft>
                      </a:pPr>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5853" marR="55853" marT="0" marB="0"/>
                </a:tc>
                <a:tc>
                  <a:txBody>
                    <a:bodyPr/>
                    <a:lstStyle/>
                    <a:p>
                      <a:pPr algn="l">
                        <a:spcAft>
                          <a:spcPts val="0"/>
                        </a:spcAft>
                      </a:pPr>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5853" marR="55853" marT="0" marB="0"/>
                </a:tc>
                <a:tc>
                  <a:txBody>
                    <a:bodyPr/>
                    <a:lstStyle/>
                    <a:p>
                      <a:pPr algn="l">
                        <a:spcAft>
                          <a:spcPts val="0"/>
                        </a:spcAft>
                      </a:pPr>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5853" marR="55853" marT="0" marB="0"/>
                </a:tc>
                <a:tc>
                  <a:txBody>
                    <a:bodyPr/>
                    <a:lstStyle/>
                    <a:p>
                      <a:pPr algn="l">
                        <a:spcAft>
                          <a:spcPts val="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853" marR="55853" marT="0" marB="0"/>
                </a:tc>
                <a:tc>
                  <a:txBody>
                    <a:bodyPr/>
                    <a:lstStyle/>
                    <a:p>
                      <a:pPr algn="l">
                        <a:spcAft>
                          <a:spcPts val="0"/>
                        </a:spcAft>
                      </a:pPr>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5853" marR="55853" marT="0" marB="0"/>
                </a:tc>
                <a:tc>
                  <a:txBody>
                    <a:bodyPr/>
                    <a:lstStyle/>
                    <a:p>
                      <a:pPr algn="l">
                        <a:spcAft>
                          <a:spcPts val="0"/>
                        </a:spcAft>
                      </a:pPr>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5853" marR="55853" marT="0" marB="0"/>
                </a:tc>
                <a:tc>
                  <a:txBody>
                    <a:bodyPr/>
                    <a:lstStyle/>
                    <a:p>
                      <a:pPr algn="l">
                        <a:spcAft>
                          <a:spcPts val="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853" marR="55853" marT="0" marB="0"/>
                </a:tc>
                <a:extLst>
                  <a:ext uri="{0D108BD9-81ED-4DB2-BD59-A6C34878D82A}">
                    <a16:rowId xmlns:a16="http://schemas.microsoft.com/office/drawing/2014/main" val="3910546077"/>
                  </a:ext>
                </a:extLst>
              </a:tr>
            </a:tbl>
          </a:graphicData>
        </a:graphic>
      </p:graphicFrame>
    </p:spTree>
    <p:extLst>
      <p:ext uri="{BB962C8B-B14F-4D97-AF65-F5344CB8AC3E}">
        <p14:creationId xmlns:p14="http://schemas.microsoft.com/office/powerpoint/2010/main" val="942633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5316B-EF12-4A8E-ADF1-A7C43E982AB9}"/>
              </a:ext>
            </a:extLst>
          </p:cNvPr>
          <p:cNvSpPr>
            <a:spLocks noGrp="1"/>
          </p:cNvSpPr>
          <p:nvPr>
            <p:ph type="title"/>
          </p:nvPr>
        </p:nvSpPr>
        <p:spPr>
          <a:xfrm>
            <a:off x="838200" y="365125"/>
            <a:ext cx="4845784" cy="1325563"/>
          </a:xfrm>
        </p:spPr>
        <p:txBody>
          <a:bodyPr>
            <a:normAutofit/>
          </a:bodyPr>
          <a:lstStyle/>
          <a:p>
            <a:r>
              <a:rPr lang="en-GB" sz="4000" b="1" u="sng" dirty="0">
                <a:latin typeface="+mn-lt"/>
              </a:rPr>
              <a:t>Review</a:t>
            </a:r>
          </a:p>
        </p:txBody>
      </p:sp>
      <p:sp>
        <p:nvSpPr>
          <p:cNvPr id="3" name="Subtitle 2">
            <a:extLst>
              <a:ext uri="{FF2B5EF4-FFF2-40B4-BE49-F238E27FC236}">
                <a16:creationId xmlns:a16="http://schemas.microsoft.com/office/drawing/2014/main" id="{4EC54ED0-C442-40BB-A5DC-9AB206422B12}"/>
              </a:ext>
            </a:extLst>
          </p:cNvPr>
          <p:cNvSpPr>
            <a:spLocks noGrp="1"/>
          </p:cNvSpPr>
          <p:nvPr>
            <p:ph sz="half" idx="1"/>
          </p:nvPr>
        </p:nvSpPr>
        <p:spPr>
          <a:xfrm>
            <a:off x="45386" y="1825625"/>
            <a:ext cx="5974414" cy="4351339"/>
          </a:xfrm>
        </p:spPr>
        <p:txBody>
          <a:bodyPr>
            <a:normAutofit/>
          </a:bodyPr>
          <a:lstStyle/>
          <a:p>
            <a:pPr marL="457200" indent="-457200">
              <a:buFont typeface="+mj-lt"/>
              <a:buAutoNum type="arabicPeriod"/>
            </a:pPr>
            <a:r>
              <a:rPr lang="en-GB" sz="2400" dirty="0">
                <a:latin typeface="+mn-lt"/>
              </a:rPr>
              <a:t>In pairs, describe 3 </a:t>
            </a:r>
            <a:r>
              <a:rPr lang="en-GB" sz="2400">
                <a:latin typeface="+mn-lt"/>
              </a:rPr>
              <a:t>ways that </a:t>
            </a:r>
            <a:r>
              <a:rPr lang="en-GB" sz="2400" dirty="0">
                <a:latin typeface="+mn-lt"/>
              </a:rPr>
              <a:t>the weather can vary from place to place and time to time.</a:t>
            </a:r>
          </a:p>
          <a:p>
            <a:pPr marL="457200" indent="-457200">
              <a:buFont typeface="+mj-lt"/>
              <a:buAutoNum type="arabicPeriod"/>
            </a:pPr>
            <a:r>
              <a:rPr lang="en-GB" sz="2400" dirty="0">
                <a:latin typeface="+mn-lt"/>
              </a:rPr>
              <a:t>Describe 2 ways that the weather can have a positive impact on human lives and activities and 2 ways it can have a negative impact.</a:t>
            </a:r>
          </a:p>
          <a:p>
            <a:pPr marL="0" indent="0">
              <a:buNone/>
            </a:pPr>
            <a:r>
              <a:rPr lang="en-GB" sz="2400" dirty="0">
                <a:latin typeface="+mn-lt"/>
              </a:rPr>
              <a:t>QUIZLET - </a:t>
            </a:r>
            <a:r>
              <a:rPr lang="en-GB" sz="2400" dirty="0">
                <a:hlinkClick r:id="rId2"/>
              </a:rPr>
              <a:t>https://quizlet.com/_8y56zy?x=1jqt&amp;i=38anvz</a:t>
            </a:r>
            <a:r>
              <a:rPr lang="en-GB" sz="2400" dirty="0"/>
              <a:t> </a:t>
            </a:r>
            <a:endParaRPr lang="en-GB" sz="2400" dirty="0">
              <a:latin typeface="+mn-lt"/>
            </a:endParaRPr>
          </a:p>
        </p:txBody>
      </p:sp>
      <p:pic>
        <p:nvPicPr>
          <p:cNvPr id="6" name="Content Placeholder 5" descr="A picture containing table, sitting&#10;&#10;Description automatically generated">
            <a:extLst>
              <a:ext uri="{FF2B5EF4-FFF2-40B4-BE49-F238E27FC236}">
                <a16:creationId xmlns:a16="http://schemas.microsoft.com/office/drawing/2014/main" id="{41302BCB-67D2-4E16-AA50-9BAC0887C34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69650" y="50800"/>
            <a:ext cx="6176964" cy="6176964"/>
          </a:xfrm>
        </p:spPr>
      </p:pic>
      <p:sp>
        <p:nvSpPr>
          <p:cNvPr id="7" name="Rectangle 6">
            <a:extLst>
              <a:ext uri="{FF2B5EF4-FFF2-40B4-BE49-F238E27FC236}">
                <a16:creationId xmlns:a16="http://schemas.microsoft.com/office/drawing/2014/main" id="{4AA421E1-2486-4E63-9B16-643A9187D6DF}"/>
              </a:ext>
            </a:extLst>
          </p:cNvPr>
          <p:cNvSpPr/>
          <p:nvPr/>
        </p:nvSpPr>
        <p:spPr>
          <a:xfrm>
            <a:off x="6871350" y="5889210"/>
            <a:ext cx="5480155" cy="338554"/>
          </a:xfrm>
          <a:prstGeom prst="rect">
            <a:avLst/>
          </a:prstGeom>
        </p:spPr>
        <p:txBody>
          <a:bodyPr wrap="none">
            <a:spAutoFit/>
          </a:bodyPr>
          <a:lstStyle/>
          <a:p>
            <a:r>
              <a:rPr lang="en-GB" sz="1600" dirty="0">
                <a:solidFill>
                  <a:schemeClr val="bg1"/>
                </a:solidFill>
              </a:rPr>
              <a:t>Source: </a:t>
            </a:r>
            <a:r>
              <a:rPr lang="en-GB" sz="1600" dirty="0">
                <a:hlinkClick r:id="rId4"/>
              </a:rPr>
              <a:t>https://www.nasa.gov/topics/earth/images/index.html</a:t>
            </a:r>
            <a:r>
              <a:rPr lang="en-GB" sz="1600" dirty="0"/>
              <a:t> </a:t>
            </a:r>
          </a:p>
        </p:txBody>
      </p:sp>
    </p:spTree>
    <p:extLst>
      <p:ext uri="{BB962C8B-B14F-4D97-AF65-F5344CB8AC3E}">
        <p14:creationId xmlns:p14="http://schemas.microsoft.com/office/powerpoint/2010/main" val="840092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picture containing curtain, shower, closed, filled&#10;&#10;Description automatically generated">
            <a:extLst>
              <a:ext uri="{FF2B5EF4-FFF2-40B4-BE49-F238E27FC236}">
                <a16:creationId xmlns:a16="http://schemas.microsoft.com/office/drawing/2014/main" id="{829FBB8B-ADA1-4FE8-8F7E-443E4E4EEE77}"/>
              </a:ext>
            </a:extLst>
          </p:cNvPr>
          <p:cNvPicPr>
            <a:picLocks noGrp="1" noChangeAspect="1"/>
          </p:cNvPicPr>
          <p:nvPr>
            <p:ph sz="half" idx="1"/>
          </p:nvPr>
        </p:nvPicPr>
        <p:blipFill>
          <a:blip r:embed="rId2"/>
          <a:stretch>
            <a:fillRect/>
          </a:stretch>
        </p:blipFill>
        <p:spPr>
          <a:xfrm>
            <a:off x="0" y="-1"/>
            <a:ext cx="12192000" cy="1018017"/>
          </a:xfrm>
        </p:spPr>
      </p:pic>
      <p:sp>
        <p:nvSpPr>
          <p:cNvPr id="12" name="Title 11">
            <a:extLst>
              <a:ext uri="{FF2B5EF4-FFF2-40B4-BE49-F238E27FC236}">
                <a16:creationId xmlns:a16="http://schemas.microsoft.com/office/drawing/2014/main" id="{256763C1-7BA0-4074-915A-104CC06C70EE}"/>
              </a:ext>
            </a:extLst>
          </p:cNvPr>
          <p:cNvSpPr>
            <a:spLocks noGrp="1"/>
          </p:cNvSpPr>
          <p:nvPr>
            <p:ph type="title"/>
          </p:nvPr>
        </p:nvSpPr>
        <p:spPr>
          <a:xfrm>
            <a:off x="1936376" y="23143"/>
            <a:ext cx="8117542" cy="506920"/>
          </a:xfrm>
          <a:solidFill>
            <a:srgbClr val="F2F7FC">
              <a:alpha val="89804"/>
            </a:srgbClr>
          </a:solidFill>
        </p:spPr>
        <p:txBody>
          <a:bodyPr>
            <a:normAutofit/>
          </a:bodyPr>
          <a:lstStyle/>
          <a:p>
            <a:pPr algn="ctr"/>
            <a:r>
              <a:rPr lang="en-GB" sz="2400" b="1" u="sng" dirty="0">
                <a:solidFill>
                  <a:schemeClr val="tx1"/>
                </a:solidFill>
                <a:latin typeface="+mn-lt"/>
              </a:rPr>
              <a:t>Weather in our lives and </a:t>
            </a:r>
            <a:r>
              <a:rPr lang="en-GB" sz="2400" b="1" u="sng" dirty="0">
                <a:solidFill>
                  <a:schemeClr val="accent1">
                    <a:lumMod val="50000"/>
                  </a:schemeClr>
                </a:solidFill>
                <a:highlight>
                  <a:srgbClr val="FFFFFF"/>
                </a:highlight>
                <a:latin typeface="+mn-lt"/>
              </a:rPr>
              <a:t>c</a:t>
            </a:r>
            <a:r>
              <a:rPr lang="en-GB" sz="2400" b="1" u="sng" dirty="0">
                <a:solidFill>
                  <a:schemeClr val="accent1">
                    <a:lumMod val="75000"/>
                  </a:schemeClr>
                </a:solidFill>
                <a:highlight>
                  <a:srgbClr val="FFFFFF"/>
                </a:highlight>
                <a:latin typeface="+mn-lt"/>
              </a:rPr>
              <a:t>l</a:t>
            </a:r>
            <a:r>
              <a:rPr lang="en-GB" sz="2400" b="1" u="sng" dirty="0">
                <a:solidFill>
                  <a:schemeClr val="accent5">
                    <a:lumMod val="75000"/>
                  </a:schemeClr>
                </a:solidFill>
                <a:highlight>
                  <a:srgbClr val="FFFFFF"/>
                </a:highlight>
                <a:latin typeface="+mn-lt"/>
              </a:rPr>
              <a:t>i</a:t>
            </a:r>
            <a:r>
              <a:rPr lang="en-GB" sz="2400" b="1" u="sng" dirty="0">
                <a:solidFill>
                  <a:srgbClr val="00B0F0"/>
                </a:solidFill>
                <a:highlight>
                  <a:srgbClr val="FFFFFF"/>
                </a:highlight>
                <a:latin typeface="+mn-lt"/>
              </a:rPr>
              <a:t>m</a:t>
            </a:r>
            <a:r>
              <a:rPr lang="en-GB" sz="2400" b="1" u="sng" dirty="0">
                <a:solidFill>
                  <a:schemeClr val="accent5">
                    <a:lumMod val="60000"/>
                    <a:lumOff val="40000"/>
                  </a:schemeClr>
                </a:solidFill>
                <a:highlight>
                  <a:srgbClr val="FFFFFF"/>
                </a:highlight>
                <a:latin typeface="+mn-lt"/>
              </a:rPr>
              <a:t>a</a:t>
            </a:r>
            <a:r>
              <a:rPr lang="en-GB" sz="2400" b="1" u="sng" dirty="0">
                <a:solidFill>
                  <a:schemeClr val="accent5">
                    <a:lumMod val="40000"/>
                    <a:lumOff val="60000"/>
                  </a:schemeClr>
                </a:solidFill>
                <a:highlight>
                  <a:srgbClr val="FFFFFF"/>
                </a:highlight>
                <a:latin typeface="+mn-lt"/>
              </a:rPr>
              <a:t>t</a:t>
            </a:r>
            <a:r>
              <a:rPr lang="en-GB" sz="2400" b="1" u="sng" dirty="0">
                <a:solidFill>
                  <a:schemeClr val="accent2">
                    <a:lumMod val="40000"/>
                    <a:lumOff val="60000"/>
                  </a:schemeClr>
                </a:solidFill>
                <a:highlight>
                  <a:srgbClr val="FFFFFF"/>
                </a:highlight>
                <a:latin typeface="+mn-lt"/>
              </a:rPr>
              <a:t>e</a:t>
            </a:r>
            <a:r>
              <a:rPr lang="en-GB" sz="2400" b="1" u="sng" dirty="0">
                <a:solidFill>
                  <a:schemeClr val="accent2">
                    <a:lumMod val="60000"/>
                    <a:lumOff val="40000"/>
                  </a:schemeClr>
                </a:solidFill>
                <a:highlight>
                  <a:srgbClr val="FFFFFF"/>
                </a:highlight>
                <a:latin typeface="+mn-lt"/>
              </a:rPr>
              <a:t> c</a:t>
            </a:r>
            <a:r>
              <a:rPr lang="en-GB" sz="2400" b="1" u="sng" dirty="0">
                <a:solidFill>
                  <a:srgbClr val="FFC000"/>
                </a:solidFill>
                <a:highlight>
                  <a:srgbClr val="FFFFFF"/>
                </a:highlight>
                <a:latin typeface="+mn-lt"/>
              </a:rPr>
              <a:t>h</a:t>
            </a:r>
            <a:r>
              <a:rPr lang="en-GB" sz="2400" b="1" u="sng" dirty="0">
                <a:solidFill>
                  <a:schemeClr val="accent2">
                    <a:lumMod val="75000"/>
                  </a:schemeClr>
                </a:solidFill>
                <a:highlight>
                  <a:srgbClr val="FFFFFF"/>
                </a:highlight>
                <a:latin typeface="+mn-lt"/>
              </a:rPr>
              <a:t>a</a:t>
            </a:r>
            <a:r>
              <a:rPr lang="en-GB" sz="2400" b="1" u="sng" dirty="0">
                <a:solidFill>
                  <a:srgbClr val="FF0000"/>
                </a:solidFill>
                <a:highlight>
                  <a:srgbClr val="FFFFFF"/>
                </a:highlight>
                <a:latin typeface="+mn-lt"/>
              </a:rPr>
              <a:t>n</a:t>
            </a:r>
            <a:r>
              <a:rPr lang="en-GB" sz="2400" b="1" u="sng" dirty="0">
                <a:solidFill>
                  <a:schemeClr val="accent2">
                    <a:lumMod val="50000"/>
                  </a:schemeClr>
                </a:solidFill>
                <a:highlight>
                  <a:srgbClr val="FFFFFF"/>
                </a:highlight>
                <a:latin typeface="+mn-lt"/>
              </a:rPr>
              <a:t>g</a:t>
            </a:r>
            <a:r>
              <a:rPr lang="en-GB" sz="2400" b="1" u="sng" dirty="0">
                <a:solidFill>
                  <a:srgbClr val="C00000"/>
                </a:solidFill>
                <a:highlight>
                  <a:srgbClr val="FFFFFF"/>
                </a:highlight>
                <a:latin typeface="+mn-lt"/>
              </a:rPr>
              <a:t>e</a:t>
            </a:r>
            <a:r>
              <a:rPr lang="en-GB" sz="2400" b="1" u="sng" dirty="0">
                <a:solidFill>
                  <a:schemeClr val="tx1"/>
                </a:solidFill>
                <a:highlight>
                  <a:srgbClr val="FFFFFF"/>
                </a:highlight>
                <a:latin typeface="+mn-lt"/>
              </a:rPr>
              <a:t> </a:t>
            </a:r>
          </a:p>
        </p:txBody>
      </p:sp>
      <p:sp>
        <p:nvSpPr>
          <p:cNvPr id="14" name="TextBox 13">
            <a:extLst>
              <a:ext uri="{FF2B5EF4-FFF2-40B4-BE49-F238E27FC236}">
                <a16:creationId xmlns:a16="http://schemas.microsoft.com/office/drawing/2014/main" id="{C35CA69F-9B56-4CDA-88F3-19702365C78E}"/>
              </a:ext>
            </a:extLst>
          </p:cNvPr>
          <p:cNvSpPr txBox="1"/>
          <p:nvPr/>
        </p:nvSpPr>
        <p:spPr>
          <a:xfrm>
            <a:off x="-99091" y="747830"/>
            <a:ext cx="692829" cy="307777"/>
          </a:xfrm>
          <a:prstGeom prst="rect">
            <a:avLst/>
          </a:prstGeom>
          <a:noFill/>
        </p:spPr>
        <p:txBody>
          <a:bodyPr wrap="square" rtlCol="0">
            <a:spAutoFit/>
          </a:bodyPr>
          <a:lstStyle/>
          <a:p>
            <a:pPr defTabSz="609585"/>
            <a:r>
              <a:rPr lang="en-GB" sz="1400" b="1" dirty="0">
                <a:solidFill>
                  <a:prstClr val="white"/>
                </a:solidFill>
                <a:latin typeface="Calibri" panose="020F0502020204030204"/>
              </a:rPr>
              <a:t>1850</a:t>
            </a:r>
          </a:p>
        </p:txBody>
      </p:sp>
      <p:sp>
        <p:nvSpPr>
          <p:cNvPr id="15" name="TextBox 14">
            <a:extLst>
              <a:ext uri="{FF2B5EF4-FFF2-40B4-BE49-F238E27FC236}">
                <a16:creationId xmlns:a16="http://schemas.microsoft.com/office/drawing/2014/main" id="{6E3D1297-C23B-4065-AFC6-9C9765237223}"/>
              </a:ext>
            </a:extLst>
          </p:cNvPr>
          <p:cNvSpPr txBox="1"/>
          <p:nvPr/>
        </p:nvSpPr>
        <p:spPr>
          <a:xfrm>
            <a:off x="11737495" y="770134"/>
            <a:ext cx="692829" cy="307777"/>
          </a:xfrm>
          <a:prstGeom prst="rect">
            <a:avLst/>
          </a:prstGeom>
          <a:noFill/>
        </p:spPr>
        <p:txBody>
          <a:bodyPr wrap="square" rtlCol="0">
            <a:spAutoFit/>
          </a:bodyPr>
          <a:lstStyle/>
          <a:p>
            <a:pPr defTabSz="609585"/>
            <a:r>
              <a:rPr lang="en-GB" sz="1400" b="1" dirty="0">
                <a:solidFill>
                  <a:prstClr val="white"/>
                </a:solidFill>
                <a:latin typeface="Calibri" panose="020F0502020204030204"/>
              </a:rPr>
              <a:t>2018</a:t>
            </a:r>
          </a:p>
        </p:txBody>
      </p:sp>
      <p:sp>
        <p:nvSpPr>
          <p:cNvPr id="16" name="TextBox 15">
            <a:extLst>
              <a:ext uri="{FF2B5EF4-FFF2-40B4-BE49-F238E27FC236}">
                <a16:creationId xmlns:a16="http://schemas.microsoft.com/office/drawing/2014/main" id="{6647A260-EEE2-4970-B19B-EE8BE401AF98}"/>
              </a:ext>
            </a:extLst>
          </p:cNvPr>
          <p:cNvSpPr txBox="1"/>
          <p:nvPr/>
        </p:nvSpPr>
        <p:spPr>
          <a:xfrm>
            <a:off x="3338814" y="758987"/>
            <a:ext cx="692829" cy="307777"/>
          </a:xfrm>
          <a:prstGeom prst="rect">
            <a:avLst/>
          </a:prstGeom>
          <a:noFill/>
        </p:spPr>
        <p:txBody>
          <a:bodyPr wrap="square" rtlCol="0">
            <a:spAutoFit/>
          </a:bodyPr>
          <a:lstStyle/>
          <a:p>
            <a:pPr defTabSz="609585"/>
            <a:r>
              <a:rPr lang="en-GB" sz="1400" b="1" dirty="0">
                <a:solidFill>
                  <a:prstClr val="white"/>
                </a:solidFill>
                <a:latin typeface="Calibri" panose="020F0502020204030204"/>
              </a:rPr>
              <a:t>1900</a:t>
            </a:r>
          </a:p>
        </p:txBody>
      </p:sp>
      <p:sp>
        <p:nvSpPr>
          <p:cNvPr id="17" name="TextBox 16">
            <a:extLst>
              <a:ext uri="{FF2B5EF4-FFF2-40B4-BE49-F238E27FC236}">
                <a16:creationId xmlns:a16="http://schemas.microsoft.com/office/drawing/2014/main" id="{E81304D1-836C-4564-A96C-A38DCD1AAF98}"/>
              </a:ext>
            </a:extLst>
          </p:cNvPr>
          <p:cNvSpPr txBox="1"/>
          <p:nvPr/>
        </p:nvSpPr>
        <p:spPr>
          <a:xfrm>
            <a:off x="6710782" y="776623"/>
            <a:ext cx="692829" cy="307777"/>
          </a:xfrm>
          <a:prstGeom prst="rect">
            <a:avLst/>
          </a:prstGeom>
          <a:noFill/>
        </p:spPr>
        <p:txBody>
          <a:bodyPr wrap="square" rtlCol="0">
            <a:spAutoFit/>
          </a:bodyPr>
          <a:lstStyle/>
          <a:p>
            <a:pPr defTabSz="609585"/>
            <a:r>
              <a:rPr lang="en-GB" sz="1400" b="1" dirty="0">
                <a:solidFill>
                  <a:prstClr val="black"/>
                </a:solidFill>
                <a:latin typeface="Calibri" panose="020F0502020204030204"/>
              </a:rPr>
              <a:t>1950</a:t>
            </a:r>
          </a:p>
        </p:txBody>
      </p:sp>
      <p:sp>
        <p:nvSpPr>
          <p:cNvPr id="18" name="TextBox 17">
            <a:extLst>
              <a:ext uri="{FF2B5EF4-FFF2-40B4-BE49-F238E27FC236}">
                <a16:creationId xmlns:a16="http://schemas.microsoft.com/office/drawing/2014/main" id="{DDB64892-7CA7-49A7-B856-B4DBFF7D0116}"/>
              </a:ext>
            </a:extLst>
          </p:cNvPr>
          <p:cNvSpPr txBox="1"/>
          <p:nvPr/>
        </p:nvSpPr>
        <p:spPr>
          <a:xfrm>
            <a:off x="10495100" y="770951"/>
            <a:ext cx="692829" cy="307777"/>
          </a:xfrm>
          <a:prstGeom prst="rect">
            <a:avLst/>
          </a:prstGeom>
          <a:noFill/>
        </p:spPr>
        <p:txBody>
          <a:bodyPr wrap="square" rtlCol="0">
            <a:spAutoFit/>
          </a:bodyPr>
          <a:lstStyle/>
          <a:p>
            <a:pPr defTabSz="609585"/>
            <a:r>
              <a:rPr lang="en-GB" sz="1400" b="1" dirty="0">
                <a:solidFill>
                  <a:prstClr val="white"/>
                </a:solidFill>
                <a:latin typeface="Calibri" panose="020F0502020204030204"/>
              </a:rPr>
              <a:t>2000</a:t>
            </a:r>
          </a:p>
        </p:txBody>
      </p:sp>
      <p:pic>
        <p:nvPicPr>
          <p:cNvPr id="19" name="Picture 2">
            <a:extLst>
              <a:ext uri="{FF2B5EF4-FFF2-40B4-BE49-F238E27FC236}">
                <a16:creationId xmlns:a16="http://schemas.microsoft.com/office/drawing/2014/main" id="{73AF1831-D54B-4F63-9413-199F61E074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5261" y="3429000"/>
            <a:ext cx="1963600" cy="1963600"/>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Rectangle 2">
            <a:extLst>
              <a:ext uri="{FF2B5EF4-FFF2-40B4-BE49-F238E27FC236}">
                <a16:creationId xmlns:a16="http://schemas.microsoft.com/office/drawing/2014/main" id="{1F358065-83BB-4ECB-B91B-E239DD5C62A0}"/>
              </a:ext>
            </a:extLst>
          </p:cNvPr>
          <p:cNvSpPr/>
          <p:nvPr/>
        </p:nvSpPr>
        <p:spPr>
          <a:xfrm>
            <a:off x="2138083" y="1295688"/>
            <a:ext cx="3922058" cy="3341626"/>
          </a:xfrm>
          <a:prstGeom prst="wedgeRectCallout">
            <a:avLst>
              <a:gd name="adj1" fmla="val 137618"/>
              <a:gd name="adj2" fmla="val 49132"/>
            </a:avLst>
          </a:prstGeom>
          <a:solidFill>
            <a:srgbClr val="E500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GB" sz="2400" dirty="0"/>
              <a:t>Climate change will mean stormier winters and drier hotter summers for the UK, with a greater risk of coastal and river flooding. </a:t>
            </a:r>
          </a:p>
          <a:p>
            <a:pPr algn="ctr" defTabSz="609585"/>
            <a:endParaRPr lang="en-GB" sz="2400" dirty="0"/>
          </a:p>
          <a:p>
            <a:pPr algn="ctr" defTabSz="609585"/>
            <a:r>
              <a:rPr lang="en-GB" sz="2400" dirty="0"/>
              <a:t>What will affect you most?</a:t>
            </a:r>
            <a:endParaRPr lang="en-GB" sz="2400" b="1" dirty="0">
              <a:solidFill>
                <a:schemeClr val="bg1"/>
              </a:solidFill>
            </a:endParaRPr>
          </a:p>
        </p:txBody>
      </p:sp>
    </p:spTree>
    <p:extLst>
      <p:ext uri="{BB962C8B-B14F-4D97-AF65-F5344CB8AC3E}">
        <p14:creationId xmlns:p14="http://schemas.microsoft.com/office/powerpoint/2010/main" val="12423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urfing&#10;&#10;Description automatically generated">
            <a:extLst>
              <a:ext uri="{FF2B5EF4-FFF2-40B4-BE49-F238E27FC236}">
                <a16:creationId xmlns:a16="http://schemas.microsoft.com/office/drawing/2014/main" id="{6CEC24DE-EBD1-474D-84A2-6996532AE6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3950" y="0"/>
            <a:ext cx="8470900" cy="6353175"/>
          </a:xfrm>
          <a:prstGeom prst="rect">
            <a:avLst/>
          </a:prstGeom>
        </p:spPr>
      </p:pic>
      <p:sp>
        <p:nvSpPr>
          <p:cNvPr id="2" name="Title 1">
            <a:extLst>
              <a:ext uri="{FF2B5EF4-FFF2-40B4-BE49-F238E27FC236}">
                <a16:creationId xmlns:a16="http://schemas.microsoft.com/office/drawing/2014/main" id="{BE36BF30-9A11-439D-933E-6835EE13DC99}"/>
              </a:ext>
            </a:extLst>
          </p:cNvPr>
          <p:cNvSpPr>
            <a:spLocks noGrp="1"/>
          </p:cNvSpPr>
          <p:nvPr>
            <p:ph type="ctrTitle"/>
          </p:nvPr>
        </p:nvSpPr>
        <p:spPr>
          <a:xfrm>
            <a:off x="-42862" y="414337"/>
            <a:ext cx="4000500" cy="1123950"/>
          </a:xfrm>
        </p:spPr>
        <p:txBody>
          <a:bodyPr>
            <a:normAutofit/>
          </a:bodyPr>
          <a:lstStyle/>
          <a:p>
            <a:r>
              <a:rPr lang="en-GB" sz="2400" u="sng" dirty="0">
                <a:latin typeface="+mn-lt"/>
              </a:rPr>
              <a:t>Thunk Question</a:t>
            </a:r>
          </a:p>
        </p:txBody>
      </p:sp>
      <p:sp>
        <p:nvSpPr>
          <p:cNvPr id="4" name="Rectangle 3">
            <a:extLst>
              <a:ext uri="{FF2B5EF4-FFF2-40B4-BE49-F238E27FC236}">
                <a16:creationId xmlns:a16="http://schemas.microsoft.com/office/drawing/2014/main" id="{21E42FA9-DF08-4BF8-B2B9-5A701081CAFD}"/>
              </a:ext>
            </a:extLst>
          </p:cNvPr>
          <p:cNvSpPr/>
          <p:nvPr/>
        </p:nvSpPr>
        <p:spPr>
          <a:xfrm>
            <a:off x="184671" y="3048109"/>
            <a:ext cx="3132978" cy="1554272"/>
          </a:xfrm>
          <a:prstGeom prst="rect">
            <a:avLst/>
          </a:prstGeom>
        </p:spPr>
        <p:txBody>
          <a:bodyPr wrap="square">
            <a:spAutoFit/>
          </a:bodyPr>
          <a:lstStyle/>
          <a:p>
            <a:r>
              <a:rPr lang="en-GB" sz="1200" b="1" u="sng" dirty="0">
                <a:solidFill>
                  <a:srgbClr val="7030A0"/>
                </a:solidFill>
              </a:rPr>
              <a:t>Thunk question</a:t>
            </a:r>
          </a:p>
          <a:p>
            <a:r>
              <a:rPr lang="en-GB" sz="1200" dirty="0"/>
              <a:t>“</a:t>
            </a:r>
            <a:r>
              <a:rPr lang="en-GB" sz="1200" i="1" dirty="0"/>
              <a:t>A </a:t>
            </a:r>
            <a:r>
              <a:rPr lang="en-GB" sz="1200" b="1" i="1" dirty="0"/>
              <a:t>Thunk question</a:t>
            </a:r>
            <a:r>
              <a:rPr lang="en-GB" sz="1200" i="1" dirty="0"/>
              <a:t> is a…simple-looking </a:t>
            </a:r>
            <a:r>
              <a:rPr lang="en-GB" sz="1200" b="1" i="1" dirty="0"/>
              <a:t>question</a:t>
            </a:r>
            <a:r>
              <a:rPr lang="en-GB" sz="1200" i="1" dirty="0"/>
              <a:t> about everyday things that stops you in your tracks and helps you start to look at the world in a whole new light</a:t>
            </a:r>
            <a:r>
              <a:rPr lang="en-GB" sz="1200" dirty="0"/>
              <a:t>.” </a:t>
            </a:r>
            <a:r>
              <a:rPr lang="en-GB" sz="1100" dirty="0">
                <a:hlinkClick r:id="rId3"/>
              </a:rPr>
              <a:t>https://www.independentthinking.co.uk/thunks/</a:t>
            </a:r>
            <a:r>
              <a:rPr lang="en-GB" sz="1100" dirty="0"/>
              <a:t> </a:t>
            </a:r>
          </a:p>
          <a:p>
            <a:r>
              <a:rPr lang="en-GB" sz="1200" dirty="0" err="1"/>
              <a:t>n.b.</a:t>
            </a:r>
            <a:r>
              <a:rPr lang="en-GB" sz="1200" dirty="0"/>
              <a:t> Thunk in this sense is not an official word in the Cambridge English Dictionary!</a:t>
            </a:r>
          </a:p>
        </p:txBody>
      </p:sp>
      <p:sp>
        <p:nvSpPr>
          <p:cNvPr id="9" name="Rectangle 8">
            <a:extLst>
              <a:ext uri="{FF2B5EF4-FFF2-40B4-BE49-F238E27FC236}">
                <a16:creationId xmlns:a16="http://schemas.microsoft.com/office/drawing/2014/main" id="{94681DF7-30D3-4646-AEC2-877B955D0602}"/>
              </a:ext>
            </a:extLst>
          </p:cNvPr>
          <p:cNvSpPr/>
          <p:nvPr/>
        </p:nvSpPr>
        <p:spPr>
          <a:xfrm>
            <a:off x="7664450" y="727631"/>
            <a:ext cx="2885236" cy="923330"/>
          </a:xfrm>
          <a:prstGeom prst="rect">
            <a:avLst/>
          </a:prstGeom>
        </p:spPr>
        <p:txBody>
          <a:bodyPr wrap="square">
            <a:spAutoFit/>
          </a:bodyPr>
          <a:lstStyle/>
          <a:p>
            <a:pPr algn="ctr"/>
            <a:r>
              <a:rPr lang="en-GB" dirty="0">
                <a:latin typeface="Berlin Sans FB" panose="020E0602020502020306" pitchFamily="34" charset="0"/>
              </a:rPr>
              <a:t>Do tall people experience the weather differently to short people?</a:t>
            </a:r>
          </a:p>
        </p:txBody>
      </p:sp>
    </p:spTree>
    <p:extLst>
      <p:ext uri="{BB962C8B-B14F-4D97-AF65-F5344CB8AC3E}">
        <p14:creationId xmlns:p14="http://schemas.microsoft.com/office/powerpoint/2010/main" val="2131404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1D026-4380-4C61-B709-7AB3A576EF70}"/>
              </a:ext>
            </a:extLst>
          </p:cNvPr>
          <p:cNvSpPr>
            <a:spLocks noGrp="1"/>
          </p:cNvSpPr>
          <p:nvPr>
            <p:ph type="ctrTitle"/>
          </p:nvPr>
        </p:nvSpPr>
        <p:spPr/>
        <p:txBody>
          <a:bodyPr>
            <a:normAutofit/>
          </a:bodyPr>
          <a:lstStyle/>
          <a:p>
            <a:pPr algn="ctr"/>
            <a:r>
              <a:rPr lang="en-GB" sz="4000" b="1" u="sng" dirty="0">
                <a:latin typeface="+mn-lt"/>
              </a:rPr>
              <a:t>Weather</a:t>
            </a:r>
            <a:r>
              <a:rPr lang="en-GB" sz="4400" b="1" u="sng" dirty="0">
                <a:latin typeface="+mn-lt"/>
              </a:rPr>
              <a:t> in our lives</a:t>
            </a:r>
          </a:p>
        </p:txBody>
      </p:sp>
    </p:spTree>
    <p:extLst>
      <p:ext uri="{BB962C8B-B14F-4D97-AF65-F5344CB8AC3E}">
        <p14:creationId xmlns:p14="http://schemas.microsoft.com/office/powerpoint/2010/main" val="2314564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FDF05F-13F0-4749-9D43-4801E6B5CC26}"/>
              </a:ext>
            </a:extLst>
          </p:cNvPr>
          <p:cNvSpPr>
            <a:spLocks noGrp="1"/>
          </p:cNvSpPr>
          <p:nvPr>
            <p:ph type="title"/>
          </p:nvPr>
        </p:nvSpPr>
        <p:spPr/>
        <p:txBody>
          <a:bodyPr>
            <a:normAutofit/>
          </a:bodyPr>
          <a:lstStyle/>
          <a:p>
            <a:pPr algn="ctr"/>
            <a:r>
              <a:rPr lang="en-GB" sz="5400" b="1" u="sng" dirty="0">
                <a:latin typeface="+mn-lt"/>
              </a:rPr>
              <a:t>Weather in our lives</a:t>
            </a:r>
          </a:p>
        </p:txBody>
      </p:sp>
      <p:sp>
        <p:nvSpPr>
          <p:cNvPr id="5" name="Text Placeholder 4">
            <a:extLst>
              <a:ext uri="{FF2B5EF4-FFF2-40B4-BE49-F238E27FC236}">
                <a16:creationId xmlns:a16="http://schemas.microsoft.com/office/drawing/2014/main" id="{B8FCF1B3-CFC8-448E-9015-49BF20B59387}"/>
              </a:ext>
            </a:extLst>
          </p:cNvPr>
          <p:cNvSpPr>
            <a:spLocks noGrp="1"/>
          </p:cNvSpPr>
          <p:nvPr>
            <p:ph type="body" idx="1"/>
          </p:nvPr>
        </p:nvSpPr>
        <p:spPr/>
        <p:txBody>
          <a:bodyPr>
            <a:normAutofit/>
          </a:bodyPr>
          <a:lstStyle/>
          <a:p>
            <a:r>
              <a:rPr lang="en-GB" sz="2400" dirty="0">
                <a:latin typeface="+mn-lt"/>
              </a:rPr>
              <a:t>Objectives</a:t>
            </a:r>
          </a:p>
        </p:txBody>
      </p:sp>
      <p:sp>
        <p:nvSpPr>
          <p:cNvPr id="6" name="Content Placeholder 5">
            <a:extLst>
              <a:ext uri="{FF2B5EF4-FFF2-40B4-BE49-F238E27FC236}">
                <a16:creationId xmlns:a16="http://schemas.microsoft.com/office/drawing/2014/main" id="{D5C09E6F-F3B9-404B-B049-674BAE9FF2B6}"/>
              </a:ext>
            </a:extLst>
          </p:cNvPr>
          <p:cNvSpPr>
            <a:spLocks noGrp="1"/>
          </p:cNvSpPr>
          <p:nvPr>
            <p:ph sz="half" idx="2"/>
          </p:nvPr>
        </p:nvSpPr>
        <p:spPr/>
        <p:txBody>
          <a:bodyPr>
            <a:normAutofit/>
          </a:bodyPr>
          <a:lstStyle/>
          <a:p>
            <a:r>
              <a:rPr lang="en-GB" sz="2400" dirty="0">
                <a:latin typeface="+mn-lt"/>
              </a:rPr>
              <a:t>To be able to </a:t>
            </a:r>
            <a:r>
              <a:rPr lang="en-GB" sz="2400" b="1" dirty="0">
                <a:solidFill>
                  <a:srgbClr val="7030A0"/>
                </a:solidFill>
                <a:latin typeface="+mn-lt"/>
              </a:rPr>
              <a:t>define </a:t>
            </a:r>
            <a:r>
              <a:rPr lang="en-GB" sz="2400" dirty="0">
                <a:latin typeface="+mn-lt"/>
              </a:rPr>
              <a:t>what the weather is</a:t>
            </a:r>
          </a:p>
          <a:p>
            <a:r>
              <a:rPr lang="en-GB" sz="2400" dirty="0">
                <a:latin typeface="+mn-lt"/>
              </a:rPr>
              <a:t>To </a:t>
            </a:r>
            <a:r>
              <a:rPr lang="en-GB" sz="2400" b="1" dirty="0">
                <a:solidFill>
                  <a:srgbClr val="7030A0"/>
                </a:solidFill>
                <a:latin typeface="+mn-lt"/>
              </a:rPr>
              <a:t>explain</a:t>
            </a:r>
            <a:r>
              <a:rPr lang="en-GB" sz="2400" dirty="0">
                <a:latin typeface="+mn-lt"/>
              </a:rPr>
              <a:t> how the weather can have a direct impact upon our lives</a:t>
            </a:r>
          </a:p>
          <a:p>
            <a:r>
              <a:rPr lang="en-GB" sz="2400" dirty="0">
                <a:latin typeface="+mn-lt"/>
              </a:rPr>
              <a:t>To </a:t>
            </a:r>
            <a:r>
              <a:rPr lang="en-GB" sz="2400" b="1" dirty="0">
                <a:solidFill>
                  <a:srgbClr val="7030A0"/>
                </a:solidFill>
                <a:latin typeface="+mn-lt"/>
              </a:rPr>
              <a:t>think about </a:t>
            </a:r>
            <a:r>
              <a:rPr lang="en-GB" sz="2400" dirty="0">
                <a:latin typeface="+mn-lt"/>
              </a:rPr>
              <a:t>how the weather can VARY from place to place and time to time</a:t>
            </a:r>
          </a:p>
        </p:txBody>
      </p:sp>
      <p:sp>
        <p:nvSpPr>
          <p:cNvPr id="7" name="Text Placeholder 6">
            <a:extLst>
              <a:ext uri="{FF2B5EF4-FFF2-40B4-BE49-F238E27FC236}">
                <a16:creationId xmlns:a16="http://schemas.microsoft.com/office/drawing/2014/main" id="{3B3643D4-F04F-42D9-9800-DF44FCE7AC4C}"/>
              </a:ext>
            </a:extLst>
          </p:cNvPr>
          <p:cNvSpPr>
            <a:spLocks noGrp="1"/>
          </p:cNvSpPr>
          <p:nvPr>
            <p:ph type="body" sz="quarter" idx="3"/>
          </p:nvPr>
        </p:nvSpPr>
        <p:spPr/>
        <p:txBody>
          <a:bodyPr>
            <a:normAutofit/>
          </a:bodyPr>
          <a:lstStyle/>
          <a:p>
            <a:r>
              <a:rPr lang="en-GB" sz="2400" dirty="0">
                <a:latin typeface="+mn-lt"/>
              </a:rPr>
              <a:t>Outcomes</a:t>
            </a:r>
          </a:p>
        </p:txBody>
      </p:sp>
      <p:sp>
        <p:nvSpPr>
          <p:cNvPr id="8" name="Content Placeholder 7">
            <a:extLst>
              <a:ext uri="{FF2B5EF4-FFF2-40B4-BE49-F238E27FC236}">
                <a16:creationId xmlns:a16="http://schemas.microsoft.com/office/drawing/2014/main" id="{0365146E-565B-4BE9-B0C8-A5CFAA370324}"/>
              </a:ext>
            </a:extLst>
          </p:cNvPr>
          <p:cNvSpPr>
            <a:spLocks noGrp="1"/>
          </p:cNvSpPr>
          <p:nvPr>
            <p:ph sz="quarter" idx="4"/>
          </p:nvPr>
        </p:nvSpPr>
        <p:spPr/>
        <p:txBody>
          <a:bodyPr>
            <a:normAutofit/>
          </a:bodyPr>
          <a:lstStyle/>
          <a:p>
            <a:pPr marL="457200" indent="-457200">
              <a:buFont typeface="+mj-lt"/>
              <a:buAutoNum type="arabicPeriod"/>
            </a:pPr>
            <a:r>
              <a:rPr lang="en-GB" sz="2400" dirty="0">
                <a:latin typeface="+mn-lt"/>
              </a:rPr>
              <a:t>A completed definition of weather written down</a:t>
            </a:r>
          </a:p>
          <a:p>
            <a:pPr marL="457200" indent="-457200">
              <a:buFont typeface="+mj-lt"/>
              <a:buAutoNum type="arabicPeriod"/>
            </a:pPr>
            <a:r>
              <a:rPr lang="en-GB" sz="2400" dirty="0">
                <a:latin typeface="+mn-lt"/>
              </a:rPr>
              <a:t>Written explanations of how the weather affects sporting events </a:t>
            </a:r>
          </a:p>
          <a:p>
            <a:pPr marL="457200" indent="-457200">
              <a:buFont typeface="+mj-lt"/>
              <a:buAutoNum type="arabicPeriod"/>
            </a:pPr>
            <a:r>
              <a:rPr lang="en-GB" sz="2400" dirty="0">
                <a:latin typeface="+mn-lt"/>
              </a:rPr>
              <a:t>Annotations of the school building explaining how weather varies around it plus verbal answers in the lesson review</a:t>
            </a:r>
          </a:p>
        </p:txBody>
      </p:sp>
    </p:spTree>
    <p:extLst>
      <p:ext uri="{BB962C8B-B14F-4D97-AF65-F5344CB8AC3E}">
        <p14:creationId xmlns:p14="http://schemas.microsoft.com/office/powerpoint/2010/main" val="481746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06E102-9CEC-4F29-894D-DFB17A1A5CB6}"/>
              </a:ext>
            </a:extLst>
          </p:cNvPr>
          <p:cNvSpPr>
            <a:spLocks noGrp="1"/>
          </p:cNvSpPr>
          <p:nvPr>
            <p:ph type="title"/>
          </p:nvPr>
        </p:nvSpPr>
        <p:spPr>
          <a:xfrm>
            <a:off x="838200" y="105684"/>
            <a:ext cx="10515600" cy="698438"/>
          </a:xfrm>
        </p:spPr>
        <p:txBody>
          <a:bodyPr>
            <a:normAutofit/>
          </a:bodyPr>
          <a:lstStyle/>
          <a:p>
            <a:pPr algn="ctr"/>
            <a:r>
              <a:rPr lang="en-GB" sz="4000" b="1" u="sng" dirty="0">
                <a:latin typeface="+mn-lt"/>
              </a:rPr>
              <a:t>What is weather?</a:t>
            </a:r>
          </a:p>
        </p:txBody>
      </p:sp>
      <p:sp>
        <p:nvSpPr>
          <p:cNvPr id="5" name="Content Placeholder 4">
            <a:extLst>
              <a:ext uri="{FF2B5EF4-FFF2-40B4-BE49-F238E27FC236}">
                <a16:creationId xmlns:a16="http://schemas.microsoft.com/office/drawing/2014/main" id="{B21ABFC8-C271-461E-B122-B3760DC999EF}"/>
              </a:ext>
            </a:extLst>
          </p:cNvPr>
          <p:cNvSpPr>
            <a:spLocks noGrp="1"/>
          </p:cNvSpPr>
          <p:nvPr>
            <p:ph idx="1"/>
          </p:nvPr>
        </p:nvSpPr>
        <p:spPr>
          <a:xfrm>
            <a:off x="750895" y="695261"/>
            <a:ext cx="10515600" cy="4511675"/>
          </a:xfrm>
        </p:spPr>
        <p:txBody>
          <a:bodyPr>
            <a:noAutofit/>
          </a:bodyPr>
          <a:lstStyle/>
          <a:p>
            <a:pPr marL="457200" indent="-457200">
              <a:buFont typeface="+mj-lt"/>
              <a:buAutoNum type="arabicPeriod"/>
            </a:pPr>
            <a:r>
              <a:rPr lang="en-GB" sz="2400" dirty="0">
                <a:latin typeface="+mn-lt"/>
              </a:rPr>
              <a:t>Diagrams from text - Try to draw the text as I speak, you can only use simple sketches</a:t>
            </a:r>
          </a:p>
          <a:p>
            <a:pPr marL="0" indent="0">
              <a:buNone/>
            </a:pPr>
            <a:endParaRPr lang="en-GB" sz="2400" dirty="0">
              <a:latin typeface="+mn-lt"/>
            </a:endParaRPr>
          </a:p>
          <a:p>
            <a:pPr marL="0" indent="0">
              <a:buNone/>
            </a:pPr>
            <a:endParaRPr lang="en-GB" sz="2400" dirty="0">
              <a:latin typeface="+mn-lt"/>
            </a:endParaRPr>
          </a:p>
          <a:p>
            <a:pPr marL="0" indent="0">
              <a:buNone/>
            </a:pPr>
            <a:endParaRPr lang="en-GB" sz="2400" dirty="0">
              <a:latin typeface="+mn-lt"/>
            </a:endParaRPr>
          </a:p>
          <a:p>
            <a:pPr marL="457200" indent="-457200">
              <a:buAutoNum type="arabicPeriod" startAt="2"/>
            </a:pPr>
            <a:r>
              <a:rPr lang="en-GB" sz="2400" dirty="0">
                <a:latin typeface="+mn-lt"/>
              </a:rPr>
              <a:t>Try to “read” your diagrams back to the person next to you in as much detail as possible</a:t>
            </a:r>
          </a:p>
          <a:p>
            <a:pPr marL="457200" indent="-457200">
              <a:buAutoNum type="arabicPeriod" startAt="2"/>
            </a:pPr>
            <a:endParaRPr lang="en-GB" sz="2400" dirty="0">
              <a:latin typeface="+mn-lt"/>
            </a:endParaRPr>
          </a:p>
          <a:p>
            <a:pPr marL="0" indent="0">
              <a:buNone/>
            </a:pPr>
            <a:r>
              <a:rPr lang="en-GB" sz="2400" dirty="0">
                <a:latin typeface="+mn-lt"/>
              </a:rPr>
              <a:t>3.   Now copy the definition </a:t>
            </a:r>
          </a:p>
          <a:p>
            <a:pPr marL="0" indent="0">
              <a:buNone/>
            </a:pPr>
            <a:r>
              <a:rPr lang="en-GB" sz="2400" i="1" dirty="0">
                <a:solidFill>
                  <a:srgbClr val="7030A0"/>
                </a:solidFill>
                <a:latin typeface="+mn-lt"/>
              </a:rPr>
              <a:t>“</a:t>
            </a:r>
            <a:r>
              <a:rPr lang="en-GB" sz="2400" b="1" i="1" dirty="0">
                <a:solidFill>
                  <a:srgbClr val="7030A0"/>
                </a:solidFill>
                <a:latin typeface="+mn-lt"/>
              </a:rPr>
              <a:t>Weather</a:t>
            </a:r>
            <a:r>
              <a:rPr lang="en-GB" sz="2400" i="1" dirty="0">
                <a:solidFill>
                  <a:srgbClr val="7030A0"/>
                </a:solidFill>
                <a:latin typeface="+mn-lt"/>
              </a:rPr>
              <a:t> describes the </a:t>
            </a:r>
            <a:r>
              <a:rPr lang="en-GB" sz="2400" b="1" i="1" dirty="0">
                <a:solidFill>
                  <a:srgbClr val="7030A0"/>
                </a:solidFill>
                <a:latin typeface="+mn-lt"/>
              </a:rPr>
              <a:t>short-term</a:t>
            </a:r>
            <a:r>
              <a:rPr lang="en-GB" sz="2400" i="1" dirty="0">
                <a:solidFill>
                  <a:srgbClr val="7030A0"/>
                </a:solidFill>
                <a:latin typeface="+mn-lt"/>
              </a:rPr>
              <a:t> state of our </a:t>
            </a:r>
            <a:r>
              <a:rPr lang="en-GB" sz="2400" b="1" i="1" dirty="0">
                <a:solidFill>
                  <a:srgbClr val="7030A0"/>
                </a:solidFill>
                <a:latin typeface="+mn-lt"/>
              </a:rPr>
              <a:t>atmosphere</a:t>
            </a:r>
            <a:r>
              <a:rPr lang="en-GB" sz="2400" i="1" dirty="0">
                <a:solidFill>
                  <a:srgbClr val="7030A0"/>
                </a:solidFill>
                <a:latin typeface="+mn-lt"/>
              </a:rPr>
              <a:t>. This may include information about the air temperature, precipitation, wind speed, air pressure and cloud cover. Our local weather changes daily due to the movement of air in our atmosphere.”</a:t>
            </a:r>
          </a:p>
        </p:txBody>
      </p:sp>
      <p:pic>
        <p:nvPicPr>
          <p:cNvPr id="3" name="Graphic 2" descr="Cloud">
            <a:extLst>
              <a:ext uri="{FF2B5EF4-FFF2-40B4-BE49-F238E27FC236}">
                <a16:creationId xmlns:a16="http://schemas.microsoft.com/office/drawing/2014/main" id="{1825DE5A-1FC4-42D0-927D-AE1258504A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12767" y="1898873"/>
            <a:ext cx="914400" cy="914400"/>
          </a:xfrm>
          <a:prstGeom prst="rect">
            <a:avLst/>
          </a:prstGeom>
        </p:spPr>
      </p:pic>
      <p:pic>
        <p:nvPicPr>
          <p:cNvPr id="7" name="Graphic 6" descr="Sun">
            <a:extLst>
              <a:ext uri="{FF2B5EF4-FFF2-40B4-BE49-F238E27FC236}">
                <a16:creationId xmlns:a16="http://schemas.microsoft.com/office/drawing/2014/main" id="{1638CEF5-8A41-4AC1-A934-3DBDB8EA991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75568" y="1947273"/>
            <a:ext cx="914400" cy="914400"/>
          </a:xfrm>
          <a:prstGeom prst="rect">
            <a:avLst/>
          </a:prstGeom>
        </p:spPr>
      </p:pic>
      <p:pic>
        <p:nvPicPr>
          <p:cNvPr id="11" name="Graphic 10" descr="Man">
            <a:extLst>
              <a:ext uri="{FF2B5EF4-FFF2-40B4-BE49-F238E27FC236}">
                <a16:creationId xmlns:a16="http://schemas.microsoft.com/office/drawing/2014/main" id="{1D92D010-881A-4E1C-82FD-D71247A26B2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36000" y="1947273"/>
            <a:ext cx="914400" cy="914400"/>
          </a:xfrm>
          <a:prstGeom prst="rect">
            <a:avLst/>
          </a:prstGeom>
        </p:spPr>
      </p:pic>
      <p:pic>
        <p:nvPicPr>
          <p:cNvPr id="12" name="Graphic 11" descr="Man">
            <a:extLst>
              <a:ext uri="{FF2B5EF4-FFF2-40B4-BE49-F238E27FC236}">
                <a16:creationId xmlns:a16="http://schemas.microsoft.com/office/drawing/2014/main" id="{4AC72290-6E05-4E2F-B200-BCA95F70D4C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62034" y="2265340"/>
            <a:ext cx="547933" cy="547933"/>
          </a:xfrm>
          <a:prstGeom prst="rect">
            <a:avLst/>
          </a:prstGeom>
        </p:spPr>
      </p:pic>
      <p:sp>
        <p:nvSpPr>
          <p:cNvPr id="13" name="Arrow: Down 12">
            <a:extLst>
              <a:ext uri="{FF2B5EF4-FFF2-40B4-BE49-F238E27FC236}">
                <a16:creationId xmlns:a16="http://schemas.microsoft.com/office/drawing/2014/main" id="{BFC7CD9A-29CF-4634-A372-1B617EC68AAB}"/>
              </a:ext>
            </a:extLst>
          </p:cNvPr>
          <p:cNvSpPr/>
          <p:nvPr/>
        </p:nvSpPr>
        <p:spPr>
          <a:xfrm>
            <a:off x="4378735" y="1704140"/>
            <a:ext cx="313266" cy="469900"/>
          </a:xfrm>
          <a:prstGeom prst="downArrow">
            <a:avLst/>
          </a:prstGeom>
          <a:solidFill>
            <a:srgbClr val="E5007E"/>
          </a:solidFill>
          <a:ln>
            <a:solidFill>
              <a:srgbClr val="E500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8186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par>
                                <p:cTn id="20" presetID="22" presetClass="entr" presetSubtype="4"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 calcmode="lin" valueType="num">
                                      <p:cBhvr additive="base">
                                        <p:cTn id="30"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5">
                                            <p:txEl>
                                              <p:pRg st="6" end="6"/>
                                            </p:txEl>
                                          </p:spTgt>
                                        </p:tgtEl>
                                        <p:attrNameLst>
                                          <p:attrName>style.visibility</p:attrName>
                                        </p:attrNameLst>
                                      </p:cBhvr>
                                      <p:to>
                                        <p:strVal val="visible"/>
                                      </p:to>
                                    </p:set>
                                    <p:anim calcmode="lin" valueType="num">
                                      <p:cBhvr additive="base">
                                        <p:cTn id="36"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 calcmode="lin" valueType="num">
                                      <p:cBhvr additive="base">
                                        <p:cTn id="4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3396-8520-4C0D-A6D7-057934F79E5E}"/>
              </a:ext>
            </a:extLst>
          </p:cNvPr>
          <p:cNvSpPr>
            <a:spLocks noGrp="1"/>
          </p:cNvSpPr>
          <p:nvPr>
            <p:ph type="title"/>
          </p:nvPr>
        </p:nvSpPr>
        <p:spPr/>
        <p:txBody>
          <a:bodyPr>
            <a:normAutofit/>
          </a:bodyPr>
          <a:lstStyle/>
          <a:p>
            <a:pPr algn="ctr"/>
            <a:r>
              <a:rPr lang="en-GB" sz="4000" dirty="0"/>
              <a:t>Can you think of any examples of weather?</a:t>
            </a:r>
          </a:p>
        </p:txBody>
      </p:sp>
      <p:sp>
        <p:nvSpPr>
          <p:cNvPr id="4" name="Content Placeholder 3">
            <a:extLst>
              <a:ext uri="{FF2B5EF4-FFF2-40B4-BE49-F238E27FC236}">
                <a16:creationId xmlns:a16="http://schemas.microsoft.com/office/drawing/2014/main" id="{7B567905-877F-45EF-947E-75A5CB2DE237}"/>
              </a:ext>
            </a:extLst>
          </p:cNvPr>
          <p:cNvSpPr>
            <a:spLocks noGrp="1"/>
          </p:cNvSpPr>
          <p:nvPr>
            <p:ph sz="half" idx="1"/>
          </p:nvPr>
        </p:nvSpPr>
        <p:spPr/>
        <p:txBody>
          <a:bodyPr>
            <a:normAutofit/>
          </a:bodyPr>
          <a:lstStyle/>
          <a:p>
            <a:r>
              <a:rPr lang="en-GB" sz="2400" dirty="0"/>
              <a:t>Examples of weather:</a:t>
            </a:r>
          </a:p>
        </p:txBody>
      </p:sp>
      <p:sp>
        <p:nvSpPr>
          <p:cNvPr id="5" name="Content Placeholder 4">
            <a:extLst>
              <a:ext uri="{FF2B5EF4-FFF2-40B4-BE49-F238E27FC236}">
                <a16:creationId xmlns:a16="http://schemas.microsoft.com/office/drawing/2014/main" id="{6C1CDB85-E48F-4DE4-A242-041A0A3EDE55}"/>
              </a:ext>
            </a:extLst>
          </p:cNvPr>
          <p:cNvSpPr>
            <a:spLocks noGrp="1"/>
          </p:cNvSpPr>
          <p:nvPr>
            <p:ph sz="half" idx="2"/>
          </p:nvPr>
        </p:nvSpPr>
        <p:spPr/>
        <p:txBody>
          <a:bodyPr>
            <a:normAutofit/>
          </a:bodyPr>
          <a:lstStyle/>
          <a:p>
            <a:pPr marL="0" indent="0">
              <a:buNone/>
            </a:pPr>
            <a:r>
              <a:rPr lang="en-GB" sz="2400" dirty="0"/>
              <a:t>Are these ‘weather’?</a:t>
            </a:r>
          </a:p>
          <a:p>
            <a:r>
              <a:rPr lang="en-GB" sz="2400" dirty="0"/>
              <a:t>Too wet to go the park today</a:t>
            </a:r>
          </a:p>
          <a:p>
            <a:r>
              <a:rPr lang="en-GB" sz="2400" dirty="0"/>
              <a:t>Flights not able to land in the local airport</a:t>
            </a:r>
          </a:p>
          <a:p>
            <a:r>
              <a:rPr lang="en-GB" sz="2400" dirty="0"/>
              <a:t>Smoke from a factory fire closed roads </a:t>
            </a:r>
          </a:p>
          <a:p>
            <a:r>
              <a:rPr lang="en-GB" sz="2400" dirty="0"/>
              <a:t>Heavy snow caused problems for sheep farmers</a:t>
            </a:r>
          </a:p>
          <a:p>
            <a:r>
              <a:rPr lang="en-GB" sz="2400" dirty="0"/>
              <a:t>I will need to put on sun cream today</a:t>
            </a:r>
          </a:p>
        </p:txBody>
      </p:sp>
    </p:spTree>
    <p:extLst>
      <p:ext uri="{BB962C8B-B14F-4D97-AF65-F5344CB8AC3E}">
        <p14:creationId xmlns:p14="http://schemas.microsoft.com/office/powerpoint/2010/main" val="200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8360D-E423-47C5-AB83-896E570FCFBB}"/>
              </a:ext>
            </a:extLst>
          </p:cNvPr>
          <p:cNvSpPr>
            <a:spLocks noGrp="1"/>
          </p:cNvSpPr>
          <p:nvPr>
            <p:ph type="title"/>
          </p:nvPr>
        </p:nvSpPr>
        <p:spPr/>
        <p:txBody>
          <a:bodyPr>
            <a:normAutofit/>
          </a:bodyPr>
          <a:lstStyle/>
          <a:p>
            <a:pPr algn="ctr"/>
            <a:r>
              <a:rPr lang="en-GB" sz="4000" b="1" u="sng" dirty="0"/>
              <a:t>Causes and Effects</a:t>
            </a:r>
          </a:p>
        </p:txBody>
      </p:sp>
      <p:sp>
        <p:nvSpPr>
          <p:cNvPr id="3" name="Content Placeholder 2">
            <a:extLst>
              <a:ext uri="{FF2B5EF4-FFF2-40B4-BE49-F238E27FC236}">
                <a16:creationId xmlns:a16="http://schemas.microsoft.com/office/drawing/2014/main" id="{3D874F79-C4D3-4F74-883E-F79A705EE269}"/>
              </a:ext>
            </a:extLst>
          </p:cNvPr>
          <p:cNvSpPr>
            <a:spLocks noGrp="1"/>
          </p:cNvSpPr>
          <p:nvPr>
            <p:ph sz="half" idx="1"/>
          </p:nvPr>
        </p:nvSpPr>
        <p:spPr>
          <a:xfrm>
            <a:off x="838200" y="1760311"/>
            <a:ext cx="5181600" cy="4351339"/>
          </a:xfrm>
        </p:spPr>
        <p:txBody>
          <a:bodyPr/>
          <a:lstStyle/>
          <a:p>
            <a:r>
              <a:rPr lang="en-GB" sz="2400" dirty="0"/>
              <a:t>A </a:t>
            </a:r>
            <a:r>
              <a:rPr lang="en-GB" sz="2400" b="1" dirty="0">
                <a:solidFill>
                  <a:srgbClr val="00B050"/>
                </a:solidFill>
              </a:rPr>
              <a:t>cause </a:t>
            </a:r>
            <a:r>
              <a:rPr lang="en-GB" sz="2400" dirty="0"/>
              <a:t>is an event, thing, or person that makes something happen</a:t>
            </a:r>
          </a:p>
          <a:p>
            <a:pPr marL="0" indent="0">
              <a:buNone/>
            </a:pPr>
            <a:endParaRPr lang="en-GB" sz="2400" dirty="0"/>
          </a:p>
        </p:txBody>
      </p:sp>
      <p:sp>
        <p:nvSpPr>
          <p:cNvPr id="4" name="Content Placeholder 3">
            <a:extLst>
              <a:ext uri="{FF2B5EF4-FFF2-40B4-BE49-F238E27FC236}">
                <a16:creationId xmlns:a16="http://schemas.microsoft.com/office/drawing/2014/main" id="{DF3535D0-78C2-44BA-A890-A57958F6D978}"/>
              </a:ext>
            </a:extLst>
          </p:cNvPr>
          <p:cNvSpPr>
            <a:spLocks noGrp="1"/>
          </p:cNvSpPr>
          <p:nvPr>
            <p:ph sz="half" idx="2"/>
          </p:nvPr>
        </p:nvSpPr>
        <p:spPr>
          <a:xfrm>
            <a:off x="6172200" y="1760311"/>
            <a:ext cx="5181600" cy="4351339"/>
          </a:xfrm>
        </p:spPr>
        <p:txBody>
          <a:bodyPr>
            <a:normAutofit/>
          </a:bodyPr>
          <a:lstStyle/>
          <a:p>
            <a:r>
              <a:rPr lang="en-GB" sz="2400" dirty="0"/>
              <a:t>An </a:t>
            </a:r>
            <a:r>
              <a:rPr lang="en-GB" sz="2400" b="1" dirty="0">
                <a:solidFill>
                  <a:srgbClr val="00B050"/>
                </a:solidFill>
              </a:rPr>
              <a:t>effect</a:t>
            </a:r>
            <a:r>
              <a:rPr lang="en-GB" sz="2400" dirty="0"/>
              <a:t> is a change which is a result or consequence of an action or other cause.</a:t>
            </a:r>
          </a:p>
        </p:txBody>
      </p:sp>
      <p:sp>
        <p:nvSpPr>
          <p:cNvPr id="5" name="Rectangle 4">
            <a:extLst>
              <a:ext uri="{FF2B5EF4-FFF2-40B4-BE49-F238E27FC236}">
                <a16:creationId xmlns:a16="http://schemas.microsoft.com/office/drawing/2014/main" id="{A80ABA13-BE4C-4909-8438-2EBE23C94E05}"/>
              </a:ext>
            </a:extLst>
          </p:cNvPr>
          <p:cNvSpPr/>
          <p:nvPr/>
        </p:nvSpPr>
        <p:spPr>
          <a:xfrm>
            <a:off x="2917371" y="4127920"/>
            <a:ext cx="7015424" cy="1200329"/>
          </a:xfrm>
          <a:prstGeom prst="rect">
            <a:avLst/>
          </a:prstGeom>
        </p:spPr>
        <p:txBody>
          <a:bodyPr wrap="square">
            <a:spAutoFit/>
          </a:bodyPr>
          <a:lstStyle/>
          <a:p>
            <a:r>
              <a:rPr lang="en-GB" sz="2400" dirty="0"/>
              <a:t>For example, the weather is a “cause” as it can make other things happen. The wind can make leaves move for example. The leaves moving are an effect….</a:t>
            </a:r>
          </a:p>
        </p:txBody>
      </p:sp>
    </p:spTree>
    <p:extLst>
      <p:ext uri="{BB962C8B-B14F-4D97-AF65-F5344CB8AC3E}">
        <p14:creationId xmlns:p14="http://schemas.microsoft.com/office/powerpoint/2010/main" val="104723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BD056-FA05-4889-B2F8-9F4AF1DAF2C1}"/>
              </a:ext>
            </a:extLst>
          </p:cNvPr>
          <p:cNvSpPr>
            <a:spLocks noGrp="1"/>
          </p:cNvSpPr>
          <p:nvPr>
            <p:ph type="title"/>
          </p:nvPr>
        </p:nvSpPr>
        <p:spPr>
          <a:xfrm>
            <a:off x="3864859" y="10339"/>
            <a:ext cx="8169379" cy="732561"/>
          </a:xfrm>
        </p:spPr>
        <p:txBody>
          <a:bodyPr>
            <a:normAutofit/>
          </a:bodyPr>
          <a:lstStyle/>
          <a:p>
            <a:pPr algn="ctr"/>
            <a:r>
              <a:rPr lang="en-GB" sz="4000" b="1" u="sng" dirty="0">
                <a:latin typeface="+mn-lt"/>
              </a:rPr>
              <a:t>How the weather affects sport</a:t>
            </a:r>
          </a:p>
        </p:txBody>
      </p:sp>
      <p:sp>
        <p:nvSpPr>
          <p:cNvPr id="4" name="Content Placeholder 3">
            <a:extLst>
              <a:ext uri="{FF2B5EF4-FFF2-40B4-BE49-F238E27FC236}">
                <a16:creationId xmlns:a16="http://schemas.microsoft.com/office/drawing/2014/main" id="{EB54503A-5864-45F3-87C9-0668019F528D}"/>
              </a:ext>
            </a:extLst>
          </p:cNvPr>
          <p:cNvSpPr>
            <a:spLocks noGrp="1"/>
          </p:cNvSpPr>
          <p:nvPr>
            <p:ph idx="1"/>
          </p:nvPr>
        </p:nvSpPr>
        <p:spPr>
          <a:xfrm>
            <a:off x="3953982" y="644773"/>
            <a:ext cx="8444995" cy="2261730"/>
          </a:xfrm>
        </p:spPr>
        <p:txBody>
          <a:bodyPr>
            <a:noAutofit/>
          </a:bodyPr>
          <a:lstStyle/>
          <a:p>
            <a:pPr marL="0" indent="0">
              <a:buNone/>
            </a:pPr>
            <a:r>
              <a:rPr lang="en-GB" sz="2400" b="1" u="sng" dirty="0">
                <a:latin typeface="+mn-lt"/>
              </a:rPr>
              <a:t>Activities</a:t>
            </a:r>
          </a:p>
          <a:p>
            <a:pPr marL="457200" indent="-457200">
              <a:buFont typeface="+mj-lt"/>
              <a:buAutoNum type="arabicPeriod"/>
            </a:pPr>
            <a:r>
              <a:rPr lang="en-GB" sz="2400" dirty="0">
                <a:latin typeface="+mn-lt"/>
              </a:rPr>
              <a:t>Explain how this sporting </a:t>
            </a:r>
            <a:r>
              <a:rPr lang="en-GB" sz="2400">
                <a:latin typeface="+mn-lt"/>
              </a:rPr>
              <a:t>event has been </a:t>
            </a:r>
            <a:r>
              <a:rPr lang="en-GB" sz="2400" dirty="0">
                <a:latin typeface="+mn-lt"/>
              </a:rPr>
              <a:t>affected by the weather.  Be sure to mention what the weather conditions are and why it affected the sport.</a:t>
            </a:r>
          </a:p>
          <a:p>
            <a:pPr marL="457200" indent="-457200">
              <a:buFont typeface="+mj-lt"/>
              <a:buAutoNum type="arabicPeriod"/>
            </a:pPr>
            <a:r>
              <a:rPr lang="en-GB" sz="2400" dirty="0">
                <a:latin typeface="+mn-lt"/>
              </a:rPr>
              <a:t>Can you think of any other weather conditions and how they could affect sport? Produce a mind map to show this.</a:t>
            </a:r>
          </a:p>
        </p:txBody>
      </p:sp>
      <p:sp>
        <p:nvSpPr>
          <p:cNvPr id="11" name="TextBox 10">
            <a:extLst>
              <a:ext uri="{FF2B5EF4-FFF2-40B4-BE49-F238E27FC236}">
                <a16:creationId xmlns:a16="http://schemas.microsoft.com/office/drawing/2014/main" id="{56012E67-609C-4F03-BD1D-787BBC942201}"/>
              </a:ext>
            </a:extLst>
          </p:cNvPr>
          <p:cNvSpPr txBox="1"/>
          <p:nvPr/>
        </p:nvSpPr>
        <p:spPr>
          <a:xfrm>
            <a:off x="7799492" y="3933216"/>
            <a:ext cx="1531844" cy="1200329"/>
          </a:xfrm>
          <a:prstGeom prst="rect">
            <a:avLst/>
          </a:prstGeom>
          <a:solidFill>
            <a:srgbClr val="CC99FF"/>
          </a:solidFill>
        </p:spPr>
        <p:txBody>
          <a:bodyPr wrap="square" rtlCol="0">
            <a:spAutoFit/>
          </a:bodyPr>
          <a:lstStyle/>
          <a:p>
            <a:pPr algn="ctr"/>
            <a:r>
              <a:rPr lang="en-GB" sz="2400" dirty="0"/>
              <a:t>The Weather and sports</a:t>
            </a:r>
          </a:p>
        </p:txBody>
      </p:sp>
      <p:sp>
        <p:nvSpPr>
          <p:cNvPr id="12" name="Freeform: Shape 11">
            <a:extLst>
              <a:ext uri="{FF2B5EF4-FFF2-40B4-BE49-F238E27FC236}">
                <a16:creationId xmlns:a16="http://schemas.microsoft.com/office/drawing/2014/main" id="{E79CD807-9C0C-4067-93D3-B1E9DFD71123}"/>
              </a:ext>
            </a:extLst>
          </p:cNvPr>
          <p:cNvSpPr/>
          <p:nvPr/>
        </p:nvSpPr>
        <p:spPr>
          <a:xfrm>
            <a:off x="7238428" y="5108330"/>
            <a:ext cx="691826" cy="806824"/>
          </a:xfrm>
          <a:custGeom>
            <a:avLst/>
            <a:gdLst>
              <a:gd name="connsiteX0" fmla="*/ 672353 w 691826"/>
              <a:gd name="connsiteY0" fmla="*/ 0 h 806824"/>
              <a:gd name="connsiteX1" fmla="*/ 676835 w 691826"/>
              <a:gd name="connsiteY1" fmla="*/ 309283 h 806824"/>
              <a:gd name="connsiteX2" fmla="*/ 506506 w 691826"/>
              <a:gd name="connsiteY2" fmla="*/ 551330 h 806824"/>
              <a:gd name="connsiteX3" fmla="*/ 0 w 691826"/>
              <a:gd name="connsiteY3" fmla="*/ 806824 h 806824"/>
            </a:gdLst>
            <a:ahLst/>
            <a:cxnLst>
              <a:cxn ang="0">
                <a:pos x="connsiteX0" y="connsiteY0"/>
              </a:cxn>
              <a:cxn ang="0">
                <a:pos x="connsiteX1" y="connsiteY1"/>
              </a:cxn>
              <a:cxn ang="0">
                <a:pos x="connsiteX2" y="connsiteY2"/>
              </a:cxn>
              <a:cxn ang="0">
                <a:pos x="connsiteX3" y="connsiteY3"/>
              </a:cxn>
            </a:cxnLst>
            <a:rect l="l" t="t" r="r" b="b"/>
            <a:pathLst>
              <a:path w="691826" h="806824">
                <a:moveTo>
                  <a:pt x="672353" y="0"/>
                </a:moveTo>
                <a:cubicBezTo>
                  <a:pt x="688414" y="108697"/>
                  <a:pt x="704476" y="217395"/>
                  <a:pt x="676835" y="309283"/>
                </a:cubicBezTo>
                <a:cubicBezTo>
                  <a:pt x="649194" y="401171"/>
                  <a:pt x="619312" y="468407"/>
                  <a:pt x="506506" y="551330"/>
                </a:cubicBezTo>
                <a:cubicBezTo>
                  <a:pt x="393700" y="634253"/>
                  <a:pt x="196850" y="720538"/>
                  <a:pt x="0" y="806824"/>
                </a:cubicBez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Freeform: Shape 12">
            <a:extLst>
              <a:ext uri="{FF2B5EF4-FFF2-40B4-BE49-F238E27FC236}">
                <a16:creationId xmlns:a16="http://schemas.microsoft.com/office/drawing/2014/main" id="{0CAE5392-A35C-4466-978D-3B8C38FE25F7}"/>
              </a:ext>
            </a:extLst>
          </p:cNvPr>
          <p:cNvSpPr/>
          <p:nvPr/>
        </p:nvSpPr>
        <p:spPr>
          <a:xfrm>
            <a:off x="8966092" y="3029199"/>
            <a:ext cx="2243778" cy="912981"/>
          </a:xfrm>
          <a:custGeom>
            <a:avLst/>
            <a:gdLst>
              <a:gd name="connsiteX0" fmla="*/ 2174 w 580397"/>
              <a:gd name="connsiteY0" fmla="*/ 605118 h 605118"/>
              <a:gd name="connsiteX1" fmla="*/ 64926 w 580397"/>
              <a:gd name="connsiteY1" fmla="*/ 412377 h 605118"/>
              <a:gd name="connsiteX2" fmla="*/ 432479 w 580397"/>
              <a:gd name="connsiteY2" fmla="*/ 152400 h 605118"/>
              <a:gd name="connsiteX3" fmla="*/ 580397 w 580397"/>
              <a:gd name="connsiteY3" fmla="*/ 0 h 605118"/>
              <a:gd name="connsiteX0" fmla="*/ 2174 w 2243778"/>
              <a:gd name="connsiteY0" fmla="*/ 912981 h 912981"/>
              <a:gd name="connsiteX1" fmla="*/ 64926 w 2243778"/>
              <a:gd name="connsiteY1" fmla="*/ 720240 h 912981"/>
              <a:gd name="connsiteX2" fmla="*/ 432479 w 2243778"/>
              <a:gd name="connsiteY2" fmla="*/ 460263 h 912981"/>
              <a:gd name="connsiteX3" fmla="*/ 2243778 w 2243778"/>
              <a:gd name="connsiteY3" fmla="*/ 0 h 912981"/>
            </a:gdLst>
            <a:ahLst/>
            <a:cxnLst>
              <a:cxn ang="0">
                <a:pos x="connsiteX0" y="connsiteY0"/>
              </a:cxn>
              <a:cxn ang="0">
                <a:pos x="connsiteX1" y="connsiteY1"/>
              </a:cxn>
              <a:cxn ang="0">
                <a:pos x="connsiteX2" y="connsiteY2"/>
              </a:cxn>
              <a:cxn ang="0">
                <a:pos x="connsiteX3" y="connsiteY3"/>
              </a:cxn>
            </a:cxnLst>
            <a:rect l="l" t="t" r="r" b="b"/>
            <a:pathLst>
              <a:path w="2243778" h="912981">
                <a:moveTo>
                  <a:pt x="2174" y="912981"/>
                </a:moveTo>
                <a:cubicBezTo>
                  <a:pt x="-2309" y="854337"/>
                  <a:pt x="-6792" y="795693"/>
                  <a:pt x="64926" y="720240"/>
                </a:cubicBezTo>
                <a:cubicBezTo>
                  <a:pt x="136644" y="644787"/>
                  <a:pt x="346567" y="528992"/>
                  <a:pt x="432479" y="460263"/>
                </a:cubicBezTo>
                <a:cubicBezTo>
                  <a:pt x="518391" y="391534"/>
                  <a:pt x="2212775" y="41835"/>
                  <a:pt x="2243778" y="0"/>
                </a:cubicBez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a:solidFill>
                <a:srgbClr val="7030A0"/>
              </a:solidFill>
            </a:endParaRPr>
          </a:p>
        </p:txBody>
      </p:sp>
      <p:sp>
        <p:nvSpPr>
          <p:cNvPr id="14" name="Freeform: Shape 13">
            <a:extLst>
              <a:ext uri="{FF2B5EF4-FFF2-40B4-BE49-F238E27FC236}">
                <a16:creationId xmlns:a16="http://schemas.microsoft.com/office/drawing/2014/main" id="{6BD32340-49E2-4E00-872A-9ADBFB17512E}"/>
              </a:ext>
            </a:extLst>
          </p:cNvPr>
          <p:cNvSpPr/>
          <p:nvPr/>
        </p:nvSpPr>
        <p:spPr>
          <a:xfrm>
            <a:off x="9380303" y="4923381"/>
            <a:ext cx="690282" cy="878541"/>
          </a:xfrm>
          <a:custGeom>
            <a:avLst/>
            <a:gdLst>
              <a:gd name="connsiteX0" fmla="*/ 0 w 690282"/>
              <a:gd name="connsiteY0" fmla="*/ 0 h 878541"/>
              <a:gd name="connsiteX1" fmla="*/ 183776 w 690282"/>
              <a:gd name="connsiteY1" fmla="*/ 519953 h 878541"/>
              <a:gd name="connsiteX2" fmla="*/ 690282 w 690282"/>
              <a:gd name="connsiteY2" fmla="*/ 878541 h 878541"/>
            </a:gdLst>
            <a:ahLst/>
            <a:cxnLst>
              <a:cxn ang="0">
                <a:pos x="connsiteX0" y="connsiteY0"/>
              </a:cxn>
              <a:cxn ang="0">
                <a:pos x="connsiteX1" y="connsiteY1"/>
              </a:cxn>
              <a:cxn ang="0">
                <a:pos x="connsiteX2" y="connsiteY2"/>
              </a:cxn>
            </a:cxnLst>
            <a:rect l="l" t="t" r="r" b="b"/>
            <a:pathLst>
              <a:path w="690282" h="878541">
                <a:moveTo>
                  <a:pt x="0" y="0"/>
                </a:moveTo>
                <a:cubicBezTo>
                  <a:pt x="34364" y="186765"/>
                  <a:pt x="68729" y="373530"/>
                  <a:pt x="183776" y="519953"/>
                </a:cubicBezTo>
                <a:cubicBezTo>
                  <a:pt x="298823" y="666376"/>
                  <a:pt x="494552" y="772458"/>
                  <a:pt x="690282" y="878541"/>
                </a:cubicBez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a:solidFill>
                <a:srgbClr val="7030A0"/>
              </a:solidFill>
            </a:endParaRPr>
          </a:p>
        </p:txBody>
      </p:sp>
      <p:sp>
        <p:nvSpPr>
          <p:cNvPr id="17" name="TextBox 16">
            <a:extLst>
              <a:ext uri="{FF2B5EF4-FFF2-40B4-BE49-F238E27FC236}">
                <a16:creationId xmlns:a16="http://schemas.microsoft.com/office/drawing/2014/main" id="{61F98A76-CB4C-4C24-9606-2271B9E7F2ED}"/>
              </a:ext>
            </a:extLst>
          </p:cNvPr>
          <p:cNvSpPr txBox="1"/>
          <p:nvPr/>
        </p:nvSpPr>
        <p:spPr>
          <a:xfrm rot="20883028">
            <a:off x="9582395" y="4776850"/>
            <a:ext cx="1097065" cy="461665"/>
          </a:xfrm>
          <a:prstGeom prst="rect">
            <a:avLst/>
          </a:prstGeom>
          <a:noFill/>
        </p:spPr>
        <p:txBody>
          <a:bodyPr wrap="square" rtlCol="0">
            <a:spAutoFit/>
          </a:bodyPr>
          <a:lstStyle/>
          <a:p>
            <a:r>
              <a:rPr lang="en-GB" sz="2400" b="1" dirty="0">
                <a:solidFill>
                  <a:srgbClr val="7030A0"/>
                </a:solidFill>
              </a:rPr>
              <a:t>Fog</a:t>
            </a:r>
          </a:p>
        </p:txBody>
      </p:sp>
      <p:sp>
        <p:nvSpPr>
          <p:cNvPr id="18" name="TextBox 17">
            <a:extLst>
              <a:ext uri="{FF2B5EF4-FFF2-40B4-BE49-F238E27FC236}">
                <a16:creationId xmlns:a16="http://schemas.microsoft.com/office/drawing/2014/main" id="{9E061242-EA87-4955-BD9F-6312A6E2555C}"/>
              </a:ext>
            </a:extLst>
          </p:cNvPr>
          <p:cNvSpPr txBox="1"/>
          <p:nvPr/>
        </p:nvSpPr>
        <p:spPr>
          <a:xfrm rot="1978607">
            <a:off x="9379112" y="5644034"/>
            <a:ext cx="2214386" cy="830997"/>
          </a:xfrm>
          <a:prstGeom prst="rect">
            <a:avLst/>
          </a:prstGeom>
          <a:noFill/>
        </p:spPr>
        <p:txBody>
          <a:bodyPr wrap="square" rtlCol="0">
            <a:spAutoFit/>
          </a:bodyPr>
          <a:lstStyle/>
          <a:p>
            <a:r>
              <a:rPr lang="en-GB" sz="2400" b="1" dirty="0">
                <a:solidFill>
                  <a:srgbClr val="7030A0"/>
                </a:solidFill>
              </a:rPr>
              <a:t>Reduces visibility</a:t>
            </a:r>
          </a:p>
        </p:txBody>
      </p:sp>
      <p:sp>
        <p:nvSpPr>
          <p:cNvPr id="19" name="TextBox 18">
            <a:extLst>
              <a:ext uri="{FF2B5EF4-FFF2-40B4-BE49-F238E27FC236}">
                <a16:creationId xmlns:a16="http://schemas.microsoft.com/office/drawing/2014/main" id="{2D7779F0-A0BA-4295-A667-76F519E709B5}"/>
              </a:ext>
            </a:extLst>
          </p:cNvPr>
          <p:cNvSpPr txBox="1"/>
          <p:nvPr/>
        </p:nvSpPr>
        <p:spPr>
          <a:xfrm rot="20836830">
            <a:off x="9241519" y="3159346"/>
            <a:ext cx="2659077" cy="830997"/>
          </a:xfrm>
          <a:prstGeom prst="rect">
            <a:avLst/>
          </a:prstGeom>
          <a:noFill/>
        </p:spPr>
        <p:txBody>
          <a:bodyPr wrap="square" rtlCol="0">
            <a:spAutoFit/>
          </a:bodyPr>
          <a:lstStyle/>
          <a:p>
            <a:r>
              <a:rPr lang="en-GB" sz="2400" b="1" dirty="0">
                <a:solidFill>
                  <a:srgbClr val="7030A0"/>
                </a:solidFill>
              </a:rPr>
              <a:t>Football matches abandoned</a:t>
            </a:r>
          </a:p>
        </p:txBody>
      </p:sp>
      <p:sp>
        <p:nvSpPr>
          <p:cNvPr id="20" name="TextBox 19">
            <a:extLst>
              <a:ext uri="{FF2B5EF4-FFF2-40B4-BE49-F238E27FC236}">
                <a16:creationId xmlns:a16="http://schemas.microsoft.com/office/drawing/2014/main" id="{C91F8BD1-6902-4933-962F-7AED52F3167D}"/>
              </a:ext>
            </a:extLst>
          </p:cNvPr>
          <p:cNvSpPr txBox="1"/>
          <p:nvPr/>
        </p:nvSpPr>
        <p:spPr>
          <a:xfrm rot="20560715">
            <a:off x="6219500" y="4849724"/>
            <a:ext cx="1701647" cy="830997"/>
          </a:xfrm>
          <a:prstGeom prst="rect">
            <a:avLst/>
          </a:prstGeom>
          <a:noFill/>
          <a:ln>
            <a:noFill/>
          </a:ln>
        </p:spPr>
        <p:txBody>
          <a:bodyPr wrap="square" rtlCol="0">
            <a:spAutoFit/>
          </a:bodyPr>
          <a:lstStyle/>
          <a:p>
            <a:r>
              <a:rPr lang="en-GB" sz="2400" b="1" dirty="0">
                <a:solidFill>
                  <a:srgbClr val="7030A0"/>
                </a:solidFill>
              </a:rPr>
              <a:t>Boat races cancelled</a:t>
            </a:r>
          </a:p>
        </p:txBody>
      </p:sp>
      <p:sp>
        <p:nvSpPr>
          <p:cNvPr id="22" name="Freeform: Shape 21">
            <a:extLst>
              <a:ext uri="{FF2B5EF4-FFF2-40B4-BE49-F238E27FC236}">
                <a16:creationId xmlns:a16="http://schemas.microsoft.com/office/drawing/2014/main" id="{38470188-4DB4-4410-BB29-01A061521063}"/>
              </a:ext>
            </a:extLst>
          </p:cNvPr>
          <p:cNvSpPr/>
          <p:nvPr/>
        </p:nvSpPr>
        <p:spPr>
          <a:xfrm>
            <a:off x="8997311" y="5359414"/>
            <a:ext cx="501650" cy="632884"/>
          </a:xfrm>
          <a:custGeom>
            <a:avLst/>
            <a:gdLst>
              <a:gd name="connsiteX0" fmla="*/ 501650 w 501650"/>
              <a:gd name="connsiteY0" fmla="*/ 0 h 632884"/>
              <a:gd name="connsiteX1" fmla="*/ 414866 w 501650"/>
              <a:gd name="connsiteY1" fmla="*/ 171450 h 632884"/>
              <a:gd name="connsiteX2" fmla="*/ 0 w 501650"/>
              <a:gd name="connsiteY2" fmla="*/ 632884 h 632884"/>
            </a:gdLst>
            <a:ahLst/>
            <a:cxnLst>
              <a:cxn ang="0">
                <a:pos x="connsiteX0" y="connsiteY0"/>
              </a:cxn>
              <a:cxn ang="0">
                <a:pos x="connsiteX1" y="connsiteY1"/>
              </a:cxn>
              <a:cxn ang="0">
                <a:pos x="connsiteX2" y="connsiteY2"/>
              </a:cxn>
            </a:cxnLst>
            <a:rect l="l" t="t" r="r" b="b"/>
            <a:pathLst>
              <a:path w="501650" h="632884">
                <a:moveTo>
                  <a:pt x="501650" y="0"/>
                </a:moveTo>
                <a:cubicBezTo>
                  <a:pt x="500062" y="32984"/>
                  <a:pt x="498474" y="65969"/>
                  <a:pt x="414866" y="171450"/>
                </a:cubicBezTo>
                <a:cubicBezTo>
                  <a:pt x="331258" y="276931"/>
                  <a:pt x="165629" y="454907"/>
                  <a:pt x="0" y="632884"/>
                </a:cubicBez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3" name="Freeform: Shape 22">
            <a:extLst>
              <a:ext uri="{FF2B5EF4-FFF2-40B4-BE49-F238E27FC236}">
                <a16:creationId xmlns:a16="http://schemas.microsoft.com/office/drawing/2014/main" id="{4167A3CD-BB24-43AE-830E-F4A3DDD3A6C8}"/>
              </a:ext>
            </a:extLst>
          </p:cNvPr>
          <p:cNvSpPr/>
          <p:nvPr/>
        </p:nvSpPr>
        <p:spPr>
          <a:xfrm>
            <a:off x="9490496" y="5168915"/>
            <a:ext cx="931333" cy="192616"/>
          </a:xfrm>
          <a:custGeom>
            <a:avLst/>
            <a:gdLst>
              <a:gd name="connsiteX0" fmla="*/ 0 w 931333"/>
              <a:gd name="connsiteY0" fmla="*/ 192616 h 192616"/>
              <a:gd name="connsiteX1" fmla="*/ 237067 w 931333"/>
              <a:gd name="connsiteY1" fmla="*/ 114300 h 192616"/>
              <a:gd name="connsiteX2" fmla="*/ 630767 w 931333"/>
              <a:gd name="connsiteY2" fmla="*/ 25400 h 192616"/>
              <a:gd name="connsiteX3" fmla="*/ 931333 w 931333"/>
              <a:gd name="connsiteY3" fmla="*/ 0 h 192616"/>
            </a:gdLst>
            <a:ahLst/>
            <a:cxnLst>
              <a:cxn ang="0">
                <a:pos x="connsiteX0" y="connsiteY0"/>
              </a:cxn>
              <a:cxn ang="0">
                <a:pos x="connsiteX1" y="connsiteY1"/>
              </a:cxn>
              <a:cxn ang="0">
                <a:pos x="connsiteX2" y="connsiteY2"/>
              </a:cxn>
              <a:cxn ang="0">
                <a:pos x="connsiteX3" y="connsiteY3"/>
              </a:cxn>
            </a:cxnLst>
            <a:rect l="l" t="t" r="r" b="b"/>
            <a:pathLst>
              <a:path w="931333" h="192616">
                <a:moveTo>
                  <a:pt x="0" y="192616"/>
                </a:moveTo>
                <a:cubicBezTo>
                  <a:pt x="65969" y="167392"/>
                  <a:pt x="131939" y="142169"/>
                  <a:pt x="237067" y="114300"/>
                </a:cubicBezTo>
                <a:cubicBezTo>
                  <a:pt x="342195" y="86431"/>
                  <a:pt x="515056" y="44450"/>
                  <a:pt x="630767" y="25400"/>
                </a:cubicBezTo>
                <a:cubicBezTo>
                  <a:pt x="746478" y="6350"/>
                  <a:pt x="838905" y="3175"/>
                  <a:pt x="931333" y="0"/>
                </a:cubicBez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4" name="Freeform: Shape 23">
            <a:extLst>
              <a:ext uri="{FF2B5EF4-FFF2-40B4-BE49-F238E27FC236}">
                <a16:creationId xmlns:a16="http://schemas.microsoft.com/office/drawing/2014/main" id="{88CDEA43-8F6A-42B0-943C-D0C26D19BB53}"/>
              </a:ext>
            </a:extLst>
          </p:cNvPr>
          <p:cNvSpPr/>
          <p:nvPr/>
        </p:nvSpPr>
        <p:spPr>
          <a:xfrm>
            <a:off x="7799491" y="3323392"/>
            <a:ext cx="895350" cy="598170"/>
          </a:xfrm>
          <a:custGeom>
            <a:avLst/>
            <a:gdLst>
              <a:gd name="connsiteX0" fmla="*/ 895350 w 895350"/>
              <a:gd name="connsiteY0" fmla="*/ 598170 h 598170"/>
              <a:gd name="connsiteX1" fmla="*/ 796290 w 895350"/>
              <a:gd name="connsiteY1" fmla="*/ 354330 h 598170"/>
              <a:gd name="connsiteX2" fmla="*/ 388620 w 895350"/>
              <a:gd name="connsiteY2" fmla="*/ 232410 h 598170"/>
              <a:gd name="connsiteX3" fmla="*/ 0 w 895350"/>
              <a:gd name="connsiteY3" fmla="*/ 0 h 598170"/>
            </a:gdLst>
            <a:ahLst/>
            <a:cxnLst>
              <a:cxn ang="0">
                <a:pos x="connsiteX0" y="connsiteY0"/>
              </a:cxn>
              <a:cxn ang="0">
                <a:pos x="connsiteX1" y="connsiteY1"/>
              </a:cxn>
              <a:cxn ang="0">
                <a:pos x="connsiteX2" y="connsiteY2"/>
              </a:cxn>
              <a:cxn ang="0">
                <a:pos x="connsiteX3" y="connsiteY3"/>
              </a:cxn>
            </a:cxnLst>
            <a:rect l="l" t="t" r="r" b="b"/>
            <a:pathLst>
              <a:path w="895350" h="598170">
                <a:moveTo>
                  <a:pt x="895350" y="598170"/>
                </a:moveTo>
                <a:cubicBezTo>
                  <a:pt x="888047" y="506730"/>
                  <a:pt x="880745" y="415290"/>
                  <a:pt x="796290" y="354330"/>
                </a:cubicBezTo>
                <a:cubicBezTo>
                  <a:pt x="711835" y="293370"/>
                  <a:pt x="521335" y="291465"/>
                  <a:pt x="388620" y="232410"/>
                </a:cubicBezTo>
                <a:cubicBezTo>
                  <a:pt x="255905" y="173355"/>
                  <a:pt x="127952" y="86677"/>
                  <a:pt x="0" y="0"/>
                </a:cubicBez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3" name="Picture 2">
            <a:extLst>
              <a:ext uri="{FF2B5EF4-FFF2-40B4-BE49-F238E27FC236}">
                <a16:creationId xmlns:a16="http://schemas.microsoft.com/office/drawing/2014/main" id="{3375B112-80F8-4FDA-9BC1-F0E1ED79690E}"/>
              </a:ext>
            </a:extLst>
          </p:cNvPr>
          <p:cNvPicPr>
            <a:picLocks noChangeAspect="1"/>
          </p:cNvPicPr>
          <p:nvPr/>
        </p:nvPicPr>
        <p:blipFill>
          <a:blip r:embed="rId2"/>
          <a:stretch>
            <a:fillRect/>
          </a:stretch>
        </p:blipFill>
        <p:spPr>
          <a:xfrm>
            <a:off x="0" y="10339"/>
            <a:ext cx="3747005" cy="6858000"/>
          </a:xfrm>
          <a:prstGeom prst="rect">
            <a:avLst/>
          </a:prstGeom>
        </p:spPr>
      </p:pic>
      <p:sp>
        <p:nvSpPr>
          <p:cNvPr id="5" name="Rectangle 4">
            <a:extLst>
              <a:ext uri="{FF2B5EF4-FFF2-40B4-BE49-F238E27FC236}">
                <a16:creationId xmlns:a16="http://schemas.microsoft.com/office/drawing/2014/main" id="{13AC1F5F-A1B3-4B04-980B-07251E0A8999}"/>
              </a:ext>
            </a:extLst>
          </p:cNvPr>
          <p:cNvSpPr/>
          <p:nvPr/>
        </p:nvSpPr>
        <p:spPr>
          <a:xfrm>
            <a:off x="1140425" y="1239296"/>
            <a:ext cx="2606580" cy="369332"/>
          </a:xfrm>
          <a:prstGeom prst="rect">
            <a:avLst/>
          </a:prstGeom>
        </p:spPr>
        <p:txBody>
          <a:bodyPr wrap="square">
            <a:spAutoFit/>
          </a:bodyPr>
          <a:lstStyle/>
          <a:p>
            <a:r>
              <a:rPr lang="en-GB" sz="900" dirty="0"/>
              <a:t>Source: </a:t>
            </a:r>
            <a:r>
              <a:rPr lang="en-GB" sz="900" dirty="0">
                <a:hlinkClick r:id="rId3"/>
              </a:rPr>
              <a:t>https://www.bbc.co.uk/sport/cricket/53787108</a:t>
            </a:r>
            <a:r>
              <a:rPr lang="en-GB" sz="900" dirty="0"/>
              <a:t> </a:t>
            </a:r>
          </a:p>
        </p:txBody>
      </p:sp>
    </p:spTree>
    <p:extLst>
      <p:ext uri="{BB962C8B-B14F-4D97-AF65-F5344CB8AC3E}">
        <p14:creationId xmlns:p14="http://schemas.microsoft.com/office/powerpoint/2010/main" val="1327521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B722B-7A60-4A01-85AC-54AF990387FA}"/>
              </a:ext>
            </a:extLst>
          </p:cNvPr>
          <p:cNvSpPr>
            <a:spLocks noGrp="1"/>
          </p:cNvSpPr>
          <p:nvPr>
            <p:ph type="title"/>
          </p:nvPr>
        </p:nvSpPr>
        <p:spPr>
          <a:xfrm>
            <a:off x="-28053" y="-76235"/>
            <a:ext cx="11638050" cy="1325563"/>
          </a:xfrm>
        </p:spPr>
        <p:txBody>
          <a:bodyPr>
            <a:normAutofit/>
          </a:bodyPr>
          <a:lstStyle/>
          <a:p>
            <a:r>
              <a:rPr lang="en-GB" sz="4000" u="sng" dirty="0">
                <a:latin typeface="+mn-lt"/>
              </a:rPr>
              <a:t>Do we get different weather in different parts of the school grounds?</a:t>
            </a:r>
          </a:p>
        </p:txBody>
      </p:sp>
      <p:graphicFrame>
        <p:nvGraphicFramePr>
          <p:cNvPr id="19" name="Content Placeholder 5">
            <a:extLst>
              <a:ext uri="{FF2B5EF4-FFF2-40B4-BE49-F238E27FC236}">
                <a16:creationId xmlns:a16="http://schemas.microsoft.com/office/drawing/2014/main" id="{AF72E77D-C835-47B4-A197-ABC8E4E534A6}"/>
              </a:ext>
            </a:extLst>
          </p:cNvPr>
          <p:cNvGraphicFramePr>
            <a:graphicFrameLocks noGrp="1"/>
          </p:cNvGraphicFramePr>
          <p:nvPr>
            <p:ph sz="half" idx="2"/>
            <p:extLst>
              <p:ext uri="{D42A27DB-BD31-4B8C-83A1-F6EECF244321}">
                <p14:modId xmlns:p14="http://schemas.microsoft.com/office/powerpoint/2010/main" val="4075829578"/>
              </p:ext>
            </p:extLst>
          </p:nvPr>
        </p:nvGraphicFramePr>
        <p:xfrm>
          <a:off x="3593270" y="850070"/>
          <a:ext cx="8560439" cy="54450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D4ADD92E-71DC-4540-8729-7F8FA5C7476A}"/>
              </a:ext>
            </a:extLst>
          </p:cNvPr>
          <p:cNvPicPr>
            <a:picLocks noChangeAspect="1"/>
          </p:cNvPicPr>
          <p:nvPr/>
        </p:nvPicPr>
        <p:blipFill>
          <a:blip r:embed="rId7"/>
          <a:stretch>
            <a:fillRect/>
          </a:stretch>
        </p:blipFill>
        <p:spPr>
          <a:xfrm>
            <a:off x="94500" y="3082954"/>
            <a:ext cx="2420006" cy="2114346"/>
          </a:xfrm>
          <a:prstGeom prst="rect">
            <a:avLst/>
          </a:prstGeom>
        </p:spPr>
      </p:pic>
      <p:sp>
        <p:nvSpPr>
          <p:cNvPr id="10" name="TextBox 9">
            <a:extLst>
              <a:ext uri="{FF2B5EF4-FFF2-40B4-BE49-F238E27FC236}">
                <a16:creationId xmlns:a16="http://schemas.microsoft.com/office/drawing/2014/main" id="{CE15D1FF-633F-4245-B4D1-1FC60DFE48A1}"/>
              </a:ext>
            </a:extLst>
          </p:cNvPr>
          <p:cNvSpPr txBox="1"/>
          <p:nvPr/>
        </p:nvSpPr>
        <p:spPr>
          <a:xfrm>
            <a:off x="94500" y="1160524"/>
            <a:ext cx="1136650" cy="369332"/>
          </a:xfrm>
          <a:prstGeom prst="rect">
            <a:avLst/>
          </a:prstGeom>
          <a:noFill/>
        </p:spPr>
        <p:txBody>
          <a:bodyPr wrap="square" rtlCol="0">
            <a:spAutoFit/>
          </a:bodyPr>
          <a:lstStyle/>
          <a:p>
            <a:r>
              <a:rPr lang="en-GB" b="1" u="sng" dirty="0"/>
              <a:t>EXAMPLE</a:t>
            </a:r>
          </a:p>
        </p:txBody>
      </p:sp>
      <p:sp>
        <p:nvSpPr>
          <p:cNvPr id="11" name="TextBox 10">
            <a:extLst>
              <a:ext uri="{FF2B5EF4-FFF2-40B4-BE49-F238E27FC236}">
                <a16:creationId xmlns:a16="http://schemas.microsoft.com/office/drawing/2014/main" id="{28E8B914-B3AD-48AA-A98E-3EB2A7CE4A2E}"/>
              </a:ext>
            </a:extLst>
          </p:cNvPr>
          <p:cNvSpPr txBox="1"/>
          <p:nvPr/>
        </p:nvSpPr>
        <p:spPr>
          <a:xfrm>
            <a:off x="-28053" y="1529856"/>
            <a:ext cx="1944158" cy="1477328"/>
          </a:xfrm>
          <a:prstGeom prst="rect">
            <a:avLst/>
          </a:prstGeom>
          <a:noFill/>
        </p:spPr>
        <p:txBody>
          <a:bodyPr wrap="square" rtlCol="0">
            <a:spAutoFit/>
          </a:bodyPr>
          <a:lstStyle/>
          <a:p>
            <a:r>
              <a:rPr lang="en-GB" b="1" dirty="0">
                <a:solidFill>
                  <a:srgbClr val="7030A0"/>
                </a:solidFill>
              </a:rPr>
              <a:t>Temperature tends to be warmer in this yard as it faces the South</a:t>
            </a:r>
          </a:p>
        </p:txBody>
      </p:sp>
      <p:cxnSp>
        <p:nvCxnSpPr>
          <p:cNvPr id="13" name="Straight Arrow Connector 12">
            <a:extLst>
              <a:ext uri="{FF2B5EF4-FFF2-40B4-BE49-F238E27FC236}">
                <a16:creationId xmlns:a16="http://schemas.microsoft.com/office/drawing/2014/main" id="{6A9BB5B7-EAD2-41AB-810D-C8504E7F7EE9}"/>
              </a:ext>
            </a:extLst>
          </p:cNvPr>
          <p:cNvCxnSpPr>
            <a:cxnSpLocks/>
          </p:cNvCxnSpPr>
          <p:nvPr/>
        </p:nvCxnSpPr>
        <p:spPr>
          <a:xfrm>
            <a:off x="662825" y="2865974"/>
            <a:ext cx="196435" cy="136140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5AC85104-ACC3-4572-9E0C-24E411E9437C}"/>
              </a:ext>
            </a:extLst>
          </p:cNvPr>
          <p:cNvSpPr txBox="1"/>
          <p:nvPr/>
        </p:nvSpPr>
        <p:spPr>
          <a:xfrm>
            <a:off x="38291" y="5414160"/>
            <a:ext cx="3283876" cy="646331"/>
          </a:xfrm>
          <a:prstGeom prst="rect">
            <a:avLst/>
          </a:prstGeom>
          <a:noFill/>
        </p:spPr>
        <p:txBody>
          <a:bodyPr wrap="square" rtlCol="0">
            <a:spAutoFit/>
          </a:bodyPr>
          <a:lstStyle/>
          <a:p>
            <a:r>
              <a:rPr lang="en-GB" b="1" dirty="0">
                <a:solidFill>
                  <a:srgbClr val="7030A0"/>
                </a:solidFill>
              </a:rPr>
              <a:t>The field tends to be windier as it is exposed with no shelter</a:t>
            </a:r>
          </a:p>
        </p:txBody>
      </p:sp>
      <p:cxnSp>
        <p:nvCxnSpPr>
          <p:cNvPr id="16" name="Straight Arrow Connector 15">
            <a:extLst>
              <a:ext uri="{FF2B5EF4-FFF2-40B4-BE49-F238E27FC236}">
                <a16:creationId xmlns:a16="http://schemas.microsoft.com/office/drawing/2014/main" id="{038E510A-A921-4794-AA92-AC1855703DE0}"/>
              </a:ext>
            </a:extLst>
          </p:cNvPr>
          <p:cNvCxnSpPr>
            <a:cxnSpLocks/>
          </p:cNvCxnSpPr>
          <p:nvPr/>
        </p:nvCxnSpPr>
        <p:spPr>
          <a:xfrm flipH="1" flipV="1">
            <a:off x="1616230" y="4333436"/>
            <a:ext cx="127998" cy="119891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93319768-6738-4878-88E4-AC2E4AC55122}"/>
              </a:ext>
            </a:extLst>
          </p:cNvPr>
          <p:cNvSpPr txBox="1"/>
          <p:nvPr/>
        </p:nvSpPr>
        <p:spPr>
          <a:xfrm>
            <a:off x="1616230" y="1158632"/>
            <a:ext cx="1883412" cy="2031325"/>
          </a:xfrm>
          <a:prstGeom prst="rect">
            <a:avLst/>
          </a:prstGeom>
          <a:noFill/>
        </p:spPr>
        <p:txBody>
          <a:bodyPr wrap="square" rtlCol="0">
            <a:spAutoFit/>
          </a:bodyPr>
          <a:lstStyle/>
          <a:p>
            <a:r>
              <a:rPr lang="en-GB" b="1" dirty="0">
                <a:solidFill>
                  <a:srgbClr val="7030A0"/>
                </a:solidFill>
              </a:rPr>
              <a:t>Close to the building there are dry areas sheltered from rain which tends to come from the west</a:t>
            </a:r>
          </a:p>
        </p:txBody>
      </p:sp>
      <p:cxnSp>
        <p:nvCxnSpPr>
          <p:cNvPr id="32" name="Straight Arrow Connector 31">
            <a:extLst>
              <a:ext uri="{FF2B5EF4-FFF2-40B4-BE49-F238E27FC236}">
                <a16:creationId xmlns:a16="http://schemas.microsoft.com/office/drawing/2014/main" id="{29438D7E-BD85-4EC6-8CEA-81CCDA107330}"/>
              </a:ext>
            </a:extLst>
          </p:cNvPr>
          <p:cNvCxnSpPr>
            <a:cxnSpLocks/>
          </p:cNvCxnSpPr>
          <p:nvPr/>
        </p:nvCxnSpPr>
        <p:spPr>
          <a:xfrm flipH="1">
            <a:off x="1175237" y="3082954"/>
            <a:ext cx="624781" cy="88710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5655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par>
                                <p:cTn id="20" presetID="22" presetClass="entr" presetSubtype="4"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par>
                                <p:cTn id="23" presetID="22" presetClass="entr" presetSubtype="4"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down)">
                                      <p:cBhvr>
                                        <p:cTn id="2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B722B-7A60-4A01-85AC-54AF990387FA}"/>
              </a:ext>
            </a:extLst>
          </p:cNvPr>
          <p:cNvSpPr>
            <a:spLocks noGrp="1"/>
          </p:cNvSpPr>
          <p:nvPr>
            <p:ph type="title"/>
          </p:nvPr>
        </p:nvSpPr>
        <p:spPr>
          <a:xfrm>
            <a:off x="203200" y="-59929"/>
            <a:ext cx="11638050" cy="1325563"/>
          </a:xfrm>
        </p:spPr>
        <p:txBody>
          <a:bodyPr>
            <a:normAutofit/>
          </a:bodyPr>
          <a:lstStyle/>
          <a:p>
            <a:r>
              <a:rPr lang="en-GB" sz="4000" dirty="0">
                <a:latin typeface="+mn-lt"/>
              </a:rPr>
              <a:t>Do we get different weather in different parts of the school grounds?</a:t>
            </a:r>
          </a:p>
        </p:txBody>
      </p:sp>
      <p:sp>
        <p:nvSpPr>
          <p:cNvPr id="5" name="Content Placeholder 4">
            <a:extLst>
              <a:ext uri="{FF2B5EF4-FFF2-40B4-BE49-F238E27FC236}">
                <a16:creationId xmlns:a16="http://schemas.microsoft.com/office/drawing/2014/main" id="{D2872430-3511-484A-A1EB-777018AA3F80}"/>
              </a:ext>
            </a:extLst>
          </p:cNvPr>
          <p:cNvSpPr>
            <a:spLocks noGrp="1"/>
          </p:cNvSpPr>
          <p:nvPr>
            <p:ph sz="half" idx="1"/>
          </p:nvPr>
        </p:nvSpPr>
        <p:spPr>
          <a:xfrm>
            <a:off x="0" y="1437644"/>
            <a:ext cx="6272141" cy="733180"/>
          </a:xfrm>
        </p:spPr>
        <p:txBody>
          <a:bodyPr>
            <a:normAutofit lnSpcReduction="10000"/>
          </a:bodyPr>
          <a:lstStyle/>
          <a:p>
            <a:pPr marL="0" indent="0" algn="ctr">
              <a:buNone/>
            </a:pPr>
            <a:r>
              <a:rPr lang="en-GB" sz="2400" dirty="0">
                <a:latin typeface="+mn-lt"/>
              </a:rPr>
              <a:t>Google satellite image or map of your school to go here!</a:t>
            </a:r>
          </a:p>
        </p:txBody>
      </p:sp>
      <p:sp>
        <p:nvSpPr>
          <p:cNvPr id="6" name="Content Placeholder 5">
            <a:extLst>
              <a:ext uri="{FF2B5EF4-FFF2-40B4-BE49-F238E27FC236}">
                <a16:creationId xmlns:a16="http://schemas.microsoft.com/office/drawing/2014/main" id="{0A3AC47B-01C0-4F52-BA65-3AACC3306EA1}"/>
              </a:ext>
            </a:extLst>
          </p:cNvPr>
          <p:cNvSpPr>
            <a:spLocks noGrp="1"/>
          </p:cNvSpPr>
          <p:nvPr>
            <p:ph sz="half" idx="2"/>
          </p:nvPr>
        </p:nvSpPr>
        <p:spPr>
          <a:xfrm>
            <a:off x="6413500" y="1690687"/>
            <a:ext cx="5778500" cy="4435477"/>
          </a:xfrm>
        </p:spPr>
        <p:txBody>
          <a:bodyPr>
            <a:normAutofit lnSpcReduction="10000"/>
          </a:bodyPr>
          <a:lstStyle/>
          <a:p>
            <a:r>
              <a:rPr lang="en-GB" sz="2400" dirty="0">
                <a:latin typeface="+mn-lt"/>
              </a:rPr>
              <a:t>Think carefully about our school, it will have slightly different weather in different parts of it.  </a:t>
            </a:r>
          </a:p>
          <a:p>
            <a:r>
              <a:rPr lang="en-GB" sz="2400" dirty="0">
                <a:latin typeface="+mn-lt"/>
              </a:rPr>
              <a:t>ACTIVITY - On your map of the school try to annotate how the weather varies for different areas of it and what affects the weather.</a:t>
            </a:r>
          </a:p>
          <a:p>
            <a:r>
              <a:rPr lang="en-GB" sz="2400" dirty="0">
                <a:latin typeface="+mn-lt"/>
              </a:rPr>
              <a:t>CHALLENGE -  Can you consider all 4 of the variables from our definition of “WEATHER”? </a:t>
            </a:r>
            <a:r>
              <a:rPr lang="en-GB" sz="2400" i="1" dirty="0">
                <a:solidFill>
                  <a:srgbClr val="7030A0"/>
                </a:solidFill>
                <a:latin typeface="+mn-lt"/>
              </a:rPr>
              <a:t>Air temperature, precipitation, wind and cloud cover.</a:t>
            </a:r>
            <a:endParaRPr lang="en-GB" sz="2400" dirty="0">
              <a:latin typeface="+mn-lt"/>
            </a:endParaRPr>
          </a:p>
        </p:txBody>
      </p:sp>
      <p:sp>
        <p:nvSpPr>
          <p:cNvPr id="10" name="TextBox 9">
            <a:extLst>
              <a:ext uri="{FF2B5EF4-FFF2-40B4-BE49-F238E27FC236}">
                <a16:creationId xmlns:a16="http://schemas.microsoft.com/office/drawing/2014/main" id="{CE15D1FF-633F-4245-B4D1-1FC60DFE48A1}"/>
              </a:ext>
            </a:extLst>
          </p:cNvPr>
          <p:cNvSpPr txBox="1"/>
          <p:nvPr/>
        </p:nvSpPr>
        <p:spPr>
          <a:xfrm>
            <a:off x="48550" y="2126946"/>
            <a:ext cx="1136650" cy="369332"/>
          </a:xfrm>
          <a:prstGeom prst="rect">
            <a:avLst/>
          </a:prstGeom>
          <a:noFill/>
        </p:spPr>
        <p:txBody>
          <a:bodyPr wrap="square" rtlCol="0">
            <a:spAutoFit/>
          </a:bodyPr>
          <a:lstStyle/>
          <a:p>
            <a:r>
              <a:rPr lang="en-GB" b="1" u="sng" dirty="0"/>
              <a:t>EXAMPLE</a:t>
            </a:r>
          </a:p>
        </p:txBody>
      </p:sp>
      <p:pic>
        <p:nvPicPr>
          <p:cNvPr id="4" name="Picture 3" descr="Graphical user interface&#10;&#10;Description automatically generated">
            <a:extLst>
              <a:ext uri="{FF2B5EF4-FFF2-40B4-BE49-F238E27FC236}">
                <a16:creationId xmlns:a16="http://schemas.microsoft.com/office/drawing/2014/main" id="{787E318C-05F8-43E9-8E5E-C70653C702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878" y="2676094"/>
            <a:ext cx="5012784" cy="3602939"/>
          </a:xfrm>
          <a:prstGeom prst="rect">
            <a:avLst/>
          </a:prstGeom>
        </p:spPr>
      </p:pic>
      <p:sp>
        <p:nvSpPr>
          <p:cNvPr id="8" name="Rectangle 7">
            <a:extLst>
              <a:ext uri="{FF2B5EF4-FFF2-40B4-BE49-F238E27FC236}">
                <a16:creationId xmlns:a16="http://schemas.microsoft.com/office/drawing/2014/main" id="{3A1D0B17-9EC5-45F5-8510-B7D824C16842}"/>
              </a:ext>
            </a:extLst>
          </p:cNvPr>
          <p:cNvSpPr/>
          <p:nvPr/>
        </p:nvSpPr>
        <p:spPr>
          <a:xfrm>
            <a:off x="0" y="6361305"/>
            <a:ext cx="9854690" cy="461665"/>
          </a:xfrm>
          <a:prstGeom prst="rect">
            <a:avLst/>
          </a:prstGeom>
        </p:spPr>
        <p:txBody>
          <a:bodyPr wrap="square">
            <a:spAutoFit/>
          </a:bodyPr>
          <a:lstStyle/>
          <a:p>
            <a:r>
              <a:rPr lang="en-GB" sz="1200" b="1" dirty="0">
                <a:solidFill>
                  <a:schemeClr val="bg1"/>
                </a:solidFill>
              </a:rPr>
              <a:t>Royal Grammar School Guildford Site Map - </a:t>
            </a:r>
            <a:r>
              <a:rPr lang="en-GB" sz="1200" dirty="0" err="1">
                <a:solidFill>
                  <a:schemeClr val="bg1"/>
                </a:solidFill>
              </a:rPr>
              <a:t>Glanis</a:t>
            </a:r>
            <a:r>
              <a:rPr lang="en-GB" sz="1200" dirty="0">
                <a:solidFill>
                  <a:schemeClr val="bg1"/>
                </a:solidFill>
              </a:rPr>
              <a:t> / CC BY-SA (</a:t>
            </a:r>
            <a:r>
              <a:rPr lang="en-GB" sz="1200" dirty="0">
                <a:solidFill>
                  <a:schemeClr val="bg1"/>
                </a:solidFill>
                <a:hlinkClick r:id="rId3">
                  <a:extLst>
                    <a:ext uri="{A12FA001-AC4F-418D-AE19-62706E023703}">
                      <ahyp:hlinkClr xmlns:ahyp="http://schemas.microsoft.com/office/drawing/2018/hyperlinkcolor" val="tx"/>
                    </a:ext>
                  </a:extLst>
                </a:hlinkClick>
              </a:rPr>
              <a:t>https://creativecommons.org/licenses/by-sa/3.0</a:t>
            </a:r>
            <a:r>
              <a:rPr lang="en-GB" sz="1200" dirty="0">
                <a:solidFill>
                  <a:schemeClr val="bg1"/>
                </a:solidFill>
              </a:rPr>
              <a:t>)</a:t>
            </a:r>
          </a:p>
          <a:p>
            <a:r>
              <a:rPr lang="en-GB" sz="1200" dirty="0">
                <a:solidFill>
                  <a:schemeClr val="bg1"/>
                </a:solidFill>
              </a:rPr>
              <a:t>At </a:t>
            </a:r>
            <a:r>
              <a:rPr lang="en-GB" sz="1200" dirty="0">
                <a:solidFill>
                  <a:schemeClr val="bg1"/>
                </a:solidFill>
                <a:hlinkClick r:id="rId4">
                  <a:extLst>
                    <a:ext uri="{A12FA001-AC4F-418D-AE19-62706E023703}">
                      <ahyp:hlinkClr xmlns:ahyp="http://schemas.microsoft.com/office/drawing/2018/hyperlinkcolor" val="tx"/>
                    </a:ext>
                  </a:extLst>
                </a:hlinkClick>
              </a:rPr>
              <a:t>https://commons.wikimedia.org/wiki/File:Royal_Grammar_School_Guildford_Site_Map.svg</a:t>
            </a:r>
            <a:r>
              <a:rPr lang="en-GB" sz="1200" dirty="0">
                <a:solidFill>
                  <a:schemeClr val="bg1"/>
                </a:solidFill>
              </a:rPr>
              <a:t> </a:t>
            </a:r>
          </a:p>
        </p:txBody>
      </p:sp>
    </p:spTree>
    <p:extLst>
      <p:ext uri="{BB962C8B-B14F-4D97-AF65-F5344CB8AC3E}">
        <p14:creationId xmlns:p14="http://schemas.microsoft.com/office/powerpoint/2010/main" val="147867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RMets PPT Template AW">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RMets PPT Template AW</Template>
  <TotalTime>321</TotalTime>
  <Words>1118</Words>
  <Application>Microsoft Office PowerPoint</Application>
  <PresentationFormat>Widescreen</PresentationFormat>
  <Paragraphs>137</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Berlin Sans FB</vt:lpstr>
      <vt:lpstr>Calibri</vt:lpstr>
      <vt:lpstr>Symbol</vt:lpstr>
      <vt:lpstr>RMets PPT Template AW</vt:lpstr>
      <vt:lpstr>In pairs consider the following - How did the weather affect you on the way into school today?</vt:lpstr>
      <vt:lpstr>Weather in our lives</vt:lpstr>
      <vt:lpstr>Weather in our lives</vt:lpstr>
      <vt:lpstr>What is weather?</vt:lpstr>
      <vt:lpstr>Can you think of any examples of weather?</vt:lpstr>
      <vt:lpstr>Causes and Effects</vt:lpstr>
      <vt:lpstr>How the weather affects sport</vt:lpstr>
      <vt:lpstr>Do we get different weather in different parts of the school grounds?</vt:lpstr>
      <vt:lpstr>Do we get different weather in different parts of the school grounds?</vt:lpstr>
      <vt:lpstr>Homework – complete the weekly weather diary</vt:lpstr>
      <vt:lpstr>Review</vt:lpstr>
      <vt:lpstr>Weather in our lives and climate change </vt:lpstr>
      <vt:lpstr>Thunk 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Weather in our lives</dc:title>
  <dc:creator>Robert Gamesby</dc:creator>
  <cp:lastModifiedBy>Sylvia Knight</cp:lastModifiedBy>
  <cp:revision>50</cp:revision>
  <dcterms:created xsi:type="dcterms:W3CDTF">2020-01-18T09:41:55Z</dcterms:created>
  <dcterms:modified xsi:type="dcterms:W3CDTF">2020-11-16T16:21:28Z</dcterms:modified>
</cp:coreProperties>
</file>