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54"/>
  </p:notesMasterIdLst>
  <p:handoutMasterIdLst>
    <p:handoutMasterId r:id="rId55"/>
  </p:handoutMasterIdLst>
  <p:sldIdLst>
    <p:sldId id="269" r:id="rId3"/>
    <p:sldId id="280" r:id="rId4"/>
    <p:sldId id="329" r:id="rId5"/>
    <p:sldId id="328" r:id="rId6"/>
    <p:sldId id="326" r:id="rId7"/>
    <p:sldId id="284" r:id="rId8"/>
    <p:sldId id="282" r:id="rId9"/>
    <p:sldId id="281" r:id="rId10"/>
    <p:sldId id="283" r:id="rId11"/>
    <p:sldId id="285" r:id="rId12"/>
    <p:sldId id="270" r:id="rId13"/>
    <p:sldId id="277" r:id="rId14"/>
    <p:sldId id="314" r:id="rId15"/>
    <p:sldId id="315" r:id="rId16"/>
    <p:sldId id="316" r:id="rId17"/>
    <p:sldId id="300" r:id="rId18"/>
    <p:sldId id="318" r:id="rId19"/>
    <p:sldId id="276" r:id="rId20"/>
    <p:sldId id="298" r:id="rId21"/>
    <p:sldId id="302" r:id="rId22"/>
    <p:sldId id="311" r:id="rId23"/>
    <p:sldId id="274" r:id="rId24"/>
    <p:sldId id="289" r:id="rId25"/>
    <p:sldId id="290" r:id="rId26"/>
    <p:sldId id="286" r:id="rId27"/>
    <p:sldId id="291" r:id="rId28"/>
    <p:sldId id="292" r:id="rId29"/>
    <p:sldId id="293" r:id="rId30"/>
    <p:sldId id="287" r:id="rId31"/>
    <p:sldId id="332" r:id="rId32"/>
    <p:sldId id="275" r:id="rId33"/>
    <p:sldId id="294" r:id="rId34"/>
    <p:sldId id="295" r:id="rId35"/>
    <p:sldId id="296" r:id="rId36"/>
    <p:sldId id="317" r:id="rId37"/>
    <p:sldId id="303" r:id="rId38"/>
    <p:sldId id="304" r:id="rId39"/>
    <p:sldId id="305" r:id="rId40"/>
    <p:sldId id="312" r:id="rId41"/>
    <p:sldId id="307" r:id="rId42"/>
    <p:sldId id="327" r:id="rId43"/>
    <p:sldId id="288" r:id="rId44"/>
    <p:sldId id="272" r:id="rId45"/>
    <p:sldId id="273" r:id="rId46"/>
    <p:sldId id="324" r:id="rId47"/>
    <p:sldId id="323" r:id="rId48"/>
    <p:sldId id="333" r:id="rId49"/>
    <p:sldId id="321" r:id="rId50"/>
    <p:sldId id="320" r:id="rId51"/>
    <p:sldId id="271" r:id="rId52"/>
    <p:sldId id="279" r:id="rId5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57585" autoAdjust="0"/>
  </p:normalViewPr>
  <p:slideViewPr>
    <p:cSldViewPr>
      <p:cViewPr varScale="1">
        <p:scale>
          <a:sx n="38" d="100"/>
          <a:sy n="38" d="100"/>
        </p:scale>
        <p:origin x="146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3509"/>
          </a:xfrm>
          <a:prstGeom prst="rect">
            <a:avLst/>
          </a:prstGeom>
        </p:spPr>
        <p:txBody>
          <a:bodyPr vert="horz" lIns="99028" tIns="49514" rIns="99028" bIns="49514" rtlCol="0"/>
          <a:lstStyle>
            <a:lvl1pPr algn="l">
              <a:defRPr sz="1300"/>
            </a:lvl1pPr>
          </a:lstStyle>
          <a:p>
            <a:endParaRPr lang="en-GB"/>
          </a:p>
        </p:txBody>
      </p:sp>
      <p:sp>
        <p:nvSpPr>
          <p:cNvPr id="3" name="Date Placeholder 2"/>
          <p:cNvSpPr>
            <a:spLocks noGrp="1"/>
          </p:cNvSpPr>
          <p:nvPr>
            <p:ph type="dt" sz="quarter" idx="1"/>
          </p:nvPr>
        </p:nvSpPr>
        <p:spPr>
          <a:xfrm>
            <a:off x="4021295" y="1"/>
            <a:ext cx="3076363" cy="513509"/>
          </a:xfrm>
          <a:prstGeom prst="rect">
            <a:avLst/>
          </a:prstGeom>
        </p:spPr>
        <p:txBody>
          <a:bodyPr vert="horz" lIns="99028" tIns="49514" rIns="99028" bIns="49514" rtlCol="0"/>
          <a:lstStyle>
            <a:lvl1pPr algn="r">
              <a:defRPr sz="1300"/>
            </a:lvl1pPr>
          </a:lstStyle>
          <a:p>
            <a:fld id="{A8382581-6BA2-47E0-8F56-B6ED47C3FA75}" type="datetimeFigureOut">
              <a:rPr lang="en-GB" smtClean="0"/>
              <a:t>16/02/2018</a:t>
            </a:fld>
            <a:endParaRPr lang="en-GB"/>
          </a:p>
        </p:txBody>
      </p:sp>
      <p:sp>
        <p:nvSpPr>
          <p:cNvPr id="4" name="Footer Placeholder 3"/>
          <p:cNvSpPr>
            <a:spLocks noGrp="1"/>
          </p:cNvSpPr>
          <p:nvPr>
            <p:ph type="ftr" sz="quarter" idx="2"/>
          </p:nvPr>
        </p:nvSpPr>
        <p:spPr>
          <a:xfrm>
            <a:off x="2" y="9721110"/>
            <a:ext cx="3076363" cy="513507"/>
          </a:xfrm>
          <a:prstGeom prst="rect">
            <a:avLst/>
          </a:prstGeom>
        </p:spPr>
        <p:txBody>
          <a:bodyPr vert="horz" lIns="99028" tIns="49514" rIns="99028" bIns="49514" rtlCol="0" anchor="b"/>
          <a:lstStyle>
            <a:lvl1pPr algn="l">
              <a:defRPr sz="1300"/>
            </a:lvl1pPr>
          </a:lstStyle>
          <a:p>
            <a:endParaRPr lang="en-GB"/>
          </a:p>
        </p:txBody>
      </p:sp>
      <p:sp>
        <p:nvSpPr>
          <p:cNvPr id="5" name="Slide Number Placeholder 4"/>
          <p:cNvSpPr>
            <a:spLocks noGrp="1"/>
          </p:cNvSpPr>
          <p:nvPr>
            <p:ph type="sldNum" sz="quarter" idx="3"/>
          </p:nvPr>
        </p:nvSpPr>
        <p:spPr>
          <a:xfrm>
            <a:off x="4021295" y="9721110"/>
            <a:ext cx="3076363" cy="513507"/>
          </a:xfrm>
          <a:prstGeom prst="rect">
            <a:avLst/>
          </a:prstGeom>
        </p:spPr>
        <p:txBody>
          <a:bodyPr vert="horz" lIns="99028" tIns="49514" rIns="99028" bIns="49514" rtlCol="0" anchor="b"/>
          <a:lstStyle>
            <a:lvl1pPr algn="r">
              <a:defRPr sz="1300"/>
            </a:lvl1pPr>
          </a:lstStyle>
          <a:p>
            <a:fld id="{32BBEE63-6635-4B69-9E53-41C1D83B69D7}" type="slidenum">
              <a:rPr lang="en-GB" smtClean="0"/>
              <a:t>‹#›</a:t>
            </a:fld>
            <a:endParaRPr lang="en-GB"/>
          </a:p>
        </p:txBody>
      </p:sp>
    </p:spTree>
    <p:extLst>
      <p:ext uri="{BB962C8B-B14F-4D97-AF65-F5344CB8AC3E}">
        <p14:creationId xmlns:p14="http://schemas.microsoft.com/office/powerpoint/2010/main" val="2897120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9028" tIns="49514" rIns="99028" bIns="49514" rtlCol="0"/>
          <a:lstStyle>
            <a:lvl1pPr algn="l">
              <a:defRPr sz="13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9028" tIns="49514" rIns="99028" bIns="49514" rtlCol="0"/>
          <a:lstStyle>
            <a:lvl1pPr algn="r">
              <a:defRPr sz="1300"/>
            </a:lvl1pPr>
          </a:lstStyle>
          <a:p>
            <a:fld id="{74A90B2E-34C5-4001-8DD0-DD59B4864EC2}" type="datetimeFigureOut">
              <a:rPr lang="en-US" smtClean="0"/>
              <a:t>2/16/2018</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28" tIns="49514" rIns="99028" bIns="49514" rtlCol="0" anchor="ctr"/>
          <a:lstStyle/>
          <a:p>
            <a:endParaRPr lang="en-US"/>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9028" tIns="49514" rIns="99028" bIns="495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21108"/>
            <a:ext cx="3076363" cy="511731"/>
          </a:xfrm>
          <a:prstGeom prst="rect">
            <a:avLst/>
          </a:prstGeom>
        </p:spPr>
        <p:txBody>
          <a:bodyPr vert="horz" lIns="99028" tIns="49514" rIns="99028" bIns="49514"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8"/>
            <a:ext cx="3076363" cy="511731"/>
          </a:xfrm>
          <a:prstGeom prst="rect">
            <a:avLst/>
          </a:prstGeom>
        </p:spPr>
        <p:txBody>
          <a:bodyPr vert="horz" lIns="99028" tIns="49514" rIns="99028" bIns="49514" rtlCol="0" anchor="b"/>
          <a:lstStyle>
            <a:lvl1pPr algn="r">
              <a:defRPr sz="13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leaf.leeds.ac.uk/scientists-identify-specific-climate-shifts-responsible-for-an-increase-in-the-land-carbon-sink/"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metlink.org/climate/ipcc-updates-for-a-level-geography/tipping-point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smtClean="0"/>
              <a:t>This</a:t>
            </a:r>
            <a:r>
              <a:rPr lang="en-US" sz="1300" baseline="0" dirty="0" smtClean="0"/>
              <a:t> talk </a:t>
            </a:r>
            <a:r>
              <a:rPr lang="en-US" sz="1300" dirty="0" smtClean="0"/>
              <a:t>focusses </a:t>
            </a:r>
            <a:r>
              <a:rPr lang="en-US" sz="1300" dirty="0"/>
              <a:t>on </a:t>
            </a:r>
            <a:r>
              <a:rPr lang="en-US" sz="1300" dirty="0" smtClean="0"/>
              <a:t>the changes </a:t>
            </a:r>
            <a:r>
              <a:rPr lang="en-US" sz="1300" dirty="0"/>
              <a:t>we are currently seeing in the carbon and water cycles, and the processes which link </a:t>
            </a:r>
            <a:r>
              <a:rPr lang="en-US" sz="1300" dirty="0" smtClean="0"/>
              <a:t>the two cycles</a:t>
            </a:r>
          </a:p>
          <a:p>
            <a:endParaRPr lang="en-US" sz="1300" dirty="0" smtClean="0"/>
          </a:p>
          <a:p>
            <a:r>
              <a:rPr lang="en-US" sz="1300" dirty="0" smtClean="0"/>
              <a:t>Other sources</a:t>
            </a:r>
          </a:p>
          <a:p>
            <a:r>
              <a:rPr lang="en-US" sz="1300" dirty="0" smtClean="0"/>
              <a:t>https://earthobservatory.nasa.gov/Features/CarbonCycle/page5.php</a:t>
            </a:r>
          </a:p>
          <a:p>
            <a:r>
              <a:rPr lang="en-US" sz="1300" dirty="0" smtClean="0"/>
              <a:t>http://www.metlink.org/climate/ipcc-updates-for-a-level-geography/</a:t>
            </a:r>
          </a:p>
          <a:p>
            <a:r>
              <a:rPr lang="en-US" sz="1300" dirty="0" smtClean="0"/>
              <a:t>Linking carbon and water cycles with forests,</a:t>
            </a:r>
            <a:r>
              <a:rPr lang="en-US" sz="1300" baseline="0" dirty="0" smtClean="0"/>
              <a:t> </a:t>
            </a:r>
            <a:r>
              <a:rPr lang="en-US" sz="1300" baseline="0" dirty="0" err="1" smtClean="0"/>
              <a:t>Antonarakis</a:t>
            </a:r>
            <a:r>
              <a:rPr lang="en-US" sz="1300" baseline="0" dirty="0" smtClean="0"/>
              <a:t>, Geography, 103, Spring 2018</a:t>
            </a:r>
            <a:endParaRPr lang="en-US" sz="1300" dirty="0" smtClean="0"/>
          </a:p>
          <a:p>
            <a:endParaRPr lang="en-US" sz="1300" dirty="0" smtClean="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01118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10000"/>
          </a:bodyPr>
          <a:lstStyle/>
          <a:p>
            <a:pPr fontAlgn="base"/>
            <a:r>
              <a:rPr lang="en-GB" sz="1300" dirty="0"/>
              <a:t>Simulated change in mean monthly runoff of the </a:t>
            </a:r>
            <a:r>
              <a:rPr lang="en-GB" sz="1300" dirty="0" err="1"/>
              <a:t>Mitano</a:t>
            </a:r>
            <a:r>
              <a:rPr lang="en-GB" sz="1300" dirty="0"/>
              <a:t> River in </a:t>
            </a:r>
            <a:r>
              <a:rPr lang="en-GB" sz="1300" dirty="0" smtClean="0"/>
              <a:t>Uganda, </a:t>
            </a:r>
            <a:r>
              <a:rPr lang="en-GB" sz="1300" dirty="0"/>
              <a:t>for a 2°C increase in global mean temperature above the 1961-1990 </a:t>
            </a:r>
            <a:r>
              <a:rPr lang="en-GB" sz="1300" dirty="0" smtClean="0"/>
              <a:t>average,</a:t>
            </a:r>
            <a:r>
              <a:rPr lang="en-GB" sz="1300" baseline="0" dirty="0" smtClean="0"/>
              <a:t> </a:t>
            </a:r>
            <a:r>
              <a:rPr lang="en-GB" sz="1300" dirty="0" smtClean="0"/>
              <a:t>showing </a:t>
            </a:r>
            <a:r>
              <a:rPr lang="en-GB" sz="1300" dirty="0"/>
              <a:t>changes for both a 2°C increase (dotted line) and a 4°C increase (solid line).</a:t>
            </a:r>
          </a:p>
          <a:p>
            <a:pPr fontAlgn="base"/>
            <a:r>
              <a:rPr lang="en-GB" sz="1300" dirty="0"/>
              <a:t>Precipitation is the main driver of changes to river runoff and the seasonal changes in precipitation are usually reflected in seasonal streamflow variability. However, changes in groundwater recharge also affect streamflow. As global temperatures rise, evapotranspiration increases, reducing the amount of groundwater.  Human and natural systems in the Upper Nile region have historically been very vulnerable to changes in river flow. People are particularly reliant on the river for fishing and hydro-electric power production, so, although it can be hard for models to accurately recreate local rainfall patterns, it is important to try to project how they might change in the future.</a:t>
            </a:r>
          </a:p>
          <a:p>
            <a:pPr fontAlgn="base"/>
            <a:r>
              <a:rPr lang="en-GB" sz="1300" dirty="0"/>
              <a:t>The </a:t>
            </a:r>
            <a:r>
              <a:rPr lang="en-GB" sz="1300" dirty="0" err="1"/>
              <a:t>Mitano</a:t>
            </a:r>
            <a:r>
              <a:rPr lang="en-GB" sz="1300" dirty="0"/>
              <a:t> river is in the Upper Nile basin in Uganda, which has a humid, tropical climate.  Usually, the effect of the ‘short’ (March-May) and ‘long’ (September- November) rains determine the river’s discharge. However, mean global temperature increases of 4°C or more with respect to the 1961-1990 average are projected to decrease groundwater outflow to the river so much that the annual mean discharge will fall, even though annual mean precipitation will be higher. The spring discharge peak disappears and the river flow regime changes from having two seasonal peaks to only one – the effect of the ‘short rains’ could be lost. This is because, for the </a:t>
            </a:r>
            <a:r>
              <a:rPr lang="en-GB" sz="1300" dirty="0" err="1"/>
              <a:t>Mitano</a:t>
            </a:r>
            <a:r>
              <a:rPr lang="en-GB" sz="1300" dirty="0"/>
              <a:t>, groundwater flow is far more important than lateral (</a:t>
            </a:r>
            <a:r>
              <a:rPr lang="en-GB" sz="1300" dirty="0" err="1"/>
              <a:t>quickflow</a:t>
            </a:r>
            <a:r>
              <a:rPr lang="en-GB" sz="1300" dirty="0"/>
              <a:t> within the upper soil profile) or surface flow. Increasing evapotranspiration limits the amount of water penetrating the soil profile and replenishing the shallow groundwater store during the first, short, wet season.</a:t>
            </a:r>
          </a:p>
          <a:p>
            <a:pPr fontAlgn="base"/>
            <a:r>
              <a:rPr lang="en-GB" sz="1300" dirty="0"/>
              <a:t>Changing groundwater levels also affect land surface energy fluxes, including through evaporation, and thus feedback on the climate system, particularly in semi-arid areas.</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48469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baseline="0" dirty="0" smtClean="0"/>
              <a:t>Carbon cycle viewed as reservoirs and fluxes. Black arrows show natural fluxes, red ones show anthropogenic ones</a:t>
            </a:r>
            <a:endParaRPr lang="en-US" sz="1300" dirty="0" smtClean="0"/>
          </a:p>
          <a:p>
            <a:r>
              <a:rPr lang="en-US" sz="1300" dirty="0" smtClean="0"/>
              <a:t>Source: IPCC</a:t>
            </a:r>
            <a:r>
              <a:rPr lang="en-US" sz="1300" baseline="0" dirty="0" smtClean="0"/>
              <a:t> WG1 2013 chapter 6</a:t>
            </a:r>
            <a:endParaRPr lang="en-US" sz="1300" dirty="0" smtClean="0"/>
          </a:p>
          <a:p>
            <a:endParaRPr lang="en-US" sz="1300" dirty="0" smtClean="0"/>
          </a:p>
          <a:p>
            <a:r>
              <a:rPr lang="en-US" sz="1300" dirty="0" smtClean="0"/>
              <a:t>Processes </a:t>
            </a:r>
            <a:r>
              <a:rPr lang="en-US" sz="1300" dirty="0"/>
              <a:t>are operating at tiny scales</a:t>
            </a:r>
          </a:p>
          <a:p>
            <a:endParaRPr lang="en-US" sz="1300" dirty="0"/>
          </a:p>
          <a:p>
            <a:pPr fontAlgn="base"/>
            <a:r>
              <a:rPr lang="en-GB" sz="1300" b="1" dirty="0"/>
              <a:t>The global carbon cycle can be viewed as a series of reservoirs of carbon in the Earth System, which are connected by exchange fluxes of carbon.  An exchange flux is the amount of carbon which moves between reservoirs each year.</a:t>
            </a:r>
            <a:endParaRPr lang="en-GB" sz="1300" dirty="0"/>
          </a:p>
          <a:p>
            <a:pPr fontAlgn="base"/>
            <a:r>
              <a:rPr lang="en-GB" sz="1300" b="1" dirty="0"/>
              <a:t>Before human activities such as land use changes and industrial processes had a significant impact, the global carbon cycle was roughly balanced.CO</a:t>
            </a:r>
            <a:r>
              <a:rPr lang="en-GB" sz="1300" b="1" baseline="-25000" dirty="0"/>
              <a:t>2</a:t>
            </a:r>
            <a:r>
              <a:rPr lang="en-GB" sz="1300" b="1" dirty="0"/>
              <a:t> increased by over 40% from around 280 ppm in 1750 to 400 ppm in 2015.Higher atmospheric CO</a:t>
            </a:r>
            <a:r>
              <a:rPr lang="en-GB" sz="1300" b="1" baseline="-25000" dirty="0"/>
              <a:t>2</a:t>
            </a:r>
            <a:r>
              <a:rPr lang="en-GB" sz="1300" b="1" dirty="0"/>
              <a:t> concentrations, and associated climate impacts of present emissions, will persist for hundreds of years into the future.</a:t>
            </a:r>
            <a:endParaRPr lang="en-GB"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30032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pPr fontAlgn="base"/>
            <a:r>
              <a:rPr lang="en-GB" sz="1300" dirty="0"/>
              <a:t>There are two domains in the global carbon cycle, fast and slow. The fast domain has large exchange fluxes and relatively ‘rapid’ reservoir turnovers.  This includes carbon on land in vegetation, soils, peat and freshwater and in the atmosphere, ocean and surface ocean sediments. Reservoir turnover times (a measure of how long the carbon stays in the reservoir) range from a few years for the atmosphere to decades to millennia for the major carbon reservoirs of the land vegetation and soil and the various domains in the ocean.</a:t>
            </a:r>
          </a:p>
          <a:p>
            <a:pPr fontAlgn="base"/>
            <a:r>
              <a:rPr lang="en-GB" sz="1300" b="1" dirty="0"/>
              <a:t>The slow domain consists of the huge carbon stores in rocks and sediments which exchange carbon with the fast domain through volcanic emissions of CO</a:t>
            </a:r>
            <a:r>
              <a:rPr lang="en-GB" sz="1300" b="1" baseline="-25000" dirty="0"/>
              <a:t>2</a:t>
            </a:r>
            <a:r>
              <a:rPr lang="en-GB" sz="1300" b="1" dirty="0"/>
              <a:t>, erosion and sediment formation on the sea floor</a:t>
            </a:r>
            <a:r>
              <a:rPr lang="en-GB" sz="1300" dirty="0"/>
              <a:t>. Reservoir turnover times of the slow domain are 10,000 years or longer.</a:t>
            </a:r>
          </a:p>
          <a:p>
            <a:pPr fontAlgn="base"/>
            <a:r>
              <a:rPr lang="en-GB" sz="1300" dirty="0"/>
              <a:t>Before the Industrial Era, the fast domain was close to a steady state. Data from ice cores show little change in the atmospheric CO</a:t>
            </a:r>
            <a:r>
              <a:rPr lang="en-GB" sz="1300" baseline="-25000" dirty="0"/>
              <a:t>2</a:t>
            </a:r>
            <a:r>
              <a:rPr lang="en-GB" sz="1300" dirty="0"/>
              <a:t> levels over millennia despite changes in land use and small emissions from humans. By contrast, since the beginning of the Industrial Era (around 1750), fossil fuel extraction and its combustion have resulted in the transfer of a significant amount of fossil carbon from the slow domain into the fast domain, causing a major change to the carbon cycle.</a:t>
            </a:r>
          </a:p>
          <a:p>
            <a:pPr fontAlgn="base"/>
            <a:r>
              <a:rPr lang="en-GB" sz="1300" dirty="0"/>
              <a:t/>
            </a:r>
            <a:br>
              <a:rPr lang="en-GB" sz="1300" dirty="0"/>
            </a:br>
            <a:r>
              <a:rPr lang="en-GB" sz="1300" b="1" dirty="0"/>
              <a:t>Some reservoirs of carbon</a:t>
            </a:r>
            <a:r>
              <a:rPr lang="en-GB" sz="1300" dirty="0"/>
              <a:t>: </a:t>
            </a:r>
            <a:br>
              <a:rPr lang="en-GB" sz="1300" dirty="0"/>
            </a:br>
            <a:r>
              <a:rPr lang="en-GB" sz="1300" dirty="0"/>
              <a:t>In the atmosphere, CO</a:t>
            </a:r>
            <a:r>
              <a:rPr lang="en-GB" sz="1300" baseline="-25000" dirty="0"/>
              <a:t>2</a:t>
            </a:r>
            <a:r>
              <a:rPr lang="en-GB" sz="1300" dirty="0"/>
              <a:t> is the dominant carbon containing trace gas with a mass of 828 </a:t>
            </a:r>
            <a:r>
              <a:rPr lang="en-GB" sz="1300" dirty="0" err="1"/>
              <a:t>PgC</a:t>
            </a:r>
            <a:r>
              <a:rPr lang="en-GB" sz="1300" dirty="0"/>
              <a:t> (</a:t>
            </a:r>
            <a:r>
              <a:rPr lang="en-GB" sz="1300" dirty="0" err="1"/>
              <a:t>Petagrams</a:t>
            </a:r>
            <a:r>
              <a:rPr lang="en-GB" sz="1300" dirty="0"/>
              <a:t> of Carbon or x1015gC). Additional trace gases include methane (CH</a:t>
            </a:r>
            <a:r>
              <a:rPr lang="en-GB" sz="1300" baseline="-25000" dirty="0"/>
              <a:t>4</a:t>
            </a:r>
            <a:r>
              <a:rPr lang="en-GB" sz="1300" dirty="0"/>
              <a:t>, currently about 3.7 </a:t>
            </a:r>
            <a:r>
              <a:rPr lang="en-GB" sz="1300" dirty="0" err="1"/>
              <a:t>PgC</a:t>
            </a:r>
            <a:r>
              <a:rPr lang="en-GB" sz="1300" dirty="0"/>
              <a:t>) and carbon monoxide (CO, around 0.2 </a:t>
            </a:r>
            <a:r>
              <a:rPr lang="en-GB" sz="1300" dirty="0" err="1"/>
              <a:t>PgC</a:t>
            </a:r>
            <a:r>
              <a:rPr lang="en-GB" sz="1300" dirty="0"/>
              <a:t>), with still smaller amounts of hydrocarbons, black carbon aerosols and other organic compounds.</a:t>
            </a:r>
          </a:p>
          <a:p>
            <a:pPr fontAlgn="base"/>
            <a:r>
              <a:rPr lang="en-GB" sz="1300" dirty="0"/>
              <a:t/>
            </a:r>
            <a:br>
              <a:rPr lang="en-GB" sz="1300" dirty="0"/>
            </a:br>
            <a:r>
              <a:rPr lang="en-GB" sz="1300" dirty="0"/>
              <a:t>The terrestrial biosphere reservoir contains carbon in organic compounds in vegetation (living biomass) (450 to 650 </a:t>
            </a:r>
            <a:r>
              <a:rPr lang="en-GB" sz="1300" dirty="0" err="1"/>
              <a:t>PgC</a:t>
            </a:r>
            <a:r>
              <a:rPr lang="en-GB" sz="1300" dirty="0"/>
              <a:t>) and in dead organic matter in litter and soils (1500 to 2400 </a:t>
            </a:r>
            <a:r>
              <a:rPr lang="en-GB" sz="1300" dirty="0" err="1"/>
              <a:t>PgC</a:t>
            </a:r>
            <a:r>
              <a:rPr lang="en-GB" sz="1300" dirty="0"/>
              <a:t>). There is an additional amount of old soil carbon in wetland soils (300 to 700 </a:t>
            </a:r>
            <a:r>
              <a:rPr lang="en-GB" sz="1300" dirty="0" err="1"/>
              <a:t>PgC</a:t>
            </a:r>
            <a:r>
              <a:rPr lang="en-GB" sz="1300" dirty="0"/>
              <a:t>) and in permafrost (1700 </a:t>
            </a:r>
            <a:r>
              <a:rPr lang="en-GB" sz="1300" dirty="0" err="1"/>
              <a:t>PgC</a:t>
            </a:r>
            <a:r>
              <a:rPr lang="en-GB" sz="1300" dirty="0"/>
              <a:t>).</a:t>
            </a:r>
          </a:p>
          <a:p>
            <a:pPr fontAlgn="base"/>
            <a:r>
              <a:rPr lang="en-GB" sz="1300" dirty="0"/>
              <a:t/>
            </a:r>
            <a:br>
              <a:rPr lang="en-GB" sz="1300" dirty="0"/>
            </a:br>
            <a:r>
              <a:rPr lang="en-GB" sz="1300" b="1" dirty="0"/>
              <a:t>Some fluxes of carbon</a:t>
            </a:r>
            <a:r>
              <a:rPr lang="en-GB" sz="1300" dirty="0"/>
              <a:t>:</a:t>
            </a:r>
          </a:p>
          <a:p>
            <a:pPr fontAlgn="base"/>
            <a:r>
              <a:rPr lang="en-GB" sz="1300" dirty="0"/>
              <a:t/>
            </a:r>
            <a:br>
              <a:rPr lang="en-GB" sz="1300" dirty="0"/>
            </a:br>
            <a:r>
              <a:rPr lang="en-GB" sz="1300" dirty="0"/>
              <a:t>CO</a:t>
            </a:r>
            <a:r>
              <a:rPr lang="en-GB" sz="1300" baseline="-25000" dirty="0"/>
              <a:t>2</a:t>
            </a:r>
            <a:r>
              <a:rPr lang="en-GB" sz="1300" dirty="0"/>
              <a:t> is removed from the atmosphere by plant photosynthesis (123±8 </a:t>
            </a:r>
            <a:r>
              <a:rPr lang="en-GB" sz="1300" dirty="0" err="1"/>
              <a:t>PgC</a:t>
            </a:r>
            <a:r>
              <a:rPr lang="en-GB" sz="1300" dirty="0"/>
              <a:t>/ year).  Carbon fixed into plants is then cycled through plant tissues, litter and soil carbon and can be released back into the atmosphere by plant, microbial and animal respiration and other processes (e.g. forest fires) on a very wide range of time scales (seconds to millennia).</a:t>
            </a:r>
          </a:p>
          <a:p>
            <a:pPr fontAlgn="base"/>
            <a:r>
              <a:rPr lang="en-GB" sz="1300" dirty="0"/>
              <a:t/>
            </a:r>
            <a:br>
              <a:rPr lang="en-GB" sz="1300" dirty="0"/>
            </a:br>
            <a:r>
              <a:rPr lang="en-GB" sz="1300" dirty="0"/>
              <a:t>A significant amount of terrestrial carbon (1.7 </a:t>
            </a:r>
            <a:r>
              <a:rPr lang="en-GB" sz="1300" dirty="0" err="1"/>
              <a:t>PgC</a:t>
            </a:r>
            <a:r>
              <a:rPr lang="en-GB" sz="1300" dirty="0"/>
              <a:t>/year) is transported from soils to rivers. A fraction of this carbon is released as CO</a:t>
            </a:r>
            <a:r>
              <a:rPr lang="en-GB" sz="1300" baseline="-25000" dirty="0"/>
              <a:t>2</a:t>
            </a:r>
            <a:r>
              <a:rPr lang="en-GB" sz="1300" dirty="0"/>
              <a:t> by rivers and lakes to the atmosphere, a fraction is buried in freshwater organic sediments and the remaining amount (~0.9 </a:t>
            </a:r>
            <a:r>
              <a:rPr lang="en-GB" sz="1300" dirty="0" err="1"/>
              <a:t>PgC</a:t>
            </a:r>
            <a:r>
              <a:rPr lang="en-GB" sz="1300" dirty="0"/>
              <a:t>/ year) is delivered by rivers to the coastal ocean.  Atmospheric CO</a:t>
            </a:r>
            <a:r>
              <a:rPr lang="en-GB" sz="1300" baseline="-25000" dirty="0"/>
              <a:t>2</a:t>
            </a:r>
            <a:r>
              <a:rPr lang="en-GB" sz="1300" dirty="0"/>
              <a:t> is exchanged with the surface ocean through gas exchange.</a:t>
            </a:r>
          </a:p>
          <a:p>
            <a:pPr fontAlgn="base"/>
            <a:r>
              <a:rPr lang="en-GB" sz="1300" dirty="0"/>
              <a:t/>
            </a:r>
            <a:br>
              <a:rPr lang="en-GB" sz="1300" dirty="0"/>
            </a:br>
            <a:r>
              <a:rPr lang="en-GB" sz="1300" dirty="0"/>
              <a:t>Carbon is transported within the ocean by three mechanisms; </a:t>
            </a:r>
            <a:br>
              <a:rPr lang="en-GB" sz="1300" dirty="0"/>
            </a:br>
            <a:r>
              <a:rPr lang="en-GB" sz="1300" dirty="0"/>
              <a:t>(1) the ‘solubility pump’ (see glossary), </a:t>
            </a:r>
            <a:br>
              <a:rPr lang="en-GB" sz="1300" dirty="0"/>
            </a:br>
            <a:r>
              <a:rPr lang="en-GB" sz="1300" dirty="0"/>
              <a:t>(2) the ‘biological pump’ (see case study), </a:t>
            </a:r>
            <a:br>
              <a:rPr lang="en-GB" sz="1300" dirty="0"/>
            </a:br>
            <a:r>
              <a:rPr lang="en-GB" sz="1300" dirty="0"/>
              <a:t>(3) the ‘marine carbonate pump’ which is caused by marine organisms forming shells in the surface ocean.  These sink, are buried in the sediments and eventually form sedimentary rocks (such as limestone or chalk).</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13089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a:t>Source: Global carbon budget 2017 http://www.globalcarbonproject.org/carbonbudget/17/files/GCP_CarbonBudget_2017.pdf </a:t>
            </a:r>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69057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90276">
              <a:defRPr/>
            </a:pPr>
            <a:r>
              <a:rPr lang="en-US" sz="1300" dirty="0"/>
              <a:t>Source: Global carbon budget </a:t>
            </a:r>
            <a:r>
              <a:rPr lang="en-US" sz="1300" dirty="0" smtClean="0"/>
              <a:t>2017</a:t>
            </a:r>
          </a:p>
          <a:p>
            <a:pPr defTabSz="990276">
              <a:defRPr/>
            </a:pPr>
            <a:endParaRPr lang="en-US" sz="1300" dirty="0" smtClean="0"/>
          </a:p>
          <a:p>
            <a:pPr defTabSz="990276">
              <a:defRPr/>
            </a:pPr>
            <a:r>
              <a:rPr lang="en-US" sz="1300" dirty="0" smtClean="0"/>
              <a:t>Fossil fuel and industry includes</a:t>
            </a:r>
            <a:r>
              <a:rPr lang="en-US" sz="1300" baseline="0" dirty="0" smtClean="0"/>
              <a:t> cement production</a:t>
            </a:r>
            <a:endParaRPr lang="en-US"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64090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90276">
              <a:defRPr/>
            </a:pPr>
            <a:r>
              <a:rPr lang="en-US" sz="1300" dirty="0" smtClean="0"/>
              <a:t>The black line in this graph corresponds to the previous</a:t>
            </a:r>
            <a:r>
              <a:rPr lang="en-US" sz="1300" baseline="0" dirty="0" smtClean="0"/>
              <a:t> graph, but goes back further in time (to 1960)</a:t>
            </a:r>
            <a:endParaRPr lang="en-US" sz="1300" dirty="0" smtClean="0"/>
          </a:p>
          <a:p>
            <a:pPr defTabSz="990276">
              <a:defRPr/>
            </a:pPr>
            <a:endParaRPr lang="en-US" sz="1300" dirty="0" smtClean="0"/>
          </a:p>
          <a:p>
            <a:pPr defTabSz="990276">
              <a:defRPr/>
            </a:pPr>
            <a:r>
              <a:rPr lang="en-US" sz="1300" dirty="0" smtClean="0"/>
              <a:t>Emissions </a:t>
            </a:r>
            <a:r>
              <a:rPr lang="en-US" sz="1300" dirty="0" smtClean="0"/>
              <a:t>from selected countries:</a:t>
            </a:r>
          </a:p>
          <a:p>
            <a:pPr defTabSz="990276">
              <a:defRPr/>
            </a:pPr>
            <a:r>
              <a:rPr lang="en-US" sz="1300" dirty="0" smtClean="0"/>
              <a:t>Source</a:t>
            </a:r>
            <a:r>
              <a:rPr lang="en-US" sz="1300" dirty="0"/>
              <a:t>: Global carbon budget </a:t>
            </a:r>
            <a:r>
              <a:rPr lang="en-US" sz="1300" dirty="0" smtClean="0"/>
              <a:t>2017</a:t>
            </a:r>
          </a:p>
          <a:p>
            <a:r>
              <a:rPr lang="en-US" sz="1300" dirty="0" smtClean="0"/>
              <a:t>China – economy booming, emissions not</a:t>
            </a:r>
          </a:p>
          <a:p>
            <a:endParaRPr lang="en-US" sz="1300" dirty="0" smtClean="0"/>
          </a:p>
          <a:p>
            <a:pPr defTabSz="990276">
              <a:defRPr/>
            </a:pPr>
            <a:endParaRPr lang="en-US"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71099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300" i="1" dirty="0"/>
              <a:t>Carbon Emissions Map, resizing the territories according to their proportion of global carbon dioxide emissions and colouring them according to their per capita emissions</a:t>
            </a:r>
            <a:r>
              <a:rPr lang="en-GB" sz="1300" i="1" dirty="0" smtClean="0"/>
              <a:t>.</a:t>
            </a:r>
          </a:p>
          <a:p>
            <a:endParaRPr lang="en-GB" sz="1300" i="1" dirty="0" smtClean="0"/>
          </a:p>
          <a:p>
            <a:r>
              <a:rPr lang="en-GB" sz="1300" i="1" dirty="0" smtClean="0"/>
              <a:t>So, for</a:t>
            </a:r>
            <a:r>
              <a:rPr lang="en-GB" sz="1300" i="1" baseline="0" dirty="0" smtClean="0"/>
              <a:t> example, China has massive emissions and looks disproportionately large on this map, but it has so many people, that actually its per capita emissions are ok. India does even better. </a:t>
            </a:r>
          </a:p>
          <a:p>
            <a:r>
              <a:rPr lang="en-GB" sz="1300" i="1" baseline="0" dirty="0" smtClean="0"/>
              <a:t>The USA, Canada and Australia have the highest per capita emissions – “more than their fair share”</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29960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90276">
              <a:defRPr/>
            </a:pPr>
            <a:r>
              <a:rPr lang="en-US" sz="1300" dirty="0"/>
              <a:t>Source: Global carbon budget 2017 http://www.globalcarbonproject.org/carbonbudget/17/files/GCP_CarbonBudget_2017.pdf </a:t>
            </a:r>
            <a:endParaRPr lang="en-US" sz="1300" dirty="0" smtClean="0"/>
          </a:p>
          <a:p>
            <a:pPr defTabSz="990276">
              <a:defRPr/>
            </a:pPr>
            <a:endParaRPr lang="en-US" sz="1300" dirty="0" smtClean="0"/>
          </a:p>
          <a:p>
            <a:pPr defTabSz="990276">
              <a:defRPr/>
            </a:pPr>
            <a:r>
              <a:rPr lang="en-US" sz="1300" dirty="0" smtClean="0"/>
              <a:t>Are we working towards a future</a:t>
            </a:r>
            <a:r>
              <a:rPr lang="en-US" sz="1300" baseline="0" dirty="0" smtClean="0"/>
              <a:t> where we pay not just for the financial costs of goods and services we buy in from other countries, but also for the pollution their production generated? </a:t>
            </a:r>
            <a:endParaRPr lang="en-US"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39622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55000" lnSpcReduction="20000"/>
          </a:bodyPr>
          <a:lstStyle/>
          <a:p>
            <a:r>
              <a:rPr lang="en-US" sz="1300" dirty="0"/>
              <a:t>See big peatland fires on this – rapid release of carbon</a:t>
            </a:r>
          </a:p>
          <a:p>
            <a:endParaRPr lang="en-US" sz="1300" dirty="0" smtClean="0"/>
          </a:p>
          <a:p>
            <a:pPr fontAlgn="base"/>
            <a:r>
              <a:rPr lang="en-GB" sz="1300" dirty="0" smtClean="0"/>
              <a:t>Anthropogenic CO</a:t>
            </a:r>
            <a:r>
              <a:rPr lang="en-GB" sz="1300" baseline="-25000" dirty="0" smtClean="0"/>
              <a:t>2</a:t>
            </a:r>
            <a:r>
              <a:rPr lang="en-GB" sz="1300" dirty="0" smtClean="0"/>
              <a:t> emissions to the atmosphere were 555 ± 85 </a:t>
            </a:r>
            <a:r>
              <a:rPr lang="en-GB" sz="1300" dirty="0" err="1" smtClean="0"/>
              <a:t>PgC</a:t>
            </a:r>
            <a:r>
              <a:rPr lang="en-GB" sz="1300" dirty="0" smtClean="0"/>
              <a:t> between 1750 and 2011. Of this, fossil fuel combustion and cement production contributed 375 ± 30 </a:t>
            </a:r>
            <a:r>
              <a:rPr lang="en-GB" sz="1300" dirty="0" err="1" smtClean="0"/>
              <a:t>PgC</a:t>
            </a:r>
            <a:r>
              <a:rPr lang="en-GB" sz="1300" dirty="0" smtClean="0"/>
              <a:t> and land use change (including deforestation, afforestation (planting new forest) and reforestation) contributed 180 ± 80 </a:t>
            </a:r>
            <a:r>
              <a:rPr lang="en-GB" sz="1300" dirty="0" err="1" smtClean="0"/>
              <a:t>PgC</a:t>
            </a:r>
            <a:r>
              <a:rPr lang="en-GB" sz="1300" dirty="0" smtClean="0"/>
              <a:t>. In 2002–2011, average fossil fuel and cement manufacturing emissions were 7.6 to 9.0 </a:t>
            </a:r>
            <a:r>
              <a:rPr lang="en-GB" sz="1300" dirty="0" err="1" smtClean="0"/>
              <a:t>PgC</a:t>
            </a:r>
            <a:r>
              <a:rPr lang="en-GB" sz="1300" dirty="0" smtClean="0"/>
              <a:t>/ year, with an average increase of 3.2%/ year compared with 1.0%/ year during the 1990s. In 2011, fossil fuel emissions were in the range of 8.7 to 10.3 </a:t>
            </a:r>
            <a:r>
              <a:rPr lang="en-GB" sz="1300" dirty="0" err="1" smtClean="0"/>
              <a:t>PgC</a:t>
            </a:r>
            <a:r>
              <a:rPr lang="en-GB" sz="1300" dirty="0" smtClean="0"/>
              <a:t>.</a:t>
            </a:r>
          </a:p>
          <a:p>
            <a:pPr fontAlgn="base"/>
            <a:r>
              <a:rPr lang="en-GB" sz="1300" dirty="0" smtClean="0"/>
              <a:t/>
            </a:r>
            <a:br>
              <a:rPr lang="en-GB" sz="1300" dirty="0" smtClean="0"/>
            </a:br>
            <a:r>
              <a:rPr lang="en-GB" sz="1300" dirty="0" smtClean="0"/>
              <a:t>Emissions due to land use changes (primarily tropical deforestation) between 2002 and 2011 are estimated to range between 0.1 to 1.7 </a:t>
            </a:r>
            <a:r>
              <a:rPr lang="en-GB" sz="1300" dirty="0" err="1" smtClean="0"/>
              <a:t>PgC</a:t>
            </a:r>
            <a:r>
              <a:rPr lang="en-GB" sz="1300" dirty="0" smtClean="0"/>
              <a:t>/year. This includes emissions from deforestation of around 3 </a:t>
            </a:r>
            <a:r>
              <a:rPr lang="en-GB" sz="1300" dirty="0" err="1" smtClean="0"/>
              <a:t>PgC</a:t>
            </a:r>
            <a:r>
              <a:rPr lang="en-GB" sz="1300" dirty="0" smtClean="0"/>
              <a:t>/ year compensated by an uptake of around 2 </a:t>
            </a:r>
            <a:r>
              <a:rPr lang="en-GB" sz="1300" dirty="0" err="1" smtClean="0"/>
              <a:t>PgC</a:t>
            </a:r>
            <a:r>
              <a:rPr lang="en-GB" sz="1300" dirty="0" smtClean="0"/>
              <a:t>/year by forest regrowth (mainly on abandoned agricultural land).</a:t>
            </a:r>
          </a:p>
          <a:p>
            <a:pPr fontAlgn="base"/>
            <a:r>
              <a:rPr lang="en-GB" sz="1300" dirty="0" smtClean="0"/>
              <a:t/>
            </a:r>
            <a:br>
              <a:rPr lang="en-GB" sz="1300" dirty="0" smtClean="0"/>
            </a:br>
            <a:r>
              <a:rPr lang="en-GB" sz="1300" dirty="0" smtClean="0"/>
              <a:t>The IPCC concluded that the increase in CO</a:t>
            </a:r>
            <a:r>
              <a:rPr lang="en-GB" sz="1300" baseline="-25000" dirty="0" smtClean="0"/>
              <a:t>2</a:t>
            </a:r>
            <a:r>
              <a:rPr lang="en-GB" sz="1300" dirty="0" smtClean="0"/>
              <a:t> emissions from both fossil fuel burning and land use change are the dominant cause of the observed increase in atmospheric CO</a:t>
            </a:r>
            <a:r>
              <a:rPr lang="en-GB" sz="1300" baseline="-25000" dirty="0" smtClean="0"/>
              <a:t>2</a:t>
            </a:r>
            <a:r>
              <a:rPr lang="en-GB" sz="1300" dirty="0" smtClean="0"/>
              <a:t> concentration.</a:t>
            </a:r>
          </a:p>
          <a:p>
            <a:pPr fontAlgn="base"/>
            <a:endParaRPr lang="en-GB" sz="1300" dirty="0" smtClean="0"/>
          </a:p>
          <a:p>
            <a:pPr fontAlgn="base"/>
            <a:r>
              <a:rPr lang="en-GB" sz="1200" b="1" i="0" kern="1200" dirty="0" smtClean="0">
                <a:solidFill>
                  <a:schemeClr val="tx1"/>
                </a:solidFill>
                <a:effectLst/>
                <a:latin typeface="+mn-lt"/>
                <a:ea typeface="+mn-ea"/>
                <a:cs typeface="+mn-cs"/>
              </a:rPr>
              <a:t>Land</a:t>
            </a:r>
          </a:p>
          <a:p>
            <a:pPr fontAlgn="base"/>
            <a:r>
              <a:rPr lang="en-GB" sz="1200" b="0" i="0" kern="1200" dirty="0" smtClean="0">
                <a:solidFill>
                  <a:schemeClr val="tx1"/>
                </a:solidFill>
                <a:effectLst/>
                <a:latin typeface="+mn-lt"/>
                <a:ea typeface="+mn-ea"/>
                <a:cs typeface="+mn-cs"/>
              </a:rPr>
              <a:t>Plants on land have taken up approximately 25 percent of the carbon dioxide that humans have put into the atmosphere. The amount of carbon that plants take up varies greatly from year to year, but in general, the world’s plants have increased the amount of carbon dioxide they absorb since 1960. Only some of this increase occurred as a direct result of fossil fuel emissions.</a:t>
            </a:r>
          </a:p>
          <a:p>
            <a:pPr fontAlgn="base"/>
            <a:r>
              <a:rPr lang="en-GB" sz="1200" b="0" i="0" kern="1200" dirty="0" smtClean="0">
                <a:solidFill>
                  <a:schemeClr val="tx1"/>
                </a:solidFill>
                <a:effectLst/>
                <a:latin typeface="+mn-lt"/>
                <a:ea typeface="+mn-ea"/>
                <a:cs typeface="+mn-cs"/>
              </a:rPr>
              <a:t>With more atmospheric carbon dioxide available to convert to plant matter in photosynthesis, plants were able to grow more. This increased growth is referred to as carbon fertilization. Models predict that plants might grow anywhere from 12 to 76 percent more if atmospheric carbon dioxide is doubled, as long as nothing else, like water shortages, limits their growth. However, scientists don’t know how much carbon dioxide is increasing plant growth in the real world, because plants need more than carbon dioxide to grow.</a:t>
            </a:r>
          </a:p>
          <a:p>
            <a:pPr fontAlgn="base"/>
            <a:r>
              <a:rPr lang="en-GB" sz="1200" b="0" i="0" kern="1200" dirty="0" smtClean="0">
                <a:solidFill>
                  <a:schemeClr val="tx1"/>
                </a:solidFill>
                <a:effectLst/>
                <a:latin typeface="+mn-lt"/>
                <a:ea typeface="+mn-ea"/>
                <a:cs typeface="+mn-cs"/>
              </a:rPr>
              <a:t>Plants also need water, sunlight, and nutrients, especially nitrogen. If a plant doesn’t have one of these things, it won’t grow regardless of how abundant the other necessities are. There is a limit to how much carbon plants can take out of the atmosphere, and that limit varies from region to region. So far, it appears that carbon dioxide fertilization increases plant growth until the plant reaches a limit in the amount of water or nitrogen available.</a:t>
            </a:r>
          </a:p>
          <a:p>
            <a:pPr fontAlgn="base"/>
            <a:r>
              <a:rPr lang="en-GB" sz="1200" b="0" i="0" kern="1200" dirty="0" smtClean="0">
                <a:solidFill>
                  <a:schemeClr val="tx1"/>
                </a:solidFill>
                <a:effectLst/>
                <a:latin typeface="+mn-lt"/>
                <a:ea typeface="+mn-ea"/>
                <a:cs typeface="+mn-cs"/>
              </a:rPr>
              <a:t>Some of the changes in carbon absorption are the result of land use decisions. Agriculture has become much more intensive, so we can grow more food on less land. In high and mid-latitudes, abandoned farmland is reverting to forest, and these forests store much more carbon, both in wood and soil, than crops would. In many places, we prevent plant carbon from entering the atmosphere by extinguishing wildfires. This allows woody material (which stores carbon) to build up. All of these land use decisions are helping plants absorb human-released carbon in the Northern Hemisphere.</a:t>
            </a:r>
          </a:p>
          <a:p>
            <a:pPr fontAlgn="base"/>
            <a:r>
              <a:rPr lang="en-GB" sz="1200" b="0" i="0" kern="1200" dirty="0" smtClean="0">
                <a:solidFill>
                  <a:schemeClr val="tx1"/>
                </a:solidFill>
                <a:effectLst/>
                <a:latin typeface="+mn-lt"/>
                <a:ea typeface="+mn-ea"/>
                <a:cs typeface="+mn-cs"/>
              </a:rPr>
              <a:t>In the tropics, however, forests are being removed, often through fire, and this releases carbon dioxide. As of 2008, deforestation accounted for about 12 percent of all human carbon dioxide emissions.</a:t>
            </a:r>
          </a:p>
          <a:p>
            <a:pPr fontAlgn="base"/>
            <a:r>
              <a:rPr lang="en-GB" sz="1200" b="0" i="0" kern="1200" dirty="0" smtClean="0">
                <a:solidFill>
                  <a:schemeClr val="tx1"/>
                </a:solidFill>
                <a:effectLst/>
                <a:latin typeface="+mn-lt"/>
                <a:ea typeface="+mn-ea"/>
                <a:cs typeface="+mn-cs"/>
              </a:rPr>
              <a:t>The biggest changes in the land carbon cycle are likely to come because of climate change. Carbon dioxide increases temperatures, extending the growing season and increasing humidity. Both factors have led to some additional plant growth. However, warmer temperatures also stress plants. With a longer, warmer growing season, plants need more water to survive. Scientists are already seeing evidence that plants in the Northern Hemisphere slow their growth in the summer because of warm temperatures and water shortages.</a:t>
            </a:r>
          </a:p>
          <a:p>
            <a:pPr fontAlgn="base"/>
            <a:r>
              <a:rPr lang="en-GB" sz="1200" b="0" i="0" kern="1200" dirty="0" smtClean="0">
                <a:solidFill>
                  <a:schemeClr val="tx1"/>
                </a:solidFill>
                <a:effectLst/>
                <a:latin typeface="+mn-lt"/>
                <a:ea typeface="+mn-ea"/>
                <a:cs typeface="+mn-cs"/>
              </a:rPr>
              <a:t>Dry, water-stressed plants are also more susceptible to fire and insects when growing seasons become longer. In the far north, where an increase in temperature has the greatest impact, the forests have already started to burn more, releasing carbon from the plants and the soil into the atmosphere. Tropical forests may also be extremely susceptible to drying. With less water, tropical trees slow their growth and take up less carbon, or die and release their stored carbon to the atmosphere.</a:t>
            </a:r>
          </a:p>
          <a:p>
            <a:pPr fontAlgn="base"/>
            <a:r>
              <a:rPr lang="en-GB" sz="1200" b="0" i="0" kern="1200" dirty="0" smtClean="0">
                <a:solidFill>
                  <a:schemeClr val="tx1"/>
                </a:solidFill>
                <a:effectLst/>
                <a:latin typeface="+mn-lt"/>
                <a:ea typeface="+mn-ea"/>
                <a:cs typeface="+mn-cs"/>
              </a:rPr>
              <a:t>The warming caused by rising greenhouse gases may also “bake” the soil, accelerating the rate at which carbon seeps out in some places. This is of particular concern in the far north, where frozen soil—permafrost—is thawing. Permafrost contains rich deposits of carbon from plant matter that has accumulated for thousands of years because the cold slows decay. When the soil warms, the organic matter decays and carbon—in the form of methane and carbon dioxide—seeps into the atmosphere.</a:t>
            </a:r>
          </a:p>
          <a:p>
            <a:pPr fontAlgn="base"/>
            <a:r>
              <a:rPr lang="en-GB" sz="1200" b="0" i="0" kern="1200" dirty="0" smtClean="0">
                <a:solidFill>
                  <a:schemeClr val="tx1"/>
                </a:solidFill>
                <a:effectLst/>
                <a:latin typeface="+mn-lt"/>
                <a:ea typeface="+mn-ea"/>
                <a:cs typeface="+mn-cs"/>
              </a:rPr>
              <a:t>Current research estimates that permafrost in the Northern Hemisphere holds 1,672 billion tons (</a:t>
            </a:r>
            <a:r>
              <a:rPr lang="en-GB" sz="1200" b="0" i="0" kern="1200" dirty="0" err="1" smtClean="0">
                <a:solidFill>
                  <a:schemeClr val="tx1"/>
                </a:solidFill>
                <a:effectLst/>
                <a:latin typeface="+mn-lt"/>
                <a:ea typeface="+mn-ea"/>
                <a:cs typeface="+mn-cs"/>
              </a:rPr>
              <a:t>Petagrams</a:t>
            </a:r>
            <a:r>
              <a:rPr lang="en-GB" sz="1200" b="0" i="0" kern="1200" dirty="0" smtClean="0">
                <a:solidFill>
                  <a:schemeClr val="tx1"/>
                </a:solidFill>
                <a:effectLst/>
                <a:latin typeface="+mn-lt"/>
                <a:ea typeface="+mn-ea"/>
                <a:cs typeface="+mn-cs"/>
              </a:rPr>
              <a:t>) of organic carbon. If just 10 </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of this permafrost were to thaw, it could release enough extra carbon dioxide to the atmosphere to raise temperatures an additional 0.7 degrees Celsius (1.3 degrees Fahrenheit) by 2100.</a:t>
            </a:r>
          </a:p>
          <a:p>
            <a:pPr fontAlgn="base"/>
            <a:endParaRPr lang="en-GB" sz="1300" dirty="0" smtClean="0"/>
          </a:p>
          <a:p>
            <a:pPr fontAlgn="base"/>
            <a:r>
              <a:rPr lang="en-GB" sz="1300" dirty="0" smtClean="0"/>
              <a:t>https</a:t>
            </a:r>
            <a:r>
              <a:rPr lang="en-GB" sz="1300" dirty="0" smtClean="0"/>
              <a:t>://earthobservatory.nasa.gov/Features/CarbonCycle/page5.php</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00567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pPr fontAlgn="base"/>
            <a:r>
              <a:rPr lang="en-GB" sz="1300" dirty="0"/>
              <a:t>Carbon Dioxide concentrations in the atmosphere increased by over 40% from 278 ppm in 1750 to 400 ppm in 2015.</a:t>
            </a:r>
          </a:p>
          <a:p>
            <a:pPr fontAlgn="base"/>
            <a:r>
              <a:rPr lang="en-GB" sz="1300" dirty="0"/>
              <a:t/>
            </a:r>
            <a:br>
              <a:rPr lang="en-GB" sz="1300" dirty="0"/>
            </a:br>
            <a:r>
              <a:rPr lang="en-GB" sz="1300" dirty="0"/>
              <a:t>Most of the fossil fuel CO</a:t>
            </a:r>
            <a:r>
              <a:rPr lang="en-GB" sz="1300" baseline="-25000" dirty="0"/>
              <a:t>2</a:t>
            </a:r>
            <a:r>
              <a:rPr lang="en-GB" sz="1300" dirty="0"/>
              <a:t> emissions take place in the industrialised countries north of the equator. Consistent with this, the annual average atmospheric CO</a:t>
            </a:r>
            <a:r>
              <a:rPr lang="en-GB" sz="1300" baseline="-25000" dirty="0"/>
              <a:t>2</a:t>
            </a:r>
            <a:r>
              <a:rPr lang="en-GB" sz="1300" dirty="0"/>
              <a:t> measurement stations in the Northern Hemisphere (NH) record slightly higher CO</a:t>
            </a:r>
            <a:r>
              <a:rPr lang="en-GB" sz="1300" baseline="-25000" dirty="0"/>
              <a:t>2</a:t>
            </a:r>
            <a:r>
              <a:rPr lang="en-GB" sz="1300" dirty="0"/>
              <a:t> concentrations than stations in the Southern Hemisphere (SH). As the difference in fossil fuel combustion between the hemispheres has increased, so has the difference in concentration between measuring stations at the South Pole and Mauna Loa (Hawaii, NH).</a:t>
            </a:r>
          </a:p>
          <a:p>
            <a:pPr fontAlgn="base"/>
            <a:r>
              <a:rPr lang="en-GB" sz="1300" dirty="0"/>
              <a:t/>
            </a:r>
            <a:br>
              <a:rPr lang="en-GB" sz="1300" dirty="0"/>
            </a:br>
            <a:r>
              <a:rPr lang="en-GB" sz="1300" dirty="0"/>
              <a:t>The atmospheric CO</a:t>
            </a:r>
            <a:r>
              <a:rPr lang="en-GB" sz="1300" baseline="-25000" dirty="0"/>
              <a:t>2</a:t>
            </a:r>
            <a:r>
              <a:rPr lang="en-GB" sz="1300" dirty="0"/>
              <a:t> concentration increased by around 20 ppm during 2002–2011. This decadal rate of increase is higher than during any previous decade since direct atmospheric concentration measurements began in 1958.</a:t>
            </a:r>
          </a:p>
          <a:p>
            <a:pPr fontAlgn="base"/>
            <a:r>
              <a:rPr lang="en-GB" sz="1300" dirty="0"/>
              <a:t/>
            </a:r>
            <a:br>
              <a:rPr lang="en-GB" sz="1300" dirty="0"/>
            </a:br>
            <a:r>
              <a:rPr lang="en-GB" sz="1300" dirty="0"/>
              <a:t>Because CO</a:t>
            </a:r>
            <a:r>
              <a:rPr lang="en-GB" sz="1300" baseline="-25000" dirty="0"/>
              <a:t>2</a:t>
            </a:r>
            <a:r>
              <a:rPr lang="en-GB" sz="1300" dirty="0"/>
              <a:t> uptake by photosynthesis occurs only during the growing season, whereas CO</a:t>
            </a:r>
            <a:r>
              <a:rPr lang="en-GB" sz="1300" baseline="-25000" dirty="0"/>
              <a:t>2</a:t>
            </a:r>
            <a:r>
              <a:rPr lang="en-GB" sz="1300" dirty="0"/>
              <a:t>release by respiration occurs nearly year-round, both the Mauna Loa and South Pole concentrations show an annual cycle, with more CO</a:t>
            </a:r>
            <a:r>
              <a:rPr lang="en-GB" sz="1300" baseline="-25000" dirty="0"/>
              <a:t>2</a:t>
            </a:r>
            <a:r>
              <a:rPr lang="en-GB" sz="1300" dirty="0"/>
              <a:t> in the atmosphere in winter. However, as there is far more land mass and therefore vegetation in the Northern Hemisphere, the annual cycle is more pronounced at Mauna Loa. </a:t>
            </a:r>
            <a:r>
              <a:rPr lang="en-GB" sz="1300" dirty="0" smtClean="0"/>
              <a:t> Note how the seasonal cycles are out of phase in the two hemispheres. </a:t>
            </a:r>
          </a:p>
          <a:p>
            <a:pPr fontAlgn="base"/>
            <a:r>
              <a:rPr lang="en-GB" sz="1300" dirty="0" smtClean="0"/>
              <a:t>Note also how the two curves diverge between 1960 and</a:t>
            </a:r>
            <a:r>
              <a:rPr lang="en-GB" sz="1300" baseline="0" dirty="0" smtClean="0"/>
              <a:t> 2010 – CO2 is growing faster in the northern hemisphere (because there are more emissions there, and co2 mixes relatively slowly between the two hemispheres).</a:t>
            </a:r>
            <a:r>
              <a:rPr lang="en-GB" sz="1300" dirty="0"/>
              <a:t/>
            </a:r>
            <a:br>
              <a:rPr lang="en-GB" sz="1300" dirty="0"/>
            </a:br>
            <a:r>
              <a:rPr lang="en-GB" sz="1300" dirty="0"/>
              <a:t>Past changes in atmospheric greenhouse gas concentrations can be determined with very high confidence from polar ice cores. During the 800,000 years prior to 1750, atmospheric CO</a:t>
            </a:r>
            <a:r>
              <a:rPr lang="en-GB" sz="1300" baseline="-25000" dirty="0"/>
              <a:t>2</a:t>
            </a:r>
            <a:r>
              <a:rPr lang="en-GB" sz="1300" dirty="0"/>
              <a:t> varied from 180 ppm during glacial (cold) up to 300 ppm during interglacial (warm) periods. Present-day (2011) concentrations of atmospheric carbon dioxide far exceed this range. The current rate of CO</a:t>
            </a:r>
            <a:r>
              <a:rPr lang="en-GB" sz="1300" baseline="-25000" dirty="0"/>
              <a:t>2</a:t>
            </a:r>
            <a:r>
              <a:rPr lang="en-GB" sz="1300" dirty="0"/>
              <a:t> rise in atmospheric concentrations is unprecedented with respect to the highest resolution ice core records which cover the last 22,000 years.</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74571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fontAlgn="base"/>
            <a:r>
              <a:rPr lang="en-GB" sz="1300" dirty="0" smtClean="0"/>
              <a:t>The water cycle consists of</a:t>
            </a:r>
            <a:r>
              <a:rPr lang="en-GB" sz="1300" baseline="0" dirty="0" smtClean="0"/>
              <a:t> a set of reservoirs, and fluxes or flows between those reservoirs</a:t>
            </a:r>
            <a:endParaRPr lang="en-GB" sz="1300" dirty="0" smtClean="0"/>
          </a:p>
          <a:p>
            <a:pPr fontAlgn="base"/>
            <a:endParaRPr lang="en-GB" sz="1300" dirty="0" smtClean="0"/>
          </a:p>
          <a:p>
            <a:pPr fontAlgn="base"/>
            <a:r>
              <a:rPr lang="en-GB" sz="1300" dirty="0" smtClean="0"/>
              <a:t>We </a:t>
            </a:r>
            <a:r>
              <a:rPr lang="en-GB" sz="1300" dirty="0" smtClean="0"/>
              <a:t>don’t think about the transport of water (vapour)</a:t>
            </a:r>
            <a:r>
              <a:rPr lang="en-GB" sz="1300" baseline="0" dirty="0" smtClean="0"/>
              <a:t> in the atmosphere, but </a:t>
            </a:r>
            <a:r>
              <a:rPr lang="en-GB" sz="1200" b="0" i="0" kern="1200" dirty="0" smtClean="0">
                <a:solidFill>
                  <a:schemeClr val="tx1"/>
                </a:solidFill>
                <a:effectLst/>
                <a:latin typeface="+mn-lt"/>
                <a:ea typeface="+mn-ea"/>
                <a:cs typeface="+mn-cs"/>
              </a:rPr>
              <a:t>Atmospheric rivers are relatively long, narrow regions in the atmosphere – like rivers in the sky – that transport most of the water vapour outside of the tropics. These columns of vapour move with the weather, carrying an amount of water vapour roughly equivalent to the average flow of water at the mouth of the Mississippi River.</a:t>
            </a:r>
          </a:p>
          <a:p>
            <a:pPr fontAlgn="base"/>
            <a:endParaRPr lang="en-GB"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13643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smtClean="0"/>
              <a:t>Note the scale</a:t>
            </a:r>
            <a:r>
              <a:rPr lang="en-US" sz="1300" baseline="0" dirty="0" smtClean="0"/>
              <a:t> – they look like dramatic differences, but actually the range on the scale is pretty small</a:t>
            </a:r>
            <a:r>
              <a:rPr lang="en-US" sz="1300" baseline="0" dirty="0" smtClean="0"/>
              <a:t>. Over time, CO2 is well mixed between the Northern and Southern Hemispheres.</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764806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smtClean="0"/>
              <a:t>Looking in more</a:t>
            </a:r>
            <a:r>
              <a:rPr lang="en-US" sz="1300" baseline="0" dirty="0" smtClean="0"/>
              <a:t> detail, the growth rate has been growing</a:t>
            </a:r>
            <a:endParaRPr lang="en-US" sz="1300" dirty="0" smtClean="0"/>
          </a:p>
          <a:p>
            <a:r>
              <a:rPr lang="en-US" sz="1300" dirty="0" smtClean="0"/>
              <a:t>Massive year to year variations because the natural carbon cycle responds to differences in weather</a:t>
            </a:r>
          </a:p>
          <a:p>
            <a:endParaRPr lang="en-US" sz="1300" dirty="0" smtClean="0"/>
          </a:p>
          <a:p>
            <a:r>
              <a:rPr lang="en-US" sz="1300" dirty="0" smtClean="0"/>
              <a:t>Source </a:t>
            </a:r>
            <a:r>
              <a:rPr lang="en-US" sz="1300" dirty="0"/>
              <a:t>Jones and Cox </a:t>
            </a:r>
            <a:r>
              <a:rPr lang="en-GB" sz="1300" dirty="0"/>
              <a:t>GEOPHYSICAL RESEARCH LETTERS, VOL. 32, L14816, doi:10.1029/2005GL023027, 2005</a:t>
            </a:r>
          </a:p>
          <a:p>
            <a:endParaRPr lang="en-GB" sz="1300" dirty="0"/>
          </a:p>
          <a:p>
            <a:r>
              <a:rPr lang="en-GB" sz="1300" dirty="0"/>
              <a:t>Cold years </a:t>
            </a:r>
            <a:r>
              <a:rPr lang="en-GB" sz="1300" dirty="0" smtClean="0"/>
              <a:t>(after large explosive, tropical volcanic</a:t>
            </a:r>
            <a:r>
              <a:rPr lang="en-GB" sz="1300" baseline="0" dirty="0" smtClean="0"/>
              <a:t> eruptions or during La Nina) </a:t>
            </a:r>
            <a:r>
              <a:rPr lang="en-GB" sz="1300" dirty="0" smtClean="0"/>
              <a:t>– feedbacks</a:t>
            </a:r>
            <a:r>
              <a:rPr lang="en-GB" sz="1300" baseline="0" dirty="0" smtClean="0"/>
              <a:t> from ocean and vegetation </a:t>
            </a:r>
            <a:r>
              <a:rPr lang="en-GB" sz="1300" dirty="0" smtClean="0"/>
              <a:t> (fewer fires). </a:t>
            </a:r>
            <a:endParaRPr lang="en-US" sz="1300" dirty="0" smtClean="0"/>
          </a:p>
          <a:p>
            <a:r>
              <a:rPr lang="en-US" sz="1300" dirty="0" smtClean="0"/>
              <a:t>– less co2 in atmosphere</a:t>
            </a:r>
            <a:endParaRPr lang="en-GB" sz="1300" dirty="0"/>
          </a:p>
          <a:p>
            <a:r>
              <a:rPr lang="en-GB" sz="1300" dirty="0"/>
              <a:t>Warm </a:t>
            </a:r>
            <a:r>
              <a:rPr lang="en-GB" sz="1300" dirty="0" smtClean="0"/>
              <a:t>years (</a:t>
            </a:r>
            <a:r>
              <a:rPr lang="en-GB" sz="1300" dirty="0" err="1" smtClean="0"/>
              <a:t>eg</a:t>
            </a:r>
            <a:r>
              <a:rPr lang="en-GB" sz="1300" dirty="0" smtClean="0"/>
              <a:t> El Nino) </a:t>
            </a:r>
            <a:r>
              <a:rPr lang="en-GB" sz="1300" dirty="0"/>
              <a:t>– net emissions from land to atmosphere</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45835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smtClean="0"/>
              <a:t>This is annual mean </a:t>
            </a:r>
            <a:r>
              <a:rPr lang="en-US" sz="1300" dirty="0" smtClean="0"/>
              <a:t>– so seasonal cycle averaged</a:t>
            </a:r>
            <a:r>
              <a:rPr lang="en-US" sz="1300" baseline="0" dirty="0" smtClean="0"/>
              <a:t> out.</a:t>
            </a:r>
            <a:endParaRPr lang="en-US" sz="1300" dirty="0" smtClean="0"/>
          </a:p>
          <a:p>
            <a:endParaRPr lang="en-US" sz="1300" dirty="0" smtClean="0"/>
          </a:p>
          <a:p>
            <a:r>
              <a:rPr lang="en-GB" sz="1300" dirty="0" smtClean="0"/>
              <a:t>Globally</a:t>
            </a:r>
            <a:r>
              <a:rPr lang="en-GB" sz="1300" dirty="0"/>
              <a:t>, the combined natural land and ocean sinks of CO</a:t>
            </a:r>
            <a:r>
              <a:rPr lang="en-GB" sz="1300" baseline="-25000" dirty="0"/>
              <a:t>2</a:t>
            </a:r>
            <a:r>
              <a:rPr lang="en-GB" sz="1300" dirty="0"/>
              <a:t> kept up with the atmospheric rate of increase, removing 55% of the total anthropogenic emissions every year on average during 1958–2011. The ocean reservoir stored 155 ± 30 </a:t>
            </a:r>
            <a:r>
              <a:rPr lang="en-GB" sz="1300" dirty="0" err="1"/>
              <a:t>PgC</a:t>
            </a:r>
            <a:r>
              <a:rPr lang="en-GB" sz="1300" dirty="0"/>
              <a:t>. Vegetation biomass and soils stored 160 ± 90 </a:t>
            </a:r>
            <a:r>
              <a:rPr lang="en-GB" sz="1300" dirty="0" err="1"/>
              <a:t>PgC</a:t>
            </a:r>
            <a:r>
              <a:rPr lang="en-GB" sz="1300" dirty="0"/>
              <a:t>. </a:t>
            </a:r>
            <a:endParaRPr lang="en-GB" sz="1300" dirty="0" smtClean="0"/>
          </a:p>
          <a:p>
            <a:endParaRPr lang="en-GB" sz="1300" dirty="0" smtClean="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77381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A7B27F8D-22B8-BE44-8B9E-60240E84B456}" type="slidenum">
              <a:rPr lang="en-GB" altLang="x-none"/>
              <a:pPr/>
              <a:t>23</a:t>
            </a:fld>
            <a:endParaRPr lang="en-GB" altLang="x-none"/>
          </a:p>
        </p:txBody>
      </p:sp>
      <p:sp>
        <p:nvSpPr>
          <p:cNvPr id="84993"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altLang="x-none" dirty="0" smtClean="0"/>
              <a:t>Slide</a:t>
            </a:r>
            <a:r>
              <a:rPr lang="en-GB" altLang="x-none" baseline="0" dirty="0" smtClean="0"/>
              <a:t> courtesy Chris Jones</a:t>
            </a:r>
            <a:endParaRPr lang="x-none" altLang="x-none" dirty="0"/>
          </a:p>
        </p:txBody>
      </p:sp>
    </p:spTree>
    <p:extLst>
      <p:ext uri="{BB962C8B-B14F-4D97-AF65-F5344CB8AC3E}">
        <p14:creationId xmlns:p14="http://schemas.microsoft.com/office/powerpoint/2010/main" val="3551844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8EE75CBE-1F6F-F841-A67F-815861B26141}" type="slidenum">
              <a:rPr lang="en-GB" altLang="x-none"/>
              <a:pPr/>
              <a:t>24</a:t>
            </a:fld>
            <a:endParaRPr lang="en-GB" altLang="x-none"/>
          </a:p>
        </p:txBody>
      </p:sp>
      <p:sp>
        <p:nvSpPr>
          <p:cNvPr id="86017"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altLang="x-none" dirty="0" smtClean="0"/>
              <a:t>Land = vegetation</a:t>
            </a:r>
            <a:r>
              <a:rPr lang="en-GB" altLang="x-none" baseline="0" dirty="0" smtClean="0"/>
              <a:t> + soils</a:t>
            </a:r>
          </a:p>
          <a:p>
            <a:endParaRPr lang="en-GB" altLang="x-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2366417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7500" lnSpcReduction="20000"/>
          </a:bodyPr>
          <a:lstStyle/>
          <a:p>
            <a:pPr fontAlgn="base"/>
            <a:r>
              <a:rPr lang="en-GB" sz="1300" i="1" dirty="0"/>
              <a:t>WG1 Chapter 6, Figure 22. Maps of the changes in carbon uptake in kg of Carbon/ m</a:t>
            </a:r>
            <a:r>
              <a:rPr lang="en-GB" sz="1300" i="1" baseline="30000" dirty="0"/>
              <a:t>2</a:t>
            </a:r>
            <a:r>
              <a:rPr lang="en-GB" sz="1300" i="1" dirty="0"/>
              <a:t> for:</a:t>
            </a:r>
            <a:br>
              <a:rPr lang="en-GB" sz="1300" i="1" dirty="0"/>
            </a:br>
            <a:r>
              <a:rPr lang="en-GB" sz="1300" i="1" dirty="0"/>
              <a:t>a) each ppm increase in atmospheric CO</a:t>
            </a:r>
            <a:r>
              <a:rPr lang="en-GB" sz="1300" i="1" baseline="-25000" dirty="0"/>
              <a:t>2</a:t>
            </a:r>
            <a:r>
              <a:rPr lang="en-GB" sz="1300" i="1" dirty="0"/>
              <a:t>. Orange and red colours indicate that, as the amount of carbon dioxide in the atmosphere increases, more carbon is taken up, whereas blue colours show where extra carbon is released. </a:t>
            </a:r>
            <a:br>
              <a:rPr lang="en-GB" sz="1300" i="1" dirty="0"/>
            </a:br>
            <a:r>
              <a:rPr lang="en-GB" sz="1300" i="1" dirty="0"/>
              <a:t>b) each degree Celsius increase in temperature.  Orange and red colours indicate that, as the temperature rises, more carbon is taken up, whereas blue colours show where extra carbon is released.</a:t>
            </a:r>
            <a:r>
              <a:rPr lang="en-GB" sz="1300" dirty="0"/>
              <a:t/>
            </a:r>
            <a:br>
              <a:rPr lang="en-GB" sz="1300" dirty="0"/>
            </a:br>
            <a:r>
              <a:rPr lang="en-GB" sz="1300" dirty="0"/>
              <a:t>The graphs on the right show the mean carbon uptake by land and ocean for each latitude line corresponding with the adjacent maps.</a:t>
            </a:r>
            <a:br>
              <a:rPr lang="en-GB" sz="1300" dirty="0"/>
            </a:br>
            <a:r>
              <a:rPr lang="en-GB" sz="1300" b="1" dirty="0"/>
              <a:t>As carbon dioxide concentrations in the atmosphere increase:</a:t>
            </a:r>
            <a:endParaRPr lang="en-GB" sz="1300" dirty="0"/>
          </a:p>
          <a:p>
            <a:pPr fontAlgn="base"/>
            <a:r>
              <a:rPr lang="en-GB" sz="1300" dirty="0"/>
              <a:t>– The oceans will take up more CO</a:t>
            </a:r>
            <a:r>
              <a:rPr lang="en-GB" sz="1300" baseline="-25000" dirty="0"/>
              <a:t>2</a:t>
            </a:r>
            <a:r>
              <a:rPr lang="en-GB" sz="1300" dirty="0"/>
              <a:t> almost everywhere, but particularly in the North Atlantic and Southern Oceans.</a:t>
            </a:r>
          </a:p>
          <a:p>
            <a:pPr fontAlgn="base"/>
            <a:r>
              <a:rPr lang="en-GB" sz="1300" dirty="0"/>
              <a:t>– The take up of CO</a:t>
            </a:r>
            <a:r>
              <a:rPr lang="en-GB" sz="1300" baseline="-25000" dirty="0"/>
              <a:t>2</a:t>
            </a:r>
            <a:r>
              <a:rPr lang="en-GB" sz="1300" dirty="0"/>
              <a:t> by land areas will increase everywhere, particularly over tropical land and in humid regions where the amount of biomass is high. There is also a relatively large increase over Northern Hemisphere temperate and boreal latitudes, because of the greater land area and large areas of forest.</a:t>
            </a:r>
          </a:p>
          <a:p>
            <a:pPr fontAlgn="base"/>
            <a:r>
              <a:rPr lang="en-GB" sz="1300" dirty="0"/>
              <a:t>– Without this increased uptake of CO</a:t>
            </a:r>
            <a:r>
              <a:rPr lang="en-GB" sz="1300" baseline="-25000" dirty="0"/>
              <a:t>2</a:t>
            </a:r>
            <a:r>
              <a:rPr lang="en-GB" sz="1300" dirty="0"/>
              <a:t> by the land and ocean, annual increases in atmospheric carbon dioxide concentration would be around double the observed </a:t>
            </a:r>
            <a:r>
              <a:rPr lang="en-GB" sz="1300" dirty="0" smtClean="0"/>
              <a:t>rates</a:t>
            </a:r>
          </a:p>
          <a:p>
            <a:pPr fontAlgn="base"/>
            <a:endParaRPr lang="en-GB" sz="1300" dirty="0" smtClean="0"/>
          </a:p>
          <a:p>
            <a:pPr fontAlgn="base"/>
            <a:r>
              <a:rPr lang="en-GB" sz="1300" dirty="0" smtClean="0"/>
              <a:t>The</a:t>
            </a:r>
            <a:r>
              <a:rPr lang="en-GB" sz="1300" baseline="0" dirty="0" smtClean="0"/>
              <a:t> co2 fertilisation effect is limited by the availability of nitrogen in temperate and boreal regions and by phosphorous in tropical regions</a:t>
            </a:r>
            <a:endParaRPr lang="en-GB" sz="1300" dirty="0" smtClean="0"/>
          </a:p>
          <a:p>
            <a:pPr fontAlgn="base"/>
            <a:endParaRPr lang="en-GB" sz="1300" dirty="0"/>
          </a:p>
          <a:p>
            <a:pPr fontAlgn="base"/>
            <a:r>
              <a:rPr lang="en-GB" sz="1300" b="1" dirty="0"/>
              <a:t>As the atmosphere warms:</a:t>
            </a:r>
            <a:endParaRPr lang="en-GB" sz="1300" dirty="0"/>
          </a:p>
          <a:p>
            <a:pPr fontAlgn="base"/>
            <a:r>
              <a:rPr lang="en-GB" sz="1300" dirty="0"/>
              <a:t>– Tropical ecosystems will store less carbon, as will mid-latitudes.</a:t>
            </a:r>
          </a:p>
          <a:p>
            <a:pPr fontAlgn="base"/>
            <a:r>
              <a:rPr lang="en-GB" sz="1300" dirty="0"/>
              <a:t>– At high latitudes, the amount of carbon stored on land will increase, although this may be offset by the decomposition of carbon in permafrost.</a:t>
            </a:r>
          </a:p>
          <a:p>
            <a:pPr fontAlgn="base"/>
            <a:r>
              <a:rPr lang="en-GB" sz="1300" dirty="0"/>
              <a:t>– As </a:t>
            </a:r>
            <a:r>
              <a:rPr lang="en-GB" sz="1300" b="1" dirty="0"/>
              <a:t>sea-ice melts</a:t>
            </a:r>
            <a:r>
              <a:rPr lang="en-GB" sz="1300" dirty="0"/>
              <a:t>, more water is exposed and therefore more CO</a:t>
            </a:r>
            <a:r>
              <a:rPr lang="en-GB" sz="1300" baseline="-25000" dirty="0"/>
              <a:t>2</a:t>
            </a:r>
            <a:r>
              <a:rPr lang="en-GB" sz="1300" dirty="0"/>
              <a:t> can be taken into the water.</a:t>
            </a:r>
          </a:p>
          <a:p>
            <a:pPr fontAlgn="base"/>
            <a:r>
              <a:rPr lang="en-GB" sz="1300" dirty="0"/>
              <a:t>– As water warms, the </a:t>
            </a:r>
            <a:r>
              <a:rPr lang="en-GB" sz="1300" b="1" dirty="0"/>
              <a:t>solubility</a:t>
            </a:r>
            <a:r>
              <a:rPr lang="en-GB" sz="1300" dirty="0"/>
              <a:t> of CO</a:t>
            </a:r>
            <a:r>
              <a:rPr lang="en-GB" sz="1300" baseline="-25000" dirty="0"/>
              <a:t>2</a:t>
            </a:r>
            <a:r>
              <a:rPr lang="en-GB" sz="1300" dirty="0"/>
              <a:t> in water decreases and so less is taken up by the oceans.</a:t>
            </a:r>
          </a:p>
          <a:p>
            <a:pPr fontAlgn="base"/>
            <a:r>
              <a:rPr lang="en-GB" sz="1300" dirty="0"/>
              <a:t>– Ocean warming and circulation changes will reduce the rate of carbon uptake in the Southern Ocean and North Atlantic.</a:t>
            </a:r>
          </a:p>
          <a:p>
            <a:pPr defTabSz="990276" fontAlgn="base">
              <a:defRPr/>
            </a:pPr>
            <a:r>
              <a:rPr lang="en-GB" sz="1300" b="1" dirty="0"/>
              <a:t>The physical, biogeochemical carbon cycle in the ocean and on land will continue to respond to climate change and rising atmospheric CO</a:t>
            </a:r>
            <a:r>
              <a:rPr lang="en-GB" sz="1300" b="1" baseline="-25000" dirty="0"/>
              <a:t>2</a:t>
            </a:r>
            <a:r>
              <a:rPr lang="en-GB" sz="1300" b="1" dirty="0"/>
              <a:t> concentrations during the 21</a:t>
            </a:r>
            <a:r>
              <a:rPr lang="en-GB" sz="1300" b="1" baseline="30000" dirty="0"/>
              <a:t>st</a:t>
            </a:r>
            <a:r>
              <a:rPr lang="en-GB" sz="1300" b="1" dirty="0"/>
              <a:t>century.The effects of increasing carbon dioxide in the atmosphere and increasing temperature do not necessarily have the same impact on the carbon cycle</a:t>
            </a:r>
            <a:r>
              <a:rPr lang="en-GB" sz="1300" b="1" dirty="0" smtClean="0"/>
              <a:t>. There </a:t>
            </a:r>
            <a:r>
              <a:rPr lang="en-GB" sz="1300" b="1" dirty="0"/>
              <a:t>is high confidence that climate change (temperature change) will partially offset increases in global land and ocean carbon sinks caused by rising atmospheric CO</a:t>
            </a:r>
            <a:r>
              <a:rPr lang="en-GB" sz="1300" b="1" baseline="-25000" dirty="0"/>
              <a:t>2</a:t>
            </a:r>
            <a:r>
              <a:rPr lang="en-GB" sz="1300" b="1" dirty="0"/>
              <a:t>.Between about 15 to 40% of human-emitted CO</a:t>
            </a:r>
            <a:r>
              <a:rPr lang="en-GB" sz="1300" b="1" baseline="-25000" dirty="0"/>
              <a:t>2</a:t>
            </a:r>
            <a:r>
              <a:rPr lang="en-GB" sz="1300" b="1" dirty="0"/>
              <a:t> will remain in the atmosphere longer than 1,000 years</a:t>
            </a:r>
            <a:endParaRPr lang="en-GB" sz="1300" dirty="0"/>
          </a:p>
          <a:p>
            <a:pPr fontAlgn="base"/>
            <a:endParaRPr lang="en-GB"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70840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F07F6CBA-9434-6647-8F11-0ED8081C56E7}" type="slidenum">
              <a:rPr lang="en-GB" altLang="x-none"/>
              <a:pPr/>
              <a:t>26</a:t>
            </a:fld>
            <a:endParaRPr lang="en-GB" altLang="x-none"/>
          </a:p>
        </p:txBody>
      </p:sp>
      <p:sp>
        <p:nvSpPr>
          <p:cNvPr id="87041"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4118652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53D72F66-BA7E-FF4E-AA45-C649EE863551}" type="slidenum">
              <a:rPr lang="en-GB" altLang="x-none"/>
              <a:pPr/>
              <a:t>27</a:t>
            </a:fld>
            <a:endParaRPr lang="en-GB" altLang="x-none"/>
          </a:p>
        </p:txBody>
      </p:sp>
      <p:sp>
        <p:nvSpPr>
          <p:cNvPr id="88065"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8066"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341709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D73BAEBD-DCB0-0847-B089-656C19B07E5C}" type="slidenum">
              <a:rPr lang="en-GB" altLang="x-none"/>
              <a:pPr/>
              <a:t>28</a:t>
            </a:fld>
            <a:endParaRPr lang="en-GB" altLang="x-none"/>
          </a:p>
        </p:txBody>
      </p:sp>
      <p:sp>
        <p:nvSpPr>
          <p:cNvPr id="89089"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9090"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196973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a:bodyPr>
          <a:lstStyle/>
          <a:p>
            <a:pPr fontAlgn="base"/>
            <a:r>
              <a:rPr lang="en-GB" sz="1300" dirty="0"/>
              <a:t>At the moment, vegetation in the Arctic is responsible for about 10% of the CO</a:t>
            </a:r>
            <a:r>
              <a:rPr lang="en-GB" sz="1300" baseline="-25000" dirty="0"/>
              <a:t>2</a:t>
            </a:r>
            <a:r>
              <a:rPr lang="en-GB" sz="1300" dirty="0"/>
              <a:t> uptake by land globally. Permafrost soils on land and in ocean shelves contain large pools of organic carbon. If permafrost melts, microbes decompose the carbon, releasing it as CO</a:t>
            </a:r>
            <a:r>
              <a:rPr lang="en-GB" sz="1300" baseline="-25000" dirty="0"/>
              <a:t>2</a:t>
            </a:r>
            <a:r>
              <a:rPr lang="en-GB" sz="1300" dirty="0"/>
              <a:t> or, where oxygen is limited (for example if the soil is covered in standing water), as methane. As the climate of the Arctic warms, more permafrost will thaw. However, warmer Arctic summers would also mean an increase in the amount of vegetation and therefore photosynthesis and CO</a:t>
            </a:r>
            <a:r>
              <a:rPr lang="en-GB" sz="1300" baseline="-25000" dirty="0"/>
              <a:t>2</a:t>
            </a:r>
            <a:r>
              <a:rPr lang="en-GB" sz="1300" dirty="0"/>
              <a:t> uptake in the Arctic. As yet, scientists don’t know which process will dominate over the next few decades. To complicate matters further, the microbes decomposing the carbon also release heat, causing further melting – a positive feedback.</a:t>
            </a:r>
          </a:p>
          <a:p>
            <a:pPr fontAlgn="base"/>
            <a:r>
              <a:rPr lang="en-GB" sz="1300" dirty="0"/>
              <a:t>Methane hydrates are another form of frozen carbon, found in deeper soils. Changes to the temperature and pressure of permafrost soils (and ocean waters) could lead to methane, a gas with a much stronger greenhouse warming potential than carbon dioxide, being released. However, most of the methane is virtually certain to remain trapped underground and will not reach the atmosphere.</a:t>
            </a:r>
          </a:p>
          <a:p>
            <a:pPr fontAlgn="base"/>
            <a:r>
              <a:rPr lang="en-GB" sz="1300" dirty="0"/>
              <a:t>The release of carbon dioxide and methane from the Arctic will provide a positive feedback to climate change which will be more important over longer timescales – millennia and longer.</a:t>
            </a:r>
          </a:p>
          <a:p>
            <a:pPr fontAlgn="base"/>
            <a:r>
              <a:rPr lang="en-GB" sz="1300" dirty="0"/>
              <a:t>  As Arctic and sub-Arctic regions warm more than the global average, the increase in temperature could lead to more regular fire damage to vegetation and soils and carbon release. More generally, increased vegetation cover lowers albedo, meaning that more of the sun’s light is absorbed which in turn warms the climate locally (another positive feedback), as well as increasing evapotranspiration and carbon uptake.</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88515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a:t>
            </a:r>
            <a:r>
              <a:rPr lang="en-GB" baseline="0" dirty="0" smtClean="0"/>
              <a:t> step back and remember what is driving the water cycle. It is a great visual reminder to show a teabag rocket and/ or a cloud in a bottle (with a thermometer) at this stage – details of both are available on the ‘experiments and demonstrations’ page of </a:t>
            </a:r>
            <a:r>
              <a:rPr lang="en-GB" baseline="0" dirty="0" err="1" smtClean="0"/>
              <a:t>MetLink</a:t>
            </a:r>
            <a:r>
              <a:rPr lang="en-GB" baseline="0" dirty="0" smtClean="0"/>
              <a:t>.</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3</a:t>
            </a:fld>
            <a:endParaRPr lang="en-US"/>
          </a:p>
        </p:txBody>
      </p:sp>
    </p:spTree>
    <p:extLst>
      <p:ext uri="{BB962C8B-B14F-4D97-AF65-F5344CB8AC3E}">
        <p14:creationId xmlns:p14="http://schemas.microsoft.com/office/powerpoint/2010/main" val="417704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a:bodyPr>
          <a:lstStyle/>
          <a:p>
            <a:pPr fontAlgn="base"/>
            <a:r>
              <a:rPr lang="en-GB" sz="1300" dirty="0"/>
              <a:t>At the moment, vegetation in the Arctic is responsible for about 10% of the CO</a:t>
            </a:r>
            <a:r>
              <a:rPr lang="en-GB" sz="1300" baseline="-25000" dirty="0"/>
              <a:t>2</a:t>
            </a:r>
            <a:r>
              <a:rPr lang="en-GB" sz="1300" dirty="0"/>
              <a:t> uptake by land globally. Permafrost soils on land and in ocean shelves contain large pools of organic carbon. If permafrost melts, microbes decompose the carbon, releasing it as CO</a:t>
            </a:r>
            <a:r>
              <a:rPr lang="en-GB" sz="1300" baseline="-25000" dirty="0"/>
              <a:t>2</a:t>
            </a:r>
            <a:r>
              <a:rPr lang="en-GB" sz="1300" dirty="0"/>
              <a:t> or, where oxygen is limited (for example if the soil is covered in standing water), as methane. As the climate of the Arctic warms, more permafrost will thaw. However, warmer Arctic summers would also mean an increase in the amount of vegetation and therefore photosynthesis and CO</a:t>
            </a:r>
            <a:r>
              <a:rPr lang="en-GB" sz="1300" baseline="-25000" dirty="0"/>
              <a:t>2</a:t>
            </a:r>
            <a:r>
              <a:rPr lang="en-GB" sz="1300" dirty="0"/>
              <a:t> uptake in the Arctic. As yet, scientists don’t know which process will dominate over the next few decades. To complicate matters further, the microbes decomposing the carbon also release heat, causing further melting – a positive feedback.</a:t>
            </a:r>
          </a:p>
          <a:p>
            <a:pPr fontAlgn="base"/>
            <a:r>
              <a:rPr lang="en-GB" sz="1300" dirty="0"/>
              <a:t>Methane hydrates are another form of frozen carbon, found in deeper soils. Changes to the temperature and pressure of permafrost soils (and ocean waters) could lead to methane, a gas with a much stronger greenhouse warming potential than carbon dioxide, being released. However, most of the methane is virtually certain to remain trapped underground and will not reach the atmosphere.</a:t>
            </a:r>
          </a:p>
          <a:p>
            <a:pPr fontAlgn="base"/>
            <a:r>
              <a:rPr lang="en-GB" sz="1300" dirty="0"/>
              <a:t>The release of carbon dioxide and methane from the Arctic will provide a positive feedback to climate change which will be more important over longer timescales – millennia and longer.</a:t>
            </a:r>
          </a:p>
          <a:p>
            <a:pPr fontAlgn="base"/>
            <a:r>
              <a:rPr lang="en-GB" sz="1300" dirty="0"/>
              <a:t>  As Arctic and sub-Arctic regions warm more than the global average, the increase in temperature could lead to more regular fire damage to vegetation and soils and carbon release. More generally, increased vegetation cover lowers albedo, meaning that more of the sun’s light is absorbed which in turn warms the climate locally (another positive feedback), as well as increasing evapotranspiration and carbon uptake.</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040873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93604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A1E321EB-023F-E546-BA89-F0AA30A358A3}" type="slidenum">
              <a:rPr lang="en-GB" altLang="x-none"/>
              <a:pPr/>
              <a:t>32</a:t>
            </a:fld>
            <a:endParaRPr lang="en-GB" altLang="x-none"/>
          </a:p>
        </p:txBody>
      </p:sp>
      <p:sp>
        <p:nvSpPr>
          <p:cNvPr id="91137"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1138"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2485802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BA1DFBEE-92D9-D14E-96D1-D5F174849C97}" type="slidenum">
              <a:rPr lang="en-GB" altLang="x-none"/>
              <a:pPr/>
              <a:t>33</a:t>
            </a:fld>
            <a:endParaRPr lang="en-GB" altLang="x-none"/>
          </a:p>
        </p:txBody>
      </p:sp>
      <p:sp>
        <p:nvSpPr>
          <p:cNvPr id="92161"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62"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1592766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C9FE2FB4-9ADC-8743-AFF1-4EE41CE3619A}" type="slidenum">
              <a:rPr lang="en-GB" altLang="x-none"/>
              <a:pPr/>
              <a:t>34</a:t>
            </a:fld>
            <a:endParaRPr lang="en-GB" altLang="x-none"/>
          </a:p>
        </p:txBody>
      </p:sp>
      <p:sp>
        <p:nvSpPr>
          <p:cNvPr id="93185" name="Text Box 1"/>
          <p:cNvSpPr txBox="1">
            <a:spLocks noGrp="1" noRot="1" noChangeAspect="1" noChangeArrowheads="1"/>
          </p:cNvSpPr>
          <p:nvPr>
            <p:ph type="sldImg"/>
          </p:nvPr>
        </p:nvSpPr>
        <p:spPr bwMode="auto">
          <a:xfrm>
            <a:off x="738188" y="833438"/>
            <a:ext cx="5564187" cy="4171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6" name="Text Box 2"/>
          <p:cNvSpPr txBox="1">
            <a:spLocks noGrp="1" noChangeArrowheads="1"/>
          </p:cNvSpPr>
          <p:nvPr>
            <p:ph type="body" idx="1"/>
          </p:nvPr>
        </p:nvSpPr>
        <p:spPr bwMode="auto">
          <a:xfrm>
            <a:off x="703357" y="5284334"/>
            <a:ext cx="5630139" cy="4998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dirty="0" smtClean="0"/>
              <a:t>Slide</a:t>
            </a:r>
            <a:r>
              <a:rPr lang="en-GB" altLang="x-none" baseline="0" dirty="0" smtClean="0"/>
              <a:t> courtesy Chris Jones</a:t>
            </a:r>
            <a:endParaRPr lang="x-none" altLang="x-none" dirty="0" smtClean="0"/>
          </a:p>
          <a:p>
            <a:endParaRPr lang="x-none" altLang="x-none" dirty="0"/>
          </a:p>
        </p:txBody>
      </p:sp>
    </p:spTree>
    <p:extLst>
      <p:ext uri="{BB962C8B-B14F-4D97-AF65-F5344CB8AC3E}">
        <p14:creationId xmlns:p14="http://schemas.microsoft.com/office/powerpoint/2010/main" val="1195930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90276">
              <a:defRPr/>
            </a:pPr>
            <a:r>
              <a:rPr lang="en-US" sz="1300" dirty="0"/>
              <a:t>Source: Global carbon budget 2017 http://www.globalcarbonproject.org/carbonbudget/17/files/GCP_CarbonBudget_2017.pdf </a:t>
            </a:r>
            <a:endParaRPr lang="en-US" sz="1300" dirty="0" smtClean="0"/>
          </a:p>
          <a:p>
            <a:pPr defTabSz="990276">
              <a:defRPr/>
            </a:pPr>
            <a:endParaRPr lang="en-US" sz="1300" dirty="0" smtClean="0"/>
          </a:p>
          <a:p>
            <a:pPr defTabSz="990276">
              <a:defRPr/>
            </a:pPr>
            <a:r>
              <a:rPr lang="en-US" sz="1300" dirty="0" smtClean="0"/>
              <a:t>To</a:t>
            </a:r>
            <a:r>
              <a:rPr lang="en-US" sz="1300" baseline="0" dirty="0" smtClean="0"/>
              <a:t> avoid 2C warming, w</a:t>
            </a:r>
            <a:r>
              <a:rPr lang="en-US" sz="1300" dirty="0" smtClean="0"/>
              <a:t>e’ve </a:t>
            </a:r>
            <a:r>
              <a:rPr lang="en-US" sz="1300" dirty="0" smtClean="0"/>
              <a:t>not just got to reduce our</a:t>
            </a:r>
            <a:r>
              <a:rPr lang="en-US" sz="1300" baseline="0" dirty="0" smtClean="0"/>
              <a:t> emissions down to zero, we’ve got to start removing greenhouse gases from the atmosphere</a:t>
            </a:r>
            <a:endParaRPr lang="en-US"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059508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r>
              <a:rPr lang="en-US" sz="1300" dirty="0"/>
              <a:t>Smith et al, Nature Climate Change, </a:t>
            </a:r>
            <a:r>
              <a:rPr lang="en-GB" sz="1300" dirty="0"/>
              <a:t>DOI: 10.1038/NCLIMATE2870</a:t>
            </a:r>
          </a:p>
          <a:p>
            <a:endParaRPr lang="en-GB" sz="1300" dirty="0"/>
          </a:p>
          <a:p>
            <a:r>
              <a:rPr lang="en-GB" sz="1300" b="1" dirty="0"/>
              <a:t>To have a &gt;50% chance of limiting warming below 2 °C, most recent scenarios from integrated assessment models (</a:t>
            </a:r>
            <a:r>
              <a:rPr lang="en-GB" sz="1300" b="1" dirty="0" smtClean="0"/>
              <a:t>IAMs)</a:t>
            </a:r>
            <a:r>
              <a:rPr lang="en-GB" sz="1300" b="1" baseline="0" dirty="0" smtClean="0"/>
              <a:t> </a:t>
            </a:r>
            <a:r>
              <a:rPr lang="en-GB" sz="1300" b="1" dirty="0" smtClean="0"/>
              <a:t>require </a:t>
            </a:r>
            <a:r>
              <a:rPr lang="en-GB" sz="1300" b="1" dirty="0"/>
              <a:t>large-scale deployment of negative emissions technologies (NETs). These are technologies that result in the </a:t>
            </a:r>
            <a:r>
              <a:rPr lang="en-GB" sz="1300" b="1" dirty="0" smtClean="0"/>
              <a:t>net</a:t>
            </a:r>
            <a:r>
              <a:rPr lang="en-GB" sz="1300" b="1" baseline="0" dirty="0" smtClean="0"/>
              <a:t> </a:t>
            </a:r>
            <a:r>
              <a:rPr lang="en-GB" sz="1300" b="1" dirty="0" smtClean="0"/>
              <a:t>removal </a:t>
            </a:r>
            <a:r>
              <a:rPr lang="en-GB" sz="1300" b="1" dirty="0"/>
              <a:t>of greenhouse gases from the atmosphere. We quantify potential global impacts of the different NETs on various </a:t>
            </a:r>
            <a:r>
              <a:rPr lang="en-GB" sz="1300" b="1" dirty="0" smtClean="0"/>
              <a:t>factors</a:t>
            </a:r>
            <a:r>
              <a:rPr lang="en-GB" sz="1300" b="1" baseline="0" dirty="0" smtClean="0"/>
              <a:t> </a:t>
            </a:r>
            <a:r>
              <a:rPr lang="en-GB" sz="1300" b="1" dirty="0" smtClean="0"/>
              <a:t>(such </a:t>
            </a:r>
            <a:r>
              <a:rPr lang="en-GB" sz="1300" b="1" dirty="0"/>
              <a:t>as land, greenhouse gas emissions, water, albedo, nutrients and energy) to determine the biophysical limits to, </a:t>
            </a:r>
            <a:r>
              <a:rPr lang="en-GB" sz="1300" b="1" dirty="0" smtClean="0"/>
              <a:t>and</a:t>
            </a:r>
            <a:r>
              <a:rPr lang="en-GB" sz="1300" b="1" baseline="0" dirty="0" smtClean="0"/>
              <a:t> </a:t>
            </a:r>
            <a:r>
              <a:rPr lang="en-GB" sz="1300" b="1" dirty="0" smtClean="0"/>
              <a:t>economic </a:t>
            </a:r>
            <a:r>
              <a:rPr lang="en-GB" sz="1300" b="1" dirty="0"/>
              <a:t>costs of, their widespread application. Resource implications vary between technologies and need to be </a:t>
            </a:r>
            <a:r>
              <a:rPr lang="en-GB" sz="1300" b="1" dirty="0" smtClean="0"/>
              <a:t>satisfactorily</a:t>
            </a:r>
            <a:r>
              <a:rPr lang="en-GB" sz="1300" b="1" baseline="0" dirty="0" smtClean="0"/>
              <a:t> </a:t>
            </a:r>
            <a:r>
              <a:rPr lang="en-GB" sz="1300" b="1" dirty="0" smtClean="0"/>
              <a:t>addressed </a:t>
            </a:r>
            <a:r>
              <a:rPr lang="en-GB" sz="1300" b="1" dirty="0"/>
              <a:t>if NETs are to have a significant role in achieving climate goals.</a:t>
            </a:r>
            <a:endParaRPr lang="en-GB" sz="1300" dirty="0"/>
          </a:p>
          <a:p>
            <a:endParaRPr lang="en-GB" sz="1300" dirty="0"/>
          </a:p>
          <a:p>
            <a:r>
              <a:rPr lang="en-GB" sz="1300" dirty="0"/>
              <a:t>Schematic representation of carbon flows among atmospheric,</a:t>
            </a:r>
          </a:p>
          <a:p>
            <a:r>
              <a:rPr lang="en-GB" sz="1300" dirty="0"/>
              <a:t>land, ocean and geological reservoirs. </a:t>
            </a:r>
            <a:r>
              <a:rPr lang="en-GB" sz="1300" b="1" dirty="0"/>
              <a:t>a</a:t>
            </a:r>
            <a:r>
              <a:rPr lang="en-GB" sz="1300" dirty="0"/>
              <a:t>, Climate change results from</a:t>
            </a:r>
          </a:p>
          <a:p>
            <a:r>
              <a:rPr lang="en-GB" sz="1300" dirty="0"/>
              <a:t>the addition of geological carbon to the atmosphere through combustion</a:t>
            </a:r>
          </a:p>
          <a:p>
            <a:r>
              <a:rPr lang="en-GB" sz="1300" dirty="0"/>
              <a:t>or other processing of fossil fuels for energy. Carbon is indicated in red.</a:t>
            </a:r>
          </a:p>
          <a:p>
            <a:r>
              <a:rPr lang="en-GB" sz="1300" b="1" dirty="0"/>
              <a:t>b</a:t>
            </a:r>
            <a:r>
              <a:rPr lang="en-GB" sz="1300" dirty="0"/>
              <a:t>, Bioenergy seeks to avoid the net addition of carbon to the atmosphere</a:t>
            </a:r>
          </a:p>
          <a:p>
            <a:r>
              <a:rPr lang="en-GB" sz="1300" dirty="0"/>
              <a:t>by instead using biomass energy at a rate that matches the uptake of</a:t>
            </a:r>
          </a:p>
          <a:p>
            <a:r>
              <a:rPr lang="en-GB" sz="1300" dirty="0"/>
              <a:t>carbon by re-growing bioenergy feedstocks. </a:t>
            </a:r>
            <a:r>
              <a:rPr lang="en-GB" sz="1300" b="1" dirty="0"/>
              <a:t>c</a:t>
            </a:r>
            <a:r>
              <a:rPr lang="en-GB" sz="1300" dirty="0"/>
              <a:t>, Carbon capture and storage</a:t>
            </a:r>
          </a:p>
          <a:p>
            <a:r>
              <a:rPr lang="en-GB" sz="1300" dirty="0"/>
              <a:t>(CCS) technologies intervene to capture most of the potential carbon</a:t>
            </a:r>
          </a:p>
          <a:p>
            <a:r>
              <a:rPr lang="en-GB" sz="1300" dirty="0"/>
              <a:t>emissions from fossil fuels, and return them to a geological (or possibly</a:t>
            </a:r>
          </a:p>
          <a:p>
            <a:r>
              <a:rPr lang="en-GB" sz="1300" dirty="0"/>
              <a:t>ocean) reservoir. </a:t>
            </a:r>
            <a:r>
              <a:rPr lang="en-GB" sz="1300" b="1" dirty="0"/>
              <a:t>d</a:t>
            </a:r>
            <a:r>
              <a:rPr lang="en-GB" sz="1300" dirty="0"/>
              <a:t>–</a:t>
            </a:r>
            <a:r>
              <a:rPr lang="en-GB" sz="1300" b="1" dirty="0"/>
              <a:t>h</a:t>
            </a:r>
            <a:r>
              <a:rPr lang="en-GB" sz="1300" dirty="0"/>
              <a:t>, Negative Emissions Technologies remove carbon from the atmosphere, either</a:t>
            </a:r>
          </a:p>
          <a:p>
            <a:r>
              <a:rPr lang="en-GB" sz="1300" dirty="0"/>
              <a:t>through biological uptake (</a:t>
            </a:r>
            <a:r>
              <a:rPr lang="en-GB" sz="1300" b="1" dirty="0" err="1"/>
              <a:t>g</a:t>
            </a:r>
            <a:r>
              <a:rPr lang="en-GB" sz="1300" dirty="0" err="1"/>
              <a:t>,</a:t>
            </a:r>
            <a:r>
              <a:rPr lang="en-GB" sz="1300" b="1" dirty="0" err="1"/>
              <a:t>h</a:t>
            </a:r>
            <a:r>
              <a:rPr lang="en-GB" sz="1300" dirty="0"/>
              <a:t>), uptake by biological or industrial processes</a:t>
            </a:r>
          </a:p>
          <a:p>
            <a:r>
              <a:rPr lang="en-GB" sz="1300" dirty="0"/>
              <a:t>with CCS (</a:t>
            </a:r>
            <a:r>
              <a:rPr lang="en-GB" sz="1300" b="1" dirty="0" err="1"/>
              <a:t>d</a:t>
            </a:r>
            <a:r>
              <a:rPr lang="en-GB" sz="1300" dirty="0" err="1"/>
              <a:t>,</a:t>
            </a:r>
            <a:r>
              <a:rPr lang="en-GB" sz="1300" b="1" dirty="0" err="1"/>
              <a:t>e</a:t>
            </a:r>
            <a:r>
              <a:rPr lang="en-GB" sz="1300" dirty="0"/>
              <a:t>) or enhanced weathering of minerals </a:t>
            </a:r>
            <a:r>
              <a:rPr lang="en-GB" sz="1300" dirty="0" smtClean="0"/>
              <a:t>(dissolve silicate and carbon – this removes carbon dioxide from the ocean or atmosphere, eventually ends up in shells or as</a:t>
            </a:r>
            <a:r>
              <a:rPr lang="en-GB" sz="1300" baseline="0" dirty="0" smtClean="0"/>
              <a:t> solid carbon)</a:t>
            </a:r>
            <a:r>
              <a:rPr lang="en-GB" sz="1300" dirty="0" smtClean="0"/>
              <a:t> (</a:t>
            </a:r>
            <a:r>
              <a:rPr lang="en-GB" sz="1300" b="1" dirty="0" smtClean="0"/>
              <a:t>f</a:t>
            </a:r>
            <a:r>
              <a:rPr lang="en-GB" sz="1300" dirty="0"/>
              <a:t>). </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903520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a:t>There are many implications of Negative Emission Technologies: here are just a couple – land area and cost. Others involve water required, energy generated, nitrogen required, albedo changes</a:t>
            </a:r>
          </a:p>
          <a:p>
            <a:endParaRPr lang="en-US" sz="1300" dirty="0"/>
          </a:p>
          <a:p>
            <a:r>
              <a:rPr lang="en-US" sz="1300" dirty="0"/>
              <a:t>Crop BECCS = bioenergy with carbon capture and storage </a:t>
            </a:r>
          </a:p>
          <a:p>
            <a:r>
              <a:rPr lang="en-US" sz="1300" dirty="0"/>
              <a:t>CDR – carbon dioxide removal by direct air capture or enhanced weathering</a:t>
            </a:r>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754765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476751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smtClean="0"/>
              <a:t>https://www.esrl.noaa.gov/gmd/ccgg/carbontracker/</a:t>
            </a:r>
          </a:p>
          <a:p>
            <a:r>
              <a:rPr lang="en-US" sz="1300" dirty="0" smtClean="0"/>
              <a:t>https://www.esrl.noaa.gov/gmd/webdata/ccgg/CT2016/fluxmaps/ocn/longterm_CT2016.flux1x1_ocn_ltm.pdf</a:t>
            </a:r>
          </a:p>
          <a:p>
            <a:endParaRPr lang="en-US" sz="1300" dirty="0" smtClean="0"/>
          </a:p>
          <a:p>
            <a:r>
              <a:rPr lang="en-US" sz="1300" dirty="0" smtClean="0"/>
              <a:t>Remember </a:t>
            </a:r>
            <a:r>
              <a:rPr lang="en-US" sz="1300" dirty="0" smtClean="0"/>
              <a:t>the solubility</a:t>
            </a:r>
            <a:r>
              <a:rPr lang="en-US" sz="1300" baseline="0" dirty="0" smtClean="0"/>
              <a:t> of CO2 in water reduces as the temperature rises.</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82747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300" dirty="0" smtClean="0"/>
              <a:t>About 10% of the water evaporated from the ocean is transported over land by the winds and finds its way back to the ocean following condensation into clouds, eventual precipitation as rain or snow and subsequent surface runoff and sub-surface flows</a:t>
            </a:r>
          </a:p>
          <a:p>
            <a:pPr fontAlgn="base"/>
            <a:endParaRPr lang="en-GB"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36349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10000"/>
          </a:bodyPr>
          <a:lstStyle/>
          <a:p>
            <a:r>
              <a:rPr lang="en-GB" sz="1300" dirty="0"/>
              <a:t>The “age”, or time in years since water was last at the sea surface, of ocean waters lying at 2500 meters </a:t>
            </a:r>
            <a:r>
              <a:rPr lang="en-GB" sz="1300" dirty="0" smtClean="0"/>
              <a:t>depth</a:t>
            </a:r>
            <a:r>
              <a:rPr lang="en-GB" sz="1300" baseline="0" dirty="0" smtClean="0"/>
              <a:t> (</a:t>
            </a:r>
            <a:r>
              <a:rPr lang="en-GB" sz="1300" dirty="0" smtClean="0"/>
              <a:t>deep water).</a:t>
            </a:r>
            <a:endParaRPr lang="en-GB" sz="1300" dirty="0"/>
          </a:p>
          <a:p>
            <a:r>
              <a:rPr lang="en-GB" sz="1300" dirty="0"/>
              <a:t> </a:t>
            </a:r>
            <a:r>
              <a:rPr lang="en-GB" sz="1300" dirty="0" smtClean="0"/>
              <a:t>Source</a:t>
            </a:r>
            <a:r>
              <a:rPr lang="en-GB" sz="1300" dirty="0"/>
              <a:t>: </a:t>
            </a:r>
            <a:r>
              <a:rPr lang="en-GB" sz="1300" dirty="0" err="1"/>
              <a:t>Gebbie</a:t>
            </a:r>
            <a:r>
              <a:rPr lang="en-GB" sz="1300" dirty="0"/>
              <a:t> et al </a:t>
            </a:r>
            <a:r>
              <a:rPr lang="en-GB" sz="1300" dirty="0" smtClean="0"/>
              <a:t>2011. Gives a sense of how long it takes water to store carbon.</a:t>
            </a:r>
            <a:r>
              <a:rPr lang="en-GB" sz="1300" baseline="0" dirty="0" smtClean="0"/>
              <a:t> </a:t>
            </a:r>
            <a:endParaRPr lang="en-GB" sz="1300" dirty="0" smtClean="0"/>
          </a:p>
          <a:p>
            <a:endParaRPr lang="en-GB" sz="1300" dirty="0" smtClean="0"/>
          </a:p>
          <a:p>
            <a:r>
              <a:rPr lang="en-GB" sz="1200" b="0" i="0" kern="1200" dirty="0" smtClean="0">
                <a:solidFill>
                  <a:schemeClr val="tx1"/>
                </a:solidFill>
                <a:effectLst/>
                <a:latin typeface="+mn-lt"/>
                <a:ea typeface="+mn-ea"/>
                <a:cs typeface="+mn-cs"/>
              </a:rPr>
              <a:t>Carbon dioxide readily dissolves in water and the oceans provide a huge reservoir of carbon. Across the world's oceans there is a continual cycle of equilibration of dissolved carbon dioxide in water with carbon dioxide in the atmosphere.</a:t>
            </a:r>
          </a:p>
          <a:p>
            <a:r>
              <a:rPr lang="en-GB" sz="1200" b="0" i="0" kern="1200" dirty="0" smtClean="0">
                <a:solidFill>
                  <a:schemeClr val="tx1"/>
                </a:solidFill>
                <a:effectLst/>
                <a:latin typeface="+mn-lt"/>
                <a:ea typeface="+mn-ea"/>
                <a:cs typeface="+mn-cs"/>
              </a:rPr>
              <a:t>Through increasing global temperatures, via human induced global warming, rising sea temperatures may have significant effects on the oceanic carbon dioxide sink. Increasing carbon dioxide concentrations in the atmosphere may slightly reduce oceanic pH and so lead to a small increase in carbon dioxide uptake. </a:t>
            </a:r>
            <a:r>
              <a:rPr lang="en-GB" sz="1200" b="1" i="0" kern="1200" dirty="0" smtClean="0">
                <a:solidFill>
                  <a:schemeClr val="tx1"/>
                </a:solidFill>
                <a:effectLst/>
                <a:latin typeface="+mn-lt"/>
                <a:ea typeface="+mn-ea"/>
                <a:cs typeface="+mn-cs"/>
              </a:rPr>
              <a:t>However, as water temperatures increase the solubility of carbon dioxide is reduced and the likelihood of water stratification is increased - both leading to a overall reduction in oceanic carbon dioxide uptake.</a:t>
            </a:r>
          </a:p>
          <a:p>
            <a:r>
              <a:rPr lang="en-US" sz="1300" dirty="0" smtClean="0"/>
              <a:t>http://www.ghgonline.org/co2sinkocean.htm</a:t>
            </a:r>
          </a:p>
          <a:p>
            <a:endParaRPr lang="en-US" sz="1300" dirty="0" smtClean="0"/>
          </a:p>
          <a:p>
            <a:pPr fontAlgn="base"/>
            <a:r>
              <a:rPr lang="en-GB" sz="1200" b="0" i="0" kern="1200" dirty="0" smtClean="0">
                <a:solidFill>
                  <a:schemeClr val="tx1"/>
                </a:solidFill>
                <a:effectLst/>
                <a:latin typeface="+mn-lt"/>
                <a:ea typeface="+mn-ea"/>
                <a:cs typeface="+mn-cs"/>
              </a:rPr>
              <a:t>Ocean acidification affects marine organisms in two ways. First, carbonic acid reacts with carbonate ions in the water to form bicarbonate. However, those same carbonate ions are what shell-building animals like coral need to create calcium carbonate shells. With less carbonate available, the animals need to expend more energy to build their shells. As a result, the shells end up being thinner and more fragile.</a:t>
            </a:r>
          </a:p>
          <a:p>
            <a:pPr fontAlgn="base"/>
            <a:r>
              <a:rPr lang="en-GB" sz="1200" b="0" i="0" kern="1200" dirty="0" smtClean="0">
                <a:solidFill>
                  <a:schemeClr val="tx1"/>
                </a:solidFill>
                <a:effectLst/>
                <a:latin typeface="+mn-lt"/>
                <a:ea typeface="+mn-ea"/>
                <a:cs typeface="+mn-cs"/>
              </a:rPr>
              <a:t>Second, the more acidic water is, the better it dissolves calcium carbonate. In the long run, this reaction will allow the ocean to soak up excess carbon dioxide because more acidic water will dissolve more rock, release more carbonate ions, and increase the ocean’s capacity to absorb carbon dioxide. In the meantime, though, more acidic water will dissolve the carbonate shells of marine organisms, making them pitted and weak.</a:t>
            </a:r>
          </a:p>
          <a:p>
            <a:pPr fontAlgn="base"/>
            <a:r>
              <a:rPr lang="en-GB" sz="1200" b="0" i="0" kern="1200" dirty="0" smtClean="0">
                <a:solidFill>
                  <a:schemeClr val="tx1"/>
                </a:solidFill>
                <a:effectLst/>
                <a:latin typeface="+mn-lt"/>
                <a:ea typeface="+mn-ea"/>
                <a:cs typeface="+mn-cs"/>
              </a:rPr>
              <a:t>Warmer oceans—a product of the greenhouse effect—could also decrease the abundance of phytoplankton, which grow better in cool, nutrient-rich waters. This could limit the ocean’s ability to take carbon from the atmosphere through the fast carbon cycle.</a:t>
            </a:r>
          </a:p>
          <a:p>
            <a:pPr fontAlgn="base"/>
            <a:r>
              <a:rPr lang="en-GB" sz="1200" b="0" i="0" kern="1200" dirty="0" smtClean="0">
                <a:solidFill>
                  <a:schemeClr val="tx1"/>
                </a:solidFill>
                <a:effectLst/>
                <a:latin typeface="+mn-lt"/>
                <a:ea typeface="+mn-ea"/>
                <a:cs typeface="+mn-cs"/>
              </a:rPr>
              <a:t>On the other hand, </a:t>
            </a:r>
            <a:r>
              <a:rPr lang="en-GB" sz="1200" b="1" i="0" kern="1200" dirty="0" smtClean="0">
                <a:solidFill>
                  <a:schemeClr val="tx1"/>
                </a:solidFill>
                <a:effectLst/>
                <a:latin typeface="+mn-lt"/>
                <a:ea typeface="+mn-ea"/>
                <a:cs typeface="+mn-cs"/>
              </a:rPr>
              <a:t>carbon dioxide is essential for plant and phytoplankton growth</a:t>
            </a:r>
            <a:r>
              <a:rPr lang="en-GB" sz="1200" b="0" i="0" kern="1200" dirty="0" smtClean="0">
                <a:solidFill>
                  <a:schemeClr val="tx1"/>
                </a:solidFill>
                <a:effectLst/>
                <a:latin typeface="+mn-lt"/>
                <a:ea typeface="+mn-ea"/>
                <a:cs typeface="+mn-cs"/>
              </a:rPr>
              <a:t>. An increase in carbon dioxide could increase growth by fertilizing those few species of phytoplankton and ocean plants (like sea grasses) that take carbon dioxide directly from the water. However, most species are not helped by the increased availability of carbon dioxide.</a:t>
            </a:r>
          </a:p>
          <a:p>
            <a:r>
              <a:rPr lang="en-US" sz="1300" dirty="0" smtClean="0"/>
              <a:t>https://earthobservatory.nasa.gov/Features/CarbonCycle/page5.php</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258873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641100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fontAlgn="base"/>
            <a:r>
              <a:rPr lang="en-GB" sz="1300" b="1" dirty="0"/>
              <a:t>Climate change can affect terrestrial and marine ecosystems which in turn has impacts on both the water and carbon cycles and then feeds back to the climate.</a:t>
            </a:r>
            <a:endParaRPr lang="en-GB" sz="1300" dirty="0"/>
          </a:p>
          <a:p>
            <a:pPr fontAlgn="base"/>
            <a:r>
              <a:rPr lang="en-GB" sz="1300" b="1" dirty="0"/>
              <a:t>Direct human influence on vegetation can also lead to impacts on the climate, through the energy, water and carbon cycles.</a:t>
            </a:r>
            <a:endParaRPr lang="en-GB" sz="1300" dirty="0"/>
          </a:p>
          <a:p>
            <a:pPr fontAlgn="base"/>
            <a:r>
              <a:rPr lang="en-GB" sz="1300" b="1" dirty="0"/>
              <a:t>Both changes in carbon dioxide and changes in climate have impacts on vegetation.</a:t>
            </a:r>
            <a:endParaRPr lang="en-GB" sz="1300" dirty="0"/>
          </a:p>
          <a:p>
            <a:pPr fontAlgn="base"/>
            <a:r>
              <a:rPr lang="en-GB" sz="1300" b="1" dirty="0"/>
              <a:t>The interactive effects of elevated CO</a:t>
            </a:r>
            <a:r>
              <a:rPr lang="en-GB" sz="1300" b="1" baseline="-25000" dirty="0"/>
              <a:t>2</a:t>
            </a:r>
            <a:r>
              <a:rPr lang="en-GB" sz="1300" b="1" dirty="0"/>
              <a:t> and other global changes (such as climate change, nitrogen deposition and biodiversity loss) on ecosystem function are extremely complex.</a:t>
            </a:r>
            <a:endParaRPr lang="en-GB" sz="1300" dirty="0"/>
          </a:p>
          <a:p>
            <a:pPr fontAlgn="base"/>
            <a:r>
              <a:rPr lang="en-GB" sz="1300" b="1" dirty="0"/>
              <a:t>Extreme weather events can have long lasting impacts on vegetation and the carbon and water cycles.</a:t>
            </a:r>
            <a:endParaRPr lang="en-GB" sz="1300" dirty="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001743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a:t>Energy, </a:t>
            </a:r>
            <a:r>
              <a:rPr lang="en-US" sz="1300" dirty="0" smtClean="0"/>
              <a:t>carbon </a:t>
            </a:r>
            <a:r>
              <a:rPr lang="en-US" sz="1300" dirty="0"/>
              <a:t>and water go into </a:t>
            </a:r>
            <a:r>
              <a:rPr lang="en-US" sz="1300" dirty="0" smtClean="0"/>
              <a:t>leaf</a:t>
            </a:r>
          </a:p>
          <a:p>
            <a:endParaRPr lang="en-US" sz="13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x-none" sz="1400" dirty="0" smtClean="0"/>
              <a:t>Slide</a:t>
            </a:r>
            <a:r>
              <a:rPr lang="en-GB" altLang="x-none" sz="1400" baseline="0" dirty="0" smtClean="0"/>
              <a:t> courtesy Chris Jones</a:t>
            </a:r>
            <a:endParaRPr lang="x-none" altLang="x-none" sz="1400" dirty="0" smtClean="0"/>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311852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90276">
              <a:defRPr/>
            </a:pPr>
            <a:r>
              <a:rPr lang="en-US" sz="1300" dirty="0" smtClean="0"/>
              <a:t>Same path,</a:t>
            </a:r>
            <a:r>
              <a:rPr lang="en-US" sz="1300" baseline="0" dirty="0" smtClean="0"/>
              <a:t> different directions</a:t>
            </a:r>
            <a:endParaRPr lang="en-US" sz="1300" dirty="0" smtClean="0"/>
          </a:p>
          <a:p>
            <a:pPr defTabSz="990276">
              <a:defRPr/>
            </a:pPr>
            <a:endParaRPr lang="en-US" sz="1300" dirty="0" smtClean="0"/>
          </a:p>
          <a:p>
            <a:pPr defTabSz="990276">
              <a:defRPr/>
            </a:pPr>
            <a:endParaRPr lang="en-US" sz="1300" dirty="0" smtClean="0"/>
          </a:p>
          <a:p>
            <a:pPr defTabSz="990276">
              <a:defRPr/>
            </a:pPr>
            <a:r>
              <a:rPr lang="en-US" sz="1300" dirty="0" smtClean="0"/>
              <a:t>Best </a:t>
            </a:r>
            <a:r>
              <a:rPr lang="en-US" sz="1300" dirty="0"/>
              <a:t>and Jones, </a:t>
            </a:r>
            <a:r>
              <a:rPr lang="en-GB" sz="1300" dirty="0"/>
              <a:t>2013, </a:t>
            </a:r>
            <a:r>
              <a:rPr lang="en-GB" sz="1300" dirty="0" err="1"/>
              <a:t>ileaps</a:t>
            </a:r>
            <a:r>
              <a:rPr lang="en-GB" sz="1300" dirty="0"/>
              <a:t> </a:t>
            </a:r>
          </a:p>
          <a:p>
            <a:r>
              <a:rPr lang="en-US" sz="1300" dirty="0"/>
              <a:t>Synergies between water and carbon cycles as they move in opposite directions but around a similar pathway across the land surface interface. Whereas rainwater enters through the soil, is sucked up by the plant and evaporates through the leaves, carbon is taken up through the leaves, allocated to the plant, deposited into the soil and eventually decomposed back into </a:t>
            </a:r>
            <a:r>
              <a:rPr lang="en-US" sz="1300" dirty="0" smtClean="0"/>
              <a:t>co2</a:t>
            </a:r>
            <a:r>
              <a:rPr lang="en-US" sz="1300" dirty="0"/>
              <a:t>. at each stage the presence or cycling of water and carbon affects the presence and cycling of the other – for example, soil moisture affects plant growth and carbon uptake, whereas co2 affects stomatal opening and evapotranspiration. Both are strongly affected by energy partitioning and transformation</a:t>
            </a:r>
            <a:r>
              <a:rPr lang="en-US" sz="1300" dirty="0" smtClean="0"/>
              <a:t>.</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863639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smtClean="0"/>
              <a:t>Loader et</a:t>
            </a:r>
            <a:r>
              <a:rPr lang="en-US" sz="1300" baseline="0" dirty="0" smtClean="0"/>
              <a:t> al 2013</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313870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400" dirty="0" err="1" smtClean="0"/>
              <a:t>Spracklen</a:t>
            </a:r>
            <a:r>
              <a:rPr lang="en-GB" sz="1400" dirty="0" smtClean="0"/>
              <a:t> et al Nature, 2012</a:t>
            </a:r>
          </a:p>
          <a:p>
            <a:r>
              <a:rPr lang="en-GB" sz="1400" dirty="0" smtClean="0"/>
              <a:t>Mechanism </a:t>
            </a:r>
            <a:r>
              <a:rPr lang="en-GB" sz="1400" dirty="0" smtClean="0"/>
              <a:t>related to when and where there is deep convection as well as evapotranspiration</a:t>
            </a:r>
          </a:p>
          <a:p>
            <a:endParaRPr lang="en-GB" sz="1400" dirty="0" smtClean="0"/>
          </a:p>
          <a:p>
            <a:r>
              <a:rPr lang="en-GB" sz="1200" u="sng" kern="1200" dirty="0" smtClean="0">
                <a:solidFill>
                  <a:schemeClr val="tx1"/>
                </a:solidFill>
                <a:effectLst/>
                <a:latin typeface="+mn-lt"/>
                <a:ea typeface="+mn-ea"/>
                <a:cs typeface="+mn-cs"/>
                <a:hlinkClick r:id="rId3"/>
              </a:rPr>
              <a:t>http://leaf.leeds.ac.uk/scientists-identify-specific-climate-shifts-responsible-for-an-increase-in-the-land-carbon-sink/</a:t>
            </a:r>
            <a:r>
              <a:rPr lang="en-GB" sz="1200" kern="1200" dirty="0" smtClean="0">
                <a:solidFill>
                  <a:schemeClr val="tx1"/>
                </a:solidFill>
                <a:effectLst/>
                <a:latin typeface="+mn-lt"/>
                <a:ea typeface="+mn-ea"/>
                <a:cs typeface="+mn-cs"/>
              </a:rPr>
              <a:t>  </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508206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b="1" i="0" u="none" strike="noStrike" kern="1200" baseline="0" dirty="0" smtClean="0">
                <a:solidFill>
                  <a:schemeClr val="tx1"/>
                </a:solidFill>
                <a:latin typeface="+mn-lt"/>
                <a:ea typeface="+mn-ea"/>
                <a:cs typeface="+mn-cs"/>
              </a:rPr>
              <a:t>Effect of deforestation on rainfall in the tropics. a</a:t>
            </a:r>
            <a:r>
              <a:rPr lang="en-GB" sz="1200" b="0" i="0" u="none" strike="noStrike" kern="1200" baseline="0" dirty="0" smtClean="0">
                <a:solidFill>
                  <a:schemeClr val="tx1"/>
                </a:solidFill>
                <a:latin typeface="+mn-lt"/>
                <a:ea typeface="+mn-ea"/>
                <a:cs typeface="+mn-cs"/>
              </a:rPr>
              <a:t>, Much of the rainfall over tropical forests comes from water vapour that is carried by the atmosphere from elsewhere. But a large component is ‘recycled’ rain — water that is pumped by trees from soil into the atmosphere through a process called evapotranspiration2. Water exits from forests either as run-off into streams and rivers, or as </a:t>
            </a:r>
            <a:r>
              <a:rPr lang="en-GB" sz="1200" b="0" i="0" u="none" strike="noStrike" kern="1200" baseline="0" dirty="0" err="1" smtClean="0">
                <a:solidFill>
                  <a:schemeClr val="tx1"/>
                </a:solidFill>
                <a:latin typeface="+mn-lt"/>
                <a:ea typeface="+mn-ea"/>
                <a:cs typeface="+mn-cs"/>
              </a:rPr>
              <a:t>evapo-transpirated</a:t>
            </a:r>
            <a:r>
              <a:rPr lang="en-GB"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vapour that is carried away by the atmosphere. The atmospheric transport of water vapour into the forest is balanced by the exit of water in the form of vapour and run-off. </a:t>
            </a:r>
            <a:r>
              <a:rPr lang="en-GB" sz="1200" b="1" i="0" u="none" strike="noStrike" kern="1200" baseline="0" dirty="0" smtClean="0">
                <a:solidFill>
                  <a:schemeClr val="tx1"/>
                </a:solidFill>
                <a:latin typeface="+mn-lt"/>
                <a:ea typeface="+mn-ea"/>
                <a:cs typeface="+mn-cs"/>
              </a:rPr>
              <a:t>b</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Spracklen</a:t>
            </a:r>
            <a:r>
              <a:rPr lang="en-GB" sz="1200" b="0" i="0" u="none" strike="noStrike" kern="1200" baseline="0" dirty="0" smtClean="0">
                <a:solidFill>
                  <a:schemeClr val="tx1"/>
                </a:solidFill>
                <a:latin typeface="+mn-lt"/>
                <a:ea typeface="+mn-ea"/>
                <a:cs typeface="+mn-cs"/>
              </a:rPr>
              <a:t> and colleagues’ analysis suggests that deforestation reduces evapotranspiration and so inhibits water recycling. This decreases the amount of moisture carried away by the atmosphere, reducing rainfall in regions to which the moisture is transported. Decreasing evapotranspiration may also increase localized run-off and raise river levels.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Large scale forest clearance in the amazon (currently 13-15%) has led to an increase in river discharge by as much as 20% in the </a:t>
            </a:r>
            <a:r>
              <a:rPr lang="en-GB" sz="1200" b="0" i="0" u="none" strike="noStrike" kern="1200" baseline="0" dirty="0" err="1" smtClean="0">
                <a:solidFill>
                  <a:schemeClr val="tx1"/>
                </a:solidFill>
                <a:latin typeface="+mn-lt"/>
                <a:ea typeface="+mn-ea"/>
                <a:cs typeface="+mn-cs"/>
              </a:rPr>
              <a:t>southeastern</a:t>
            </a:r>
            <a:r>
              <a:rPr lang="en-GB" sz="1200" b="0" i="0" u="none" strike="noStrike" kern="1200" baseline="0" dirty="0" smtClean="0">
                <a:solidFill>
                  <a:schemeClr val="tx1"/>
                </a:solidFill>
                <a:latin typeface="+mn-lt"/>
                <a:ea typeface="+mn-ea"/>
                <a:cs typeface="+mn-cs"/>
              </a:rPr>
              <a:t> amazon (Dias et al 2015) </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445676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pPr fontAlgn="base"/>
            <a:r>
              <a:rPr lang="en-GB" sz="1300" i="1" dirty="0"/>
              <a:t>WG2 Chapter 4, Figure 8. The forests of the Amazon Basin are already being altered through severe droughts, changes in land use (deforestation, logging), and increased frequencies of forest fire. Some of these processes are self-reinforcing through positive feedbacks, and create the potential for a large-scale tipping point. For example, forest fire kills trees, increasing the likelihood of subsequent burning. This effect is magnified when tree death allows forests to be invaded by flammable grasses. Deforestation provides ignition sources to flammable forests, contributing to this dieback. Climate change contributes to this tipping point by increasing drought severity, reducing rainfall and raising air temperatures, particularly in the eastern Amazon Basin.</a:t>
            </a:r>
            <a:endParaRPr lang="en-GB" sz="1300" dirty="0"/>
          </a:p>
          <a:p>
            <a:pPr fontAlgn="base"/>
            <a:r>
              <a:rPr lang="en-GB" sz="1300" dirty="0"/>
              <a:t>There is a high risk that the large magnitudes and high rates of climate change this century will result in abrupt and irreversible regional-scale changes to terrestrial and freshwater ecosystems, especially in the Amazon and Arctic, leading to additional climate change.</a:t>
            </a:r>
          </a:p>
          <a:p>
            <a:pPr fontAlgn="base"/>
            <a:r>
              <a:rPr lang="en-GB" sz="1300" dirty="0"/>
              <a:t/>
            </a:r>
            <a:br>
              <a:rPr lang="en-GB" sz="1300" dirty="0"/>
            </a:br>
            <a:r>
              <a:rPr lang="en-GB" sz="1300" dirty="0"/>
              <a:t>There are plausible</a:t>
            </a:r>
            <a:r>
              <a:rPr lang="en-GB" sz="1300" b="1" dirty="0"/>
              <a:t> </a:t>
            </a:r>
            <a:r>
              <a:rPr lang="en-GB" sz="1300" dirty="0"/>
              <a:t>mechanisms, supported by experimental evidence, observations, and climate model simulations, for the existence of ecosystem </a:t>
            </a:r>
            <a:r>
              <a:rPr lang="en-GB" sz="1300" u="sng" dirty="0">
                <a:hlinkClick r:id="rId3"/>
              </a:rPr>
              <a:t>tipping points</a:t>
            </a:r>
            <a:r>
              <a:rPr lang="en-GB" sz="1300" dirty="0"/>
              <a:t> in the rainforests of the Amazon basin. Climate change (temperature and precipitation changes) alone is</a:t>
            </a:r>
            <a:r>
              <a:rPr lang="en-GB" sz="1300" b="1" dirty="0"/>
              <a:t> </a:t>
            </a:r>
            <a:r>
              <a:rPr lang="en-GB" sz="1300" dirty="0"/>
              <a:t>not projected to lead to abrupt widespread loss of forest cover in the Amazon during this century. However, a projected increase in severe drought episodes, related to stronger El Niño events, together with land-use change and forest fires,</a:t>
            </a:r>
            <a:r>
              <a:rPr lang="en-GB" sz="1300" b="1" dirty="0"/>
              <a:t> </a:t>
            </a:r>
            <a:r>
              <a:rPr lang="en-GB" sz="1300" dirty="0"/>
              <a:t>would cause much of the Amazon forest to transform to less dense, drought- and fire-adapted ecosystems. This would risk reducing biodiversity in an important ecosystem, and would reduce the amount of carbon absorbed from the atmosphere through photosynthesis. It would also reduce the amount of evaporation, increasing the warming locally. Large reductions in deforestation, as well as wider application of effective wildfire</a:t>
            </a:r>
            <a:r>
              <a:rPr lang="en-GB" sz="1300" b="1" dirty="0"/>
              <a:t> </a:t>
            </a:r>
            <a:r>
              <a:rPr lang="en-GB" sz="1300" dirty="0"/>
              <a:t>management would lower the risk of abrupt change in the Amazon.</a:t>
            </a:r>
          </a:p>
          <a:p>
            <a:pPr fontAlgn="base"/>
            <a:r>
              <a:rPr lang="en-GB" sz="1300" dirty="0"/>
              <a:t/>
            </a:r>
            <a:br>
              <a:rPr lang="en-GB" sz="1300" dirty="0"/>
            </a:br>
            <a:r>
              <a:rPr lang="en-GB" sz="1300" dirty="0"/>
              <a:t>Amazonian forests were estimated to have lost 1.6 </a:t>
            </a:r>
            <a:r>
              <a:rPr lang="en-GB" sz="1300" dirty="0" err="1"/>
              <a:t>PgC</a:t>
            </a:r>
            <a:r>
              <a:rPr lang="en-GB" sz="1300" dirty="0"/>
              <a:t> and 2.2 </a:t>
            </a:r>
            <a:r>
              <a:rPr lang="en-GB" sz="1300" dirty="0" err="1"/>
              <a:t>PgC</a:t>
            </a:r>
            <a:r>
              <a:rPr lang="en-GB" sz="1300" dirty="0"/>
              <a:t> following the severe droughts of 2005 and 2010, respectively.</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2166898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90276">
              <a:defRPr/>
            </a:pPr>
            <a:r>
              <a:rPr lang="en-US" sz="1300" dirty="0" smtClean="0"/>
              <a:t>Looking at it another way…</a:t>
            </a:r>
          </a:p>
          <a:p>
            <a:pPr defTabSz="990276">
              <a:defRPr/>
            </a:pPr>
            <a:endParaRPr lang="en-US" sz="1300" dirty="0"/>
          </a:p>
          <a:p>
            <a:pPr defTabSz="990276">
              <a:defRPr/>
            </a:pPr>
            <a:r>
              <a:rPr lang="en-US" sz="1300" dirty="0"/>
              <a:t>Emissions from land use change/ fossil fuels and cement</a:t>
            </a:r>
          </a:p>
          <a:p>
            <a:pPr defTabSz="990276">
              <a:defRPr/>
            </a:pPr>
            <a:endParaRPr lang="en-US" sz="1300" dirty="0"/>
          </a:p>
          <a:p>
            <a:pPr defTabSz="990276">
              <a:defRPr/>
            </a:pPr>
            <a:r>
              <a:rPr lang="en-US" sz="1300" dirty="0"/>
              <a:t>Source: Global carbon budget 2017 http://www.globalcarbonproject.org/carbonbudget/17/files/GCP_CarbonBudget_2017.pdf </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16703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10000"/>
          </a:bodyPr>
          <a:lstStyle/>
          <a:p>
            <a:pPr fontAlgn="base"/>
            <a:r>
              <a:rPr lang="en-GB" sz="1300" dirty="0" smtClean="0"/>
              <a:t>Water vapour responds and amplifies</a:t>
            </a:r>
            <a:r>
              <a:rPr lang="en-GB" sz="1300" baseline="0" dirty="0" smtClean="0"/>
              <a:t> climate change</a:t>
            </a:r>
            <a:endParaRPr lang="en-GB" sz="1300" dirty="0" smtClean="0"/>
          </a:p>
          <a:p>
            <a:pPr fontAlgn="base"/>
            <a:endParaRPr lang="en-GB" sz="1300" dirty="0" smtClean="0"/>
          </a:p>
          <a:p>
            <a:pPr fontAlgn="base"/>
            <a:endParaRPr lang="en-GB" sz="1300" dirty="0" smtClean="0"/>
          </a:p>
          <a:p>
            <a:pPr fontAlgn="base"/>
            <a:r>
              <a:rPr lang="en-GB" sz="1300" dirty="0" smtClean="0"/>
              <a:t>As </a:t>
            </a:r>
            <a:r>
              <a:rPr lang="en-GB" sz="1300" dirty="0"/>
              <a:t>the climate warms, the water cycle intensifies. This is driven by an increase in evapotranspiration at the ground but is controlled by the temperature of the troposphere, which determines how much condensation, and hence precipitation, occurs</a:t>
            </a:r>
            <a:r>
              <a:rPr lang="en-GB" sz="1300" dirty="0" smtClean="0"/>
              <a:t>.   </a:t>
            </a:r>
          </a:p>
          <a:p>
            <a:pPr fontAlgn="base"/>
            <a:r>
              <a:rPr lang="en-GB" sz="1300" dirty="0" smtClean="0"/>
              <a:t>The latent heat released by water as it condenses, warms the troposphere. This heat is</a:t>
            </a:r>
            <a:r>
              <a:rPr lang="en-GB" sz="1300" baseline="0" dirty="0" smtClean="0"/>
              <a:t> lost to space.</a:t>
            </a:r>
            <a:endParaRPr lang="en-GB" sz="1300" dirty="0" smtClean="0"/>
          </a:p>
          <a:p>
            <a:pPr fontAlgn="base"/>
            <a:endParaRPr lang="en-GB" sz="1300" dirty="0"/>
          </a:p>
          <a:p>
            <a:pPr fontAlgn="base"/>
            <a:r>
              <a:rPr lang="en-GB" sz="1300" dirty="0"/>
              <a:t>Over the last century, northern mid-latitude precipitation has increased and the number of heavy precipitation events over land has increased in more regions than it has decreased, particularly in Europe and North America.</a:t>
            </a:r>
          </a:p>
          <a:p>
            <a:pPr fontAlgn="base"/>
            <a:r>
              <a:rPr lang="en-GB" sz="1300" dirty="0"/>
              <a:t>Globally, water vapour concentration in the lower atmosphere has increased by 3-4% since the 1970s.</a:t>
            </a:r>
          </a:p>
          <a:p>
            <a:pPr fontAlgn="base"/>
            <a:r>
              <a:rPr lang="en-GB" sz="1300" dirty="0"/>
              <a:t>Water vapour is a strong and fast feedback that amplifies changes in surface temperature in response to other changes (for example increasing CO</a:t>
            </a:r>
            <a:r>
              <a:rPr lang="en-GB" sz="1300" baseline="-25000" dirty="0"/>
              <a:t>2</a:t>
            </a:r>
            <a:r>
              <a:rPr lang="en-GB" sz="1300" dirty="0"/>
              <a:t>) by about a factor of 2.</a:t>
            </a:r>
          </a:p>
          <a:p>
            <a:pPr fontAlgn="base"/>
            <a:r>
              <a:rPr lang="en-GB" sz="1300" dirty="0"/>
              <a:t>Many human and natural systems are highly sensitive to changes in precipitation, river flow, soil and groundwater.</a:t>
            </a:r>
          </a:p>
          <a:p>
            <a:pPr fontAlgn="base"/>
            <a:r>
              <a:rPr lang="en-GB" sz="1300" dirty="0"/>
              <a:t>In general, precipitation is limited by the availability of water, energy, or both. The world’s oceans contain an effectively unlimited supply of water but locally, especially over land, a shortage of water can limit precipitation. As the climate warms, and there is more energy available to drive evaporation, the amount and intensity of precipitation is expected to increase. Evapotranspiration also increases over most land areas in a warmer climate, thereby accelerating the water cycle. However, changes in vegetation and soil moisture availability can also affect evapotranspiration rates</a:t>
            </a:r>
            <a:r>
              <a:rPr lang="en-GB" sz="1300" dirty="0" smtClean="0"/>
              <a:t>.</a:t>
            </a:r>
            <a:endParaRPr lang="en-GB"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021061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dirty="0"/>
              <a:t>Lawrence and Fisher, </a:t>
            </a:r>
            <a:r>
              <a:rPr lang="en-US" sz="1300" dirty="0" err="1"/>
              <a:t>ileaps</a:t>
            </a:r>
            <a:r>
              <a:rPr lang="en-US" sz="1300" dirty="0"/>
              <a:t>, 2013, coupled carbon and water cycles</a:t>
            </a:r>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27662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300" dirty="0"/>
              <a:t>illustrates the decay of a large excess amount of CO</a:t>
            </a:r>
            <a:r>
              <a:rPr lang="en-GB" sz="1300" baseline="-25000" dirty="0"/>
              <a:t>2</a:t>
            </a:r>
            <a:r>
              <a:rPr lang="en-GB" sz="1300" dirty="0"/>
              <a:t> (5000 </a:t>
            </a:r>
            <a:r>
              <a:rPr lang="en-GB" sz="1300" dirty="0" err="1"/>
              <a:t>PgC</a:t>
            </a:r>
            <a:r>
              <a:rPr lang="en-GB" sz="1300" dirty="0"/>
              <a:t>, or about 10 times the cumulative CO</a:t>
            </a:r>
            <a:r>
              <a:rPr lang="en-GB" sz="1300" baseline="-25000" dirty="0"/>
              <a:t>2</a:t>
            </a:r>
            <a:r>
              <a:rPr lang="en-GB" sz="1300" dirty="0"/>
              <a:t> emitted so far since the beginning of the industrial Era) emitted into the atmosphere, and how it is redistributed among land and the ocean over time. During the first 200 years, the ocean and land take up similar amounts of carbon. On longer time scales, the ocean uptake dominates mainly because of its larger reservoir size (~38,000 </a:t>
            </a:r>
            <a:r>
              <a:rPr lang="en-GB" sz="1300" dirty="0" err="1"/>
              <a:t>PgC</a:t>
            </a:r>
            <a:r>
              <a:rPr lang="en-GB" sz="1300" dirty="0"/>
              <a:t>) as compared to land (~4000 </a:t>
            </a:r>
            <a:r>
              <a:rPr lang="en-GB" sz="1300" dirty="0" err="1"/>
              <a:t>PgC</a:t>
            </a:r>
            <a:r>
              <a:rPr lang="en-GB" sz="1300" dirty="0"/>
              <a:t>) and atmosphere (589 </a:t>
            </a:r>
            <a:r>
              <a:rPr lang="en-GB" sz="1300" dirty="0" err="1"/>
              <a:t>PgC</a:t>
            </a:r>
            <a:r>
              <a:rPr lang="en-GB" sz="1300" dirty="0"/>
              <a:t> prior to the Industrial Era). Because of ocean chemistry the size of the initial input is important: higher emissions imply that a larger fraction of CO</a:t>
            </a:r>
            <a:r>
              <a:rPr lang="en-GB" sz="1300" baseline="-25000" dirty="0"/>
              <a:t>2</a:t>
            </a:r>
            <a:r>
              <a:rPr lang="en-GB" sz="1300" dirty="0"/>
              <a:t> will remain in the atmosphere. After 2000 years, the atmosphere will still contain between 15% and 40% of those initial CO</a:t>
            </a:r>
            <a:r>
              <a:rPr lang="en-GB" sz="1300" baseline="-25000" dirty="0"/>
              <a:t>2</a:t>
            </a:r>
            <a:r>
              <a:rPr lang="en-GB" sz="1300" dirty="0"/>
              <a:t> emissions. A further reduction by carbonate sediment dissolution, and reactions with igneous rocks, such as silicate weathering and sediment burial, will take anything from tens to hundreds of thousands of years, or even longer.</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12005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t>Illustration of the water cycle and its interaction with the greenhouse effect:</a:t>
            </a:r>
            <a:r>
              <a:rPr lang="en-GB" sz="1300" baseline="0" dirty="0" smtClean="0"/>
              <a:t> </a:t>
            </a:r>
            <a:r>
              <a:rPr lang="en-GB" sz="1300" dirty="0" smtClean="0"/>
              <a:t>the relative increase of potential water vapour content in the air with an increase of temperature (roughly 7% per degree). The white curls illustrate evaporation, which is compensated by precipitation to close the water budget. The red arrows illustrate the outgoing infrared radiation that is partly absorbed by water vapour and other gases, a process that is one component of the greenhouse effect. The stratospheric processes are not included in this figure.</a:t>
            </a:r>
            <a:endParaRPr lang="en-US" sz="1300" dirty="0" smtClean="0"/>
          </a:p>
          <a:p>
            <a:endParaRPr lang="en-GB" sz="1300" dirty="0" smtClean="0"/>
          </a:p>
          <a:p>
            <a:endParaRPr lang="en-GB" sz="1300" dirty="0" smtClean="0"/>
          </a:p>
          <a:p>
            <a:r>
              <a:rPr lang="en-GB" sz="1300" dirty="0" smtClean="0"/>
              <a:t>As </a:t>
            </a:r>
            <a:r>
              <a:rPr lang="en-GB" sz="1300" dirty="0"/>
              <a:t>the largest contributor to the natural greenhouse effect, water vapour plays an essential role in the Earth’s climate. However, </a:t>
            </a:r>
            <a:r>
              <a:rPr lang="en-GB" sz="1300" b="1" dirty="0"/>
              <a:t>the amount of water vapour in the atmosphere is controlled mostly by air temperature, rather than by emissions.</a:t>
            </a:r>
            <a:r>
              <a:rPr lang="en-GB" sz="1300" dirty="0"/>
              <a:t> For that reason, scientists consider it a feedback agent, rather than a forcing to climate change. Anthropogenic emissions of water vapour through irrigation or power plant cooling have a negligible impact on the global climate. </a:t>
            </a:r>
            <a:r>
              <a:rPr lang="en-GB" dirty="0" smtClean="0"/>
              <a:t/>
            </a:r>
            <a:br>
              <a:rPr lang="en-GB" dirty="0" smtClean="0"/>
            </a:br>
            <a:r>
              <a:rPr lang="en-GB" sz="1300" dirty="0"/>
              <a:t>Water vapour is the primary greenhouse gas in the Earth’s atmosphere. The contribution of water vapour to the natural greenhouse effect relative to that of carbon dioxide (CO</a:t>
            </a:r>
            <a:r>
              <a:rPr lang="en-GB" sz="1300" baseline="-25000" dirty="0"/>
              <a:t>2</a:t>
            </a:r>
            <a:r>
              <a:rPr lang="en-GB" sz="1300" dirty="0"/>
              <a:t>) depends on the accounting method, but can be considered to be approximately two to three times greater. Additional water vapour is injected into the atmosphere from anthropogenic activities, mostly through increased evaporation from irrigated crops, but also through power plant cooling, and marginally through the combustion of fossil fuel. One may therefore question why there is so much focus on CO</a:t>
            </a:r>
            <a:r>
              <a:rPr lang="en-GB" sz="1300" baseline="-25000" dirty="0"/>
              <a:t>2</a:t>
            </a:r>
            <a:r>
              <a:rPr lang="en-GB" sz="1300" dirty="0"/>
              <a:t>, and not on water vapour, as a forcing to climate change.</a:t>
            </a:r>
            <a:r>
              <a:rPr lang="en-GB" dirty="0" smtClean="0"/>
              <a:t/>
            </a:r>
            <a:br>
              <a:rPr lang="en-GB" dirty="0" smtClean="0"/>
            </a:br>
            <a:r>
              <a:rPr lang="en-GB" sz="1300" b="1" dirty="0"/>
              <a:t>Water vapour behaves differently from CO</a:t>
            </a:r>
            <a:r>
              <a:rPr lang="en-GB" sz="1300" b="1" baseline="-25000" dirty="0"/>
              <a:t>2</a:t>
            </a:r>
            <a:r>
              <a:rPr lang="en-GB" sz="1300" b="1" dirty="0"/>
              <a:t> in one fundamental way: it can condense and precipitate</a:t>
            </a:r>
            <a:r>
              <a:rPr lang="en-GB" sz="1300" dirty="0"/>
              <a:t>. When air with high humidity cools, some of the vapour condenses into water droplets or ice particles and precipitates. The typical residence time of water vapour in the atmosphere is ten days. The flux of water vapour into the atmosphere from anthropogenic sources is considerably less than from ‘natural’ evaporation. Therefore, it has a negligible impact on overall concentrations, and does not contribute significantly to the long-term greenhouse effect. This is the main reason why tropospheric water vapour (typically below 10km altitude) is not considered to be an anthropogenic gas contributing to radiative forcing.</a:t>
            </a:r>
            <a:r>
              <a:rPr lang="en-GB" dirty="0" smtClean="0"/>
              <a:t/>
            </a:r>
            <a:br>
              <a:rPr lang="en-GB" dirty="0" smtClean="0"/>
            </a:br>
            <a:r>
              <a:rPr lang="en-GB" sz="1300" dirty="0"/>
              <a:t>Anthropogenic emissions do have a significant impact on water vapour in the stratosphere, which is the part of the atmosphere above about 10 km. Increased concentrations of methane (CH</a:t>
            </a:r>
            <a:r>
              <a:rPr lang="en-GB" sz="1300" baseline="-25000" dirty="0"/>
              <a:t>4</a:t>
            </a:r>
            <a:r>
              <a:rPr lang="en-GB" sz="1300" dirty="0"/>
              <a:t>) due to human activities lead to an additional source of water, through oxidation, which partly explains the observed changes in that atmospheric layer. That stratospheric water change has a radiative impact, is considered a forcing, and can be evaluated. Stratospheric concentrations of water have varied significantly in past decades. The full extent of these variations is not well understood and is probably less a forcing than a feedback process added to natural variability. The contribution of stratospheric water vapour to warming, both forcing and feedback, is much smaller than from CH</a:t>
            </a:r>
            <a:r>
              <a:rPr lang="en-GB" sz="1300" baseline="-25000" dirty="0"/>
              <a:t>4</a:t>
            </a:r>
            <a:r>
              <a:rPr lang="en-GB" sz="1300" dirty="0"/>
              <a:t> or CO</a:t>
            </a:r>
            <a:r>
              <a:rPr lang="en-GB" sz="1300" baseline="-25000" dirty="0"/>
              <a:t>2</a:t>
            </a:r>
            <a:r>
              <a:rPr lang="en-GB" sz="1300" dirty="0"/>
              <a:t>.</a:t>
            </a:r>
            <a:r>
              <a:rPr lang="en-GB" dirty="0" smtClean="0"/>
              <a:t/>
            </a:r>
            <a:br>
              <a:rPr lang="en-GB" dirty="0" smtClean="0"/>
            </a:br>
            <a:r>
              <a:rPr lang="en-GB" sz="1300" dirty="0"/>
              <a:t>The maximum amount of water vapour in the air is controlled by temperature. A typical column of air extending from the surface to the stratosphere (about 10km in height) in polar regions may contain only a few kilograms of water vapour per square metre, while a similar column of air in the tropics may contain up to 70 kg. </a:t>
            </a:r>
            <a:r>
              <a:rPr lang="en-GB" sz="1300" b="1" dirty="0"/>
              <a:t>With every extra degree of air temperature, the atmosphere can retain around 7% more water </a:t>
            </a:r>
            <a:r>
              <a:rPr lang="en-GB" sz="1300" b="1" dirty="0" smtClean="0"/>
              <a:t>vapour</a:t>
            </a:r>
            <a:r>
              <a:rPr lang="en-GB" sz="1300" dirty="0" smtClean="0"/>
              <a:t>. </a:t>
            </a:r>
            <a:r>
              <a:rPr lang="en-GB" sz="1300" dirty="0"/>
              <a:t>This increase in concentration amplifies the green­house effect, and therefore leads to more warming. This process, referred to as the water vapour feedback, is well understood and quantified. It occurs in all models used to estimate climate change, where its strength is consistent with observations. Although an increase in atmospheric water vapour has been observed, this change is recognized as a climate feedback (from increased atmospheric temperature) and should not be interpreted as </a:t>
            </a:r>
            <a:r>
              <a:rPr lang="en-GB" sz="1300" dirty="0" smtClean="0"/>
              <a:t>coming directly from </a:t>
            </a:r>
            <a:r>
              <a:rPr lang="en-GB" sz="1300" dirty="0"/>
              <a:t>anthropogenic </a:t>
            </a:r>
            <a:r>
              <a:rPr lang="en-GB" sz="1300" dirty="0" smtClean="0"/>
              <a:t>emissions or water vapour.</a:t>
            </a:r>
            <a:r>
              <a:rPr lang="en-GB" sz="1300" dirty="0"/>
              <a:t> </a:t>
            </a:r>
            <a:r>
              <a:rPr lang="en-GB" dirty="0" smtClean="0"/>
              <a:t/>
            </a:r>
            <a:br>
              <a:rPr lang="en-GB" dirty="0" smtClean="0"/>
            </a:br>
            <a:r>
              <a:rPr lang="en-GB" sz="1300" dirty="0"/>
              <a:t>Currently, water vapour has the largest greenhouse effect in the Earth’s atmosphere. However, other greenhouse gases, primarily CO</a:t>
            </a:r>
            <a:r>
              <a:rPr lang="en-GB" sz="1300" baseline="-25000" dirty="0"/>
              <a:t>2</a:t>
            </a:r>
            <a:r>
              <a:rPr lang="en-GB" sz="1300" dirty="0"/>
              <a:t>, are necessary to sustain the presence of water vapour in the atmosphere. Indeed, if these other gases were removed from the atmosphere, its temperature would drop sufficiently to induce a decrease of water vapour, leading to a runaway drop of the greenhouse effect that would plunge the Earth into a frozen state. So greenhouse gases other than water vapour provide the temperature structure that sustains current levels of atmospheric water vapour. Therefore, although CO</a:t>
            </a:r>
            <a:r>
              <a:rPr lang="en-GB" sz="1300" baseline="-25000" dirty="0"/>
              <a:t>2</a:t>
            </a:r>
            <a:r>
              <a:rPr lang="en-GB" sz="1300" dirty="0"/>
              <a:t> is the main anthropogenic control knob on climate, water vapour is a strong and fast feedback that amplifies any initial forcing by a typical factor between two and three. Water vapour is not a significant initial forcing, but is nevertheless a fundamental agent of climate change.</a:t>
            </a:r>
            <a:r>
              <a:rPr lang="en-GB" dirty="0" smtClean="0"/>
              <a:t/>
            </a:r>
            <a:br>
              <a:rPr lang="en-GB" dirty="0" smtClean="0"/>
            </a:br>
            <a:r>
              <a:rPr lang="en-GB" dirty="0" smtClean="0"/>
              <a:t/>
            </a:r>
            <a:br>
              <a:rPr lang="en-GB" dirty="0" smtClean="0"/>
            </a:b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41198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dirty="0" smtClean="0"/>
              <a:t>Europe – evaporation is energy limited not moisture limited – there </a:t>
            </a:r>
            <a:r>
              <a:rPr lang="en-US" sz="1200" dirty="0" smtClean="0"/>
              <a:t>are</a:t>
            </a:r>
            <a:r>
              <a:rPr lang="en-US" sz="1200" baseline="0" dirty="0" smtClean="0"/>
              <a:t> plenty of relatively </a:t>
            </a:r>
            <a:r>
              <a:rPr lang="en-US" sz="1200" baseline="0" dirty="0" smtClean="0"/>
              <a:t>warm seas around. It can be too cold for snow in large continental areas such as Siberia, North America, Antarctica where </a:t>
            </a:r>
            <a:r>
              <a:rPr lang="en-US" sz="1200" baseline="0" dirty="0" smtClean="0"/>
              <a:t>it </a:t>
            </a:r>
            <a:r>
              <a:rPr lang="en-US" sz="1200" baseline="0" dirty="0" smtClean="0"/>
              <a:t>can be so cold that there is very, very little evaporation going on and the air is very dry. </a:t>
            </a:r>
            <a:endParaRPr lang="en-US" sz="1200" dirty="0" smtClean="0"/>
          </a:p>
          <a:p>
            <a:pPr fontAlgn="base"/>
            <a:endParaRPr lang="en-GB" sz="1300" dirty="0" smtClean="0"/>
          </a:p>
          <a:p>
            <a:pPr fontAlgn="base"/>
            <a:endParaRPr lang="en-GB" sz="1300" dirty="0" smtClean="0"/>
          </a:p>
          <a:p>
            <a:pPr fontAlgn="base"/>
            <a:r>
              <a:rPr lang="en-GB" sz="1300" dirty="0" smtClean="0"/>
              <a:t>Global </a:t>
            </a:r>
            <a:r>
              <a:rPr lang="en-GB" sz="1300" dirty="0"/>
              <a:t>and annual averages of total atmospheric water vapour over ocean surfaces, shown relative to the average for the period 1988-2007.</a:t>
            </a:r>
          </a:p>
          <a:p>
            <a:pPr fontAlgn="base"/>
            <a:r>
              <a:rPr lang="en-GB" sz="1300" dirty="0" smtClean="0"/>
              <a:t>Satellite </a:t>
            </a:r>
            <a:r>
              <a:rPr lang="en-GB" sz="1300" dirty="0"/>
              <a:t>evidence has shown an increase in the amount of water vapour in the troposphere, the lowest part of the atmosphere.  The year-to-year variability and long term trend in atmospheric water vapour content are closely linked to changes in global sea surface temperature, partly because warmer temperatures cause increased evaporation and partly because warmer air can carry more water vapour. Tropospheric water vapour is an important climate change feedback mechanism (through its powerful greenhouse effect) and is essential to the formation of clouds and precipitation. </a:t>
            </a:r>
            <a:r>
              <a:rPr lang="en-GB" sz="1300" b="1" dirty="0"/>
              <a:t>No significant change to the amount or type of clouds globally has been detected yet, although locally changes have been observed and linked to changing wind patterns</a:t>
            </a:r>
            <a:r>
              <a:rPr lang="en-GB" sz="1300" dirty="0"/>
              <a:t>.</a:t>
            </a:r>
          </a:p>
          <a:p>
            <a:pPr fontAlgn="base"/>
            <a:r>
              <a:rPr lang="en-GB" sz="1300" dirty="0"/>
              <a:t>Changes in the water cycle also have an impact on the world’s oceans, with surface waters in the evaporation dominated sub-tropics becoming more saline and surface waters in the rainfall-dominated tropical and polar regions becoming fresher.</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377458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300" dirty="0"/>
              <a:t>Maps of modelled annual mean precipitation changes between 1986-2005 and 2081-2100 for </a:t>
            </a:r>
            <a:r>
              <a:rPr lang="en-GB" sz="1300" dirty="0" smtClean="0"/>
              <a:t>low and </a:t>
            </a:r>
            <a:r>
              <a:rPr lang="en-GB" sz="1300" dirty="0"/>
              <a:t>high </a:t>
            </a:r>
            <a:r>
              <a:rPr lang="en-GB" sz="1300" dirty="0" smtClean="0"/>
              <a:t>greenhouse gas emissions </a:t>
            </a:r>
            <a:r>
              <a:rPr lang="en-GB" sz="1300" dirty="0"/>
              <a:t>scenarios. Hatching indicates regions where there is low confidence in the projected change. Stippling indicates regions where there is more confidence in the projected precipitation change</a:t>
            </a:r>
          </a:p>
          <a:p>
            <a:endParaRPr lang="en-GB" sz="1300" dirty="0"/>
          </a:p>
          <a:p>
            <a:r>
              <a:rPr lang="en-GB" sz="1300" dirty="0" smtClean="0"/>
              <a:t>We can see areas where precipitation</a:t>
            </a:r>
            <a:r>
              <a:rPr lang="en-GB" sz="1300" baseline="0" dirty="0" smtClean="0"/>
              <a:t> is projected to increase and others where it is projected to decrease. On the whole, the projected changes are greater with higher emissions of greenhouse gases. However, its worth noting that most of the map is hatched – we can reasonably confidently say that precipitation will change, and where we expect it to increase and where we expect it to fall, but we cant yet say precisely how much.</a:t>
            </a:r>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420294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pPr fontAlgn="base"/>
            <a:r>
              <a:rPr lang="en-GB" sz="1300" dirty="0"/>
              <a:t>Percentage change of mean annual streamflow for a global mean temperature rise of 2°C above 1980–2010 (2.7°C above pre-industrial). Colour hues show the amount of change and saturation shows the agreement on the sign of change (i.e. the darker the colour, the more confidence in the result).</a:t>
            </a:r>
          </a:p>
          <a:p>
            <a:pPr fontAlgn="base"/>
            <a:r>
              <a:rPr lang="en-GB" sz="1300" b="1" dirty="0"/>
              <a:t>Extreme Precipitation and Flooding</a:t>
            </a:r>
            <a:r>
              <a:rPr lang="en-GB" sz="1300" dirty="0"/>
              <a:t/>
            </a:r>
            <a:br>
              <a:rPr lang="en-GB" sz="1300" dirty="0"/>
            </a:br>
            <a:endParaRPr lang="en-GB" sz="1300" dirty="0"/>
          </a:p>
          <a:p>
            <a:pPr fontAlgn="base"/>
            <a:r>
              <a:rPr lang="en-GB" sz="1300" dirty="0"/>
              <a:t>Since 1951 there have been statistically significant increases in the number of heavy precipitation events in more regions than there have been decreases, but there are many regional and seasonal variations in the trend. The most consistent trend is seen in North America, where there has been an increase in the frequency and intensity of extreme precipitation. In the future, the number of tropical cyclones globally may fall but their maximum wind speed and precipitation is expected to increase, in a warmer and more energetic atmosphere. Freshwater-related risks (e.g. river flooding) of climate change increase significantly with increasing greenhouse gas concentrations.</a:t>
            </a:r>
          </a:p>
          <a:p>
            <a:pPr fontAlgn="base"/>
            <a:r>
              <a:rPr lang="en-GB" sz="1300" b="1" dirty="0"/>
              <a:t>Drought</a:t>
            </a:r>
            <a:r>
              <a:rPr lang="en-GB" sz="1300" dirty="0"/>
              <a:t> Increased evapotranspiration over land can lead to more intense and frequent periods of agricultural drought. There has been an increase in the frequency and intensity of drought in the Mediterranean and West Africa, but a decrease in central North America and north-west Australia.  </a:t>
            </a:r>
          </a:p>
          <a:p>
            <a:pPr fontAlgn="base"/>
            <a:r>
              <a:rPr lang="en-GB" sz="1300" b="1" dirty="0"/>
              <a:t>ENSO</a:t>
            </a:r>
            <a:r>
              <a:rPr lang="en-GB" sz="1300" dirty="0"/>
              <a:t> We cannot yet predict how the El Niño Southern Oscillation (ENSO), which has a significant impact on precipitation patterns around the world in both its El Niño and La Niño phases, may change in the 21</a:t>
            </a:r>
            <a:r>
              <a:rPr lang="en-GB" sz="1300" baseline="30000" dirty="0"/>
              <a:t>st</a:t>
            </a:r>
            <a:r>
              <a:rPr lang="en-GB" sz="1300" dirty="0"/>
              <a:t> century.</a:t>
            </a:r>
          </a:p>
          <a:p>
            <a:pPr fontAlgn="base"/>
            <a:r>
              <a:rPr lang="en-GB" sz="1300" b="1" dirty="0"/>
              <a:t>The Cryosphere </a:t>
            </a:r>
            <a:r>
              <a:rPr lang="en-GB" sz="1300" dirty="0"/>
              <a:t>Frozen stores of water form an important component of the water cycle and are depended upon by societies and ecosystems. The Arctic and Antarctic sea-ice covers are projected to shrink in the 21</a:t>
            </a:r>
            <a:r>
              <a:rPr lang="en-GB" sz="1300" baseline="30000" dirty="0"/>
              <a:t>st</a:t>
            </a:r>
            <a:r>
              <a:rPr lang="en-GB" sz="1300" dirty="0"/>
              <a:t> century. The Arctic may become almost entirely ice-free in late summer. Polar amplification occurs if the magnitude of the surface temperature change at high latitudes exceeds the globally averaged temperature change on time scales greater than the annual cycle. One of the ways this can happen is in response to rising CO</a:t>
            </a:r>
            <a:r>
              <a:rPr lang="en-GB" sz="1300" baseline="-25000" dirty="0"/>
              <a:t>2</a:t>
            </a:r>
            <a:r>
              <a:rPr lang="en-GB" sz="1300" dirty="0"/>
              <a:t> levels in the atmosphere. As the air temperature warms, sea ice retreats and snow cover reduced, the surface albedo decreases, air temperatures increase and the ocean can absorb more heat – a positive feedback mechanism which result in a local amplification of the warming.</a:t>
            </a:r>
          </a:p>
          <a:p>
            <a:pPr fontAlgn="base"/>
            <a:r>
              <a:rPr lang="en-GB" sz="1300" dirty="0"/>
              <a:t>This polar amplification can have consequences for the melting of ice sheets, global sea level and on the carbon cycle through the melting of the permafrost.</a:t>
            </a:r>
          </a:p>
          <a:p>
            <a:pPr fontAlgn="base"/>
            <a:r>
              <a:rPr lang="en-GB" sz="1300" dirty="0"/>
              <a:t>Ice sheets also play an essential role in the Earth’s climate. They interact with the atmosphere, the ocean–sea ice system, the lithosphere and the surrounding vegetation, respond to greenhouse gas changes and affect global climate on a variety of time scales. Ice sheets grow when annual snow accumulation exceeds melting. Growing ice sheets expand on previously darker vegetated areas, thus leading to an increase of surface albedo, further cooling and a local drying of the air as the ice sheets grow upwards into colder air. Massive freshwater release from retreating ice sheets, can feed back to the climate system by altering sea level, oceanic deep convection, ocean circulation, heat transport, sea ice and the global atmospheric circulation. Whereas the initial response of ice sheets to external </a:t>
            </a:r>
            <a:r>
              <a:rPr lang="en-GB" sz="1300" dirty="0" err="1"/>
              <a:t>forcings</a:t>
            </a:r>
            <a:r>
              <a:rPr lang="en-GB" sz="1300" dirty="0"/>
              <a:t> (such as greenhouse gas changes) can be quite fast, involving for instance ice shelf processes and outlet glaciers (10 to 1000 years), their long-term adjustment can take much longer.</a:t>
            </a:r>
          </a:p>
          <a:p>
            <a:endParaRPr lang="en-US" sz="1300" dirty="0"/>
          </a:p>
        </p:txBody>
      </p:sp>
      <p:sp>
        <p:nvSpPr>
          <p:cNvPr id="6" name="Slide Image Placeholder 5"/>
          <p:cNvSpPr>
            <a:spLocks noGrp="1" noRot="1" noChangeAspect="1"/>
          </p:cNvSpPr>
          <p:nvPr>
            <p:ph type="sldImg"/>
          </p:nvPr>
        </p:nvSpPr>
        <p:spPr>
          <a:xfrm>
            <a:off x="420688" y="515938"/>
            <a:ext cx="3521075" cy="2640012"/>
          </a:xfrm>
        </p:spPr>
      </p:sp>
    </p:spTree>
    <p:extLst>
      <p:ext uri="{BB962C8B-B14F-4D97-AF65-F5344CB8AC3E}">
        <p14:creationId xmlns:p14="http://schemas.microsoft.com/office/powerpoint/2010/main" val="15987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2/16/2018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youtu.be/x1SgmFa0r04" TargetMode="External"/><Relationship Id="rId5" Type="http://schemas.openxmlformats.org/officeDocument/2006/relationships/image" Target="../media/image2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653687" y="2228671"/>
            <a:ext cx="7051097" cy="1200329"/>
          </a:xfrm>
          <a:prstGeom prst="rect">
            <a:avLst/>
          </a:prstGeom>
          <a:noFill/>
        </p:spPr>
        <p:txBody>
          <a:bodyPr wrap="none" rtlCol="0">
            <a:spAutoFit/>
          </a:bodyPr>
          <a:lstStyle/>
          <a:p>
            <a:r>
              <a:rPr lang="en-GB" sz="3600" dirty="0"/>
              <a:t>W</a:t>
            </a:r>
            <a:r>
              <a:rPr lang="en-GB" sz="3600" dirty="0" smtClean="0"/>
              <a:t>ater</a:t>
            </a:r>
            <a:r>
              <a:rPr lang="en-GB" sz="3600" dirty="0"/>
              <a:t>, </a:t>
            </a:r>
            <a:r>
              <a:rPr lang="en-GB" sz="3600" dirty="0" smtClean="0"/>
              <a:t>Carbon</a:t>
            </a:r>
            <a:r>
              <a:rPr lang="en-GB" sz="3600" dirty="0"/>
              <a:t>, </a:t>
            </a:r>
            <a:r>
              <a:rPr lang="en-GB" sz="3600" dirty="0" smtClean="0"/>
              <a:t>Weather </a:t>
            </a:r>
            <a:r>
              <a:rPr lang="en-GB" sz="3600" dirty="0"/>
              <a:t>and </a:t>
            </a:r>
            <a:r>
              <a:rPr lang="en-GB" sz="3600" dirty="0" smtClean="0"/>
              <a:t>Climate</a:t>
            </a:r>
          </a:p>
          <a:p>
            <a:endParaRPr lang="en-GB" sz="3600" dirty="0"/>
          </a:p>
        </p:txBody>
      </p:sp>
      <p:sp>
        <p:nvSpPr>
          <p:cNvPr id="12" name="TextBox 11"/>
          <p:cNvSpPr txBox="1"/>
          <p:nvPr/>
        </p:nvSpPr>
        <p:spPr>
          <a:xfrm>
            <a:off x="857484" y="3429000"/>
            <a:ext cx="8643501" cy="2092881"/>
          </a:xfrm>
          <a:prstGeom prst="rect">
            <a:avLst/>
          </a:prstGeom>
          <a:noFill/>
        </p:spPr>
        <p:txBody>
          <a:bodyPr wrap="square" rtlCol="0">
            <a:spAutoFit/>
          </a:bodyPr>
          <a:lstStyle/>
          <a:p>
            <a:r>
              <a:rPr lang="en-GB" sz="2800" dirty="0" smtClean="0"/>
              <a:t>“Carbon and water cycles are crucially important processes for our ability to predict future weather and climate and their influence on society through, for example, food and water availability.”</a:t>
            </a:r>
          </a:p>
          <a:p>
            <a:r>
              <a:rPr lang="en-GB" dirty="0" smtClean="0"/>
              <a:t>Martin Best and Chris Jones</a:t>
            </a:r>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636" y="369245"/>
            <a:ext cx="4922520" cy="1619668"/>
          </a:xfrm>
          <a:prstGeom prst="rect">
            <a:avLst/>
          </a:prstGeom>
        </p:spPr>
      </p:pic>
    </p:spTree>
    <p:extLst>
      <p:ext uri="{BB962C8B-B14F-4D97-AF65-F5344CB8AC3E}">
        <p14:creationId xmlns:p14="http://schemas.microsoft.com/office/powerpoint/2010/main" val="1532372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2445" y="360698"/>
            <a:ext cx="7100541" cy="4444901"/>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5940152" y="5091993"/>
            <a:ext cx="1842556" cy="369332"/>
          </a:xfrm>
          <a:prstGeom prst="rect">
            <a:avLst/>
          </a:prstGeom>
          <a:noFill/>
        </p:spPr>
        <p:txBody>
          <a:bodyPr wrap="none" rtlCol="0">
            <a:spAutoFit/>
          </a:bodyPr>
          <a:lstStyle/>
          <a:p>
            <a:r>
              <a:rPr lang="en-GB" dirty="0" smtClean="0"/>
              <a:t>2 degree increase</a:t>
            </a:r>
            <a:endParaRPr lang="en-GB" dirty="0"/>
          </a:p>
        </p:txBody>
      </p:sp>
      <p:sp>
        <p:nvSpPr>
          <p:cNvPr id="11" name="TextBox 10"/>
          <p:cNvSpPr txBox="1"/>
          <p:nvPr/>
        </p:nvSpPr>
        <p:spPr>
          <a:xfrm>
            <a:off x="3429000" y="5096256"/>
            <a:ext cx="2763770" cy="646331"/>
          </a:xfrm>
          <a:prstGeom prst="rect">
            <a:avLst/>
          </a:prstGeom>
          <a:noFill/>
        </p:spPr>
        <p:txBody>
          <a:bodyPr wrap="none" rtlCol="0">
            <a:spAutoFit/>
          </a:bodyPr>
          <a:lstStyle/>
          <a:p>
            <a:r>
              <a:rPr lang="en-GB" dirty="0"/>
              <a:t>4</a:t>
            </a:r>
            <a:r>
              <a:rPr lang="en-GB" dirty="0" smtClean="0"/>
              <a:t> degree increase</a:t>
            </a:r>
          </a:p>
          <a:p>
            <a:r>
              <a:rPr lang="en-GB" dirty="0" smtClean="0"/>
              <a:t>Effect of the short rains lost</a:t>
            </a:r>
            <a:endParaRPr lang="en-GB" dirty="0"/>
          </a:p>
        </p:txBody>
      </p:sp>
      <p:cxnSp>
        <p:nvCxnSpPr>
          <p:cNvPr id="6" name="Straight Arrow Connector 5"/>
          <p:cNvCxnSpPr/>
          <p:nvPr/>
        </p:nvCxnSpPr>
        <p:spPr>
          <a:xfrm flipV="1">
            <a:off x="6516216" y="3547241"/>
            <a:ext cx="576064" cy="1549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784342" y="4174289"/>
            <a:ext cx="57084" cy="917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924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0616" y="184658"/>
            <a:ext cx="7263384" cy="6348984"/>
          </a:xfrm>
          <a:prstGeom prst="rect">
            <a:avLst/>
          </a:prstGeom>
        </p:spPr>
      </p:pic>
      <p:sp>
        <p:nvSpPr>
          <p:cNvPr id="11" name="Content Placeholder 2"/>
          <p:cNvSpPr txBox="1">
            <a:spLocks/>
          </p:cNvSpPr>
          <p:nvPr/>
        </p:nvSpPr>
        <p:spPr>
          <a:xfrm>
            <a:off x="107520" y="620688"/>
            <a:ext cx="2616174" cy="45422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Units are </a:t>
            </a:r>
            <a:r>
              <a:rPr lang="en-GB" sz="2400" dirty="0" err="1" smtClean="0"/>
              <a:t>petagrams</a:t>
            </a:r>
            <a:r>
              <a:rPr lang="en-GB" sz="2400" dirty="0" smtClean="0"/>
              <a:t>.</a:t>
            </a:r>
          </a:p>
          <a:p>
            <a:pPr marL="0" indent="0">
              <a:buFont typeface="Arial" pitchFamily="34" charset="0"/>
              <a:buNone/>
            </a:pPr>
            <a:r>
              <a:rPr lang="en-GB" sz="2400" dirty="0" smtClean="0"/>
              <a:t>1 </a:t>
            </a:r>
            <a:r>
              <a:rPr lang="en-GB" sz="2400" dirty="0" err="1" smtClean="0"/>
              <a:t>petagram</a:t>
            </a:r>
            <a:r>
              <a:rPr lang="en-GB" sz="2400" dirty="0" smtClean="0"/>
              <a:t> = 1,000,000,000,000,000 kg</a:t>
            </a:r>
          </a:p>
          <a:p>
            <a:r>
              <a:rPr lang="en-GB" sz="2400" dirty="0" smtClean="0"/>
              <a:t>Black arrows = prior to IR</a:t>
            </a:r>
          </a:p>
          <a:p>
            <a:r>
              <a:rPr lang="en-GB" sz="2400" dirty="0" smtClean="0"/>
              <a:t>Red arrows = ‘anthropogenic’ fluxes</a:t>
            </a:r>
          </a:p>
        </p:txBody>
      </p:sp>
      <p:sp>
        <p:nvSpPr>
          <p:cNvPr id="12" name="TextBox 11"/>
          <p:cNvSpPr txBox="1"/>
          <p:nvPr/>
        </p:nvSpPr>
        <p:spPr>
          <a:xfrm>
            <a:off x="1880616" y="93866"/>
            <a:ext cx="4712765" cy="584775"/>
          </a:xfrm>
          <a:prstGeom prst="rect">
            <a:avLst/>
          </a:prstGeom>
          <a:noFill/>
        </p:spPr>
        <p:txBody>
          <a:bodyPr wrap="none" rtlCol="0">
            <a:spAutoFit/>
          </a:bodyPr>
          <a:lstStyle/>
          <a:p>
            <a:r>
              <a:rPr lang="en-GB" sz="3200" dirty="0" smtClean="0"/>
              <a:t>The Changing Carbon Cycle</a:t>
            </a:r>
            <a:endParaRPr lang="en-GB" sz="3200" dirty="0"/>
          </a:p>
        </p:txBody>
      </p:sp>
      <p:sp>
        <p:nvSpPr>
          <p:cNvPr id="13" name="TextBox 12"/>
          <p:cNvSpPr txBox="1"/>
          <p:nvPr/>
        </p:nvSpPr>
        <p:spPr>
          <a:xfrm>
            <a:off x="5512308" y="6044904"/>
            <a:ext cx="2441502" cy="369332"/>
          </a:xfrm>
          <a:prstGeom prst="rect">
            <a:avLst/>
          </a:prstGeom>
          <a:noFill/>
        </p:spPr>
        <p:txBody>
          <a:bodyPr wrap="none" rtlCol="0">
            <a:spAutoFit/>
          </a:bodyPr>
          <a:lstStyle/>
          <a:p>
            <a:r>
              <a:rPr lang="en-GB" dirty="0" smtClean="0"/>
              <a:t>Source: IPCC 2013/2014</a:t>
            </a:r>
            <a:endParaRPr lang="en-GB" dirty="0"/>
          </a:p>
        </p:txBody>
      </p:sp>
    </p:spTree>
    <p:extLst>
      <p:ext uri="{BB962C8B-B14F-4D97-AF65-F5344CB8AC3E}">
        <p14:creationId xmlns:p14="http://schemas.microsoft.com/office/powerpoint/2010/main" val="80669587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2103" y="630293"/>
            <a:ext cx="5498884" cy="5647703"/>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Tree>
    <p:extLst>
      <p:ext uri="{BB962C8B-B14F-4D97-AF65-F5344CB8AC3E}">
        <p14:creationId xmlns:p14="http://schemas.microsoft.com/office/powerpoint/2010/main" val="31507486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7714" y="819476"/>
            <a:ext cx="6828571" cy="5219048"/>
          </a:xfrm>
          <a:prstGeom prst="rect">
            <a:avLst/>
          </a:prstGeom>
        </p:spPr>
      </p:pic>
      <p:sp>
        <p:nvSpPr>
          <p:cNvPr id="10" name="TextBox 9"/>
          <p:cNvSpPr txBox="1"/>
          <p:nvPr/>
        </p:nvSpPr>
        <p:spPr>
          <a:xfrm>
            <a:off x="5508104" y="6070925"/>
            <a:ext cx="3518784" cy="369332"/>
          </a:xfrm>
          <a:prstGeom prst="rect">
            <a:avLst/>
          </a:prstGeom>
          <a:noFill/>
        </p:spPr>
        <p:txBody>
          <a:bodyPr wrap="none" rtlCol="0">
            <a:spAutoFit/>
          </a:bodyPr>
          <a:lstStyle/>
          <a:p>
            <a:r>
              <a:rPr lang="en-GB" dirty="0" smtClean="0"/>
              <a:t>Source: Global Carbon Budget 2017</a:t>
            </a:r>
            <a:endParaRPr lang="en-GB" dirty="0"/>
          </a:p>
        </p:txBody>
      </p:sp>
    </p:spTree>
    <p:extLst>
      <p:ext uri="{BB962C8B-B14F-4D97-AF65-F5344CB8AC3E}">
        <p14:creationId xmlns:p14="http://schemas.microsoft.com/office/powerpoint/2010/main" val="13643114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7238" y="1038524"/>
            <a:ext cx="8009524" cy="4780952"/>
          </a:xfrm>
          <a:prstGeom prst="rect">
            <a:avLst/>
          </a:prstGeom>
        </p:spPr>
      </p:pic>
      <p:sp>
        <p:nvSpPr>
          <p:cNvPr id="10" name="TextBox 9"/>
          <p:cNvSpPr txBox="1"/>
          <p:nvPr/>
        </p:nvSpPr>
        <p:spPr>
          <a:xfrm>
            <a:off x="5454868" y="5846605"/>
            <a:ext cx="3518784" cy="369332"/>
          </a:xfrm>
          <a:prstGeom prst="rect">
            <a:avLst/>
          </a:prstGeom>
          <a:noFill/>
        </p:spPr>
        <p:txBody>
          <a:bodyPr wrap="none" rtlCol="0">
            <a:spAutoFit/>
          </a:bodyPr>
          <a:lstStyle/>
          <a:p>
            <a:r>
              <a:rPr lang="en-GB" dirty="0" smtClean="0"/>
              <a:t>Source: Global Carbon Budget 2017</a:t>
            </a:r>
            <a:endParaRPr lang="en-GB" dirty="0"/>
          </a:p>
        </p:txBody>
      </p:sp>
    </p:spTree>
    <p:extLst>
      <p:ext uri="{BB962C8B-B14F-4D97-AF65-F5344CB8AC3E}">
        <p14:creationId xmlns:p14="http://schemas.microsoft.com/office/powerpoint/2010/main" val="32377100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48190" y="1276619"/>
            <a:ext cx="6647619" cy="4304762"/>
          </a:xfrm>
          <a:prstGeom prst="rect">
            <a:avLst/>
          </a:prstGeom>
        </p:spPr>
      </p:pic>
      <p:sp>
        <p:nvSpPr>
          <p:cNvPr id="10" name="TextBox 9"/>
          <p:cNvSpPr txBox="1"/>
          <p:nvPr/>
        </p:nvSpPr>
        <p:spPr>
          <a:xfrm>
            <a:off x="5454868" y="5846605"/>
            <a:ext cx="3518784" cy="369332"/>
          </a:xfrm>
          <a:prstGeom prst="rect">
            <a:avLst/>
          </a:prstGeom>
          <a:noFill/>
        </p:spPr>
        <p:txBody>
          <a:bodyPr wrap="none" rtlCol="0">
            <a:spAutoFit/>
          </a:bodyPr>
          <a:lstStyle/>
          <a:p>
            <a:r>
              <a:rPr lang="en-GB" dirty="0" smtClean="0"/>
              <a:t>Source: Global Carbon Budget 2017</a:t>
            </a:r>
            <a:endParaRPr lang="en-GB" dirty="0"/>
          </a:p>
        </p:txBody>
      </p:sp>
    </p:spTree>
    <p:extLst>
      <p:ext uri="{BB962C8B-B14F-4D97-AF65-F5344CB8AC3E}">
        <p14:creationId xmlns:p14="http://schemas.microsoft.com/office/powerpoint/2010/main" val="25312989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3383" y="1412775"/>
            <a:ext cx="7804419" cy="3945091"/>
          </a:xfrm>
          <a:prstGeom prst="rect">
            <a:avLst/>
          </a:prstGeom>
        </p:spPr>
      </p:pic>
    </p:spTree>
    <p:extLst>
      <p:ext uri="{BB962C8B-B14F-4D97-AF65-F5344CB8AC3E}">
        <p14:creationId xmlns:p14="http://schemas.microsoft.com/office/powerpoint/2010/main" val="10585761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190" y="895666"/>
            <a:ext cx="7847619" cy="5066667"/>
          </a:xfrm>
          <a:prstGeom prst="rect">
            <a:avLst/>
          </a:prstGeom>
        </p:spPr>
      </p:pic>
      <p:sp>
        <p:nvSpPr>
          <p:cNvPr id="10" name="TextBox 9"/>
          <p:cNvSpPr txBox="1"/>
          <p:nvPr/>
        </p:nvSpPr>
        <p:spPr>
          <a:xfrm>
            <a:off x="5592892" y="6047233"/>
            <a:ext cx="3518784" cy="369332"/>
          </a:xfrm>
          <a:prstGeom prst="rect">
            <a:avLst/>
          </a:prstGeom>
          <a:noFill/>
        </p:spPr>
        <p:txBody>
          <a:bodyPr wrap="none" rtlCol="0">
            <a:spAutoFit/>
          </a:bodyPr>
          <a:lstStyle/>
          <a:p>
            <a:r>
              <a:rPr lang="en-GB" dirty="0" smtClean="0"/>
              <a:t>Source: Global Carbon Budget 2017</a:t>
            </a:r>
            <a:endParaRPr lang="en-GB" dirty="0"/>
          </a:p>
        </p:txBody>
      </p:sp>
    </p:spTree>
    <p:extLst>
      <p:ext uri="{BB962C8B-B14F-4D97-AF65-F5344CB8AC3E}">
        <p14:creationId xmlns:p14="http://schemas.microsoft.com/office/powerpoint/2010/main" val="37713249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6011" y="441434"/>
            <a:ext cx="7891909" cy="4745668"/>
          </a:xfrm>
          <a:prstGeom prst="rect">
            <a:avLst/>
          </a:prstGeom>
        </p:spPr>
      </p:pic>
      <p:sp>
        <p:nvSpPr>
          <p:cNvPr id="11" name="TextBox 10"/>
          <p:cNvSpPr txBox="1"/>
          <p:nvPr/>
        </p:nvSpPr>
        <p:spPr>
          <a:xfrm>
            <a:off x="5508104" y="5491040"/>
            <a:ext cx="3518784" cy="369332"/>
          </a:xfrm>
          <a:prstGeom prst="rect">
            <a:avLst/>
          </a:prstGeom>
          <a:noFill/>
        </p:spPr>
        <p:txBody>
          <a:bodyPr wrap="none" rtlCol="0">
            <a:spAutoFit/>
          </a:bodyPr>
          <a:lstStyle/>
          <a:p>
            <a:r>
              <a:rPr lang="en-GB" dirty="0" smtClean="0"/>
              <a:t>Source: Global Carbon Budget 2017</a:t>
            </a:r>
            <a:endParaRPr lang="en-GB" dirty="0"/>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8797" y="5452791"/>
            <a:ext cx="2618108" cy="1251396"/>
          </a:xfrm>
          <a:prstGeom prst="rect">
            <a:avLst/>
          </a:prstGeom>
        </p:spPr>
      </p:pic>
      <p:sp>
        <p:nvSpPr>
          <p:cNvPr id="13" name="TextBox 12"/>
          <p:cNvSpPr txBox="1"/>
          <p:nvPr/>
        </p:nvSpPr>
        <p:spPr>
          <a:xfrm>
            <a:off x="3825706" y="6507803"/>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7236296" y="836712"/>
            <a:ext cx="1465338" cy="369332"/>
          </a:xfrm>
          <a:prstGeom prst="rect">
            <a:avLst/>
          </a:prstGeom>
          <a:noFill/>
        </p:spPr>
        <p:txBody>
          <a:bodyPr wrap="none" rtlCol="0">
            <a:spAutoFit/>
          </a:bodyPr>
          <a:lstStyle/>
          <a:p>
            <a:r>
              <a:rPr lang="en-GB" dirty="0" smtClean="0"/>
              <a:t>Peatland fires</a:t>
            </a:r>
            <a:endParaRPr lang="en-GB" dirty="0"/>
          </a:p>
        </p:txBody>
      </p:sp>
      <p:cxnSp>
        <p:nvCxnSpPr>
          <p:cNvPr id="6" name="Straight Arrow Connector 5"/>
          <p:cNvCxnSpPr/>
          <p:nvPr/>
        </p:nvCxnSpPr>
        <p:spPr>
          <a:xfrm flipH="1">
            <a:off x="5940152" y="1196752"/>
            <a:ext cx="1656184"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5680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1968" y="1638050"/>
            <a:ext cx="7440063" cy="3581900"/>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Tree>
    <p:extLst>
      <p:ext uri="{BB962C8B-B14F-4D97-AF65-F5344CB8AC3E}">
        <p14:creationId xmlns:p14="http://schemas.microsoft.com/office/powerpoint/2010/main" val="22964203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0240" y="1045828"/>
            <a:ext cx="6240786" cy="5315791"/>
          </a:xfrm>
          <a:prstGeom prst="rect">
            <a:avLst/>
          </a:prstGeom>
        </p:spPr>
      </p:pic>
      <p:sp>
        <p:nvSpPr>
          <p:cNvPr id="10" name="TextBox 9"/>
          <p:cNvSpPr txBox="1"/>
          <p:nvPr/>
        </p:nvSpPr>
        <p:spPr>
          <a:xfrm>
            <a:off x="6516216" y="6300965"/>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3208548" y="149046"/>
            <a:ext cx="4528419" cy="584775"/>
          </a:xfrm>
          <a:prstGeom prst="rect">
            <a:avLst/>
          </a:prstGeom>
          <a:noFill/>
        </p:spPr>
        <p:txBody>
          <a:bodyPr wrap="none" rtlCol="0">
            <a:spAutoFit/>
          </a:bodyPr>
          <a:lstStyle/>
          <a:p>
            <a:r>
              <a:rPr lang="en-GB" sz="3200" dirty="0" smtClean="0"/>
              <a:t>The Changing Water Cycle</a:t>
            </a:r>
            <a:endParaRPr lang="en-GB" sz="3200" dirty="0"/>
          </a:p>
        </p:txBody>
      </p:sp>
      <p:sp>
        <p:nvSpPr>
          <p:cNvPr id="4" name="TextBox 3"/>
          <p:cNvSpPr txBox="1"/>
          <p:nvPr/>
        </p:nvSpPr>
        <p:spPr>
          <a:xfrm>
            <a:off x="7401026" y="2348880"/>
            <a:ext cx="1556692" cy="646331"/>
          </a:xfrm>
          <a:prstGeom prst="rect">
            <a:avLst/>
          </a:prstGeom>
          <a:noFill/>
        </p:spPr>
        <p:txBody>
          <a:bodyPr wrap="square" rtlCol="0">
            <a:spAutoFit/>
          </a:bodyPr>
          <a:lstStyle/>
          <a:p>
            <a:r>
              <a:rPr lang="en-GB" i="1" dirty="0" smtClean="0"/>
              <a:t>Atmospheric rivers</a:t>
            </a:r>
            <a:endParaRPr lang="en-GB" i="1" dirty="0"/>
          </a:p>
        </p:txBody>
      </p:sp>
      <p:cxnSp>
        <p:nvCxnSpPr>
          <p:cNvPr id="11" name="Straight Arrow Connector 10"/>
          <p:cNvCxnSpPr>
            <a:stCxn id="4" idx="1"/>
          </p:cNvCxnSpPr>
          <p:nvPr/>
        </p:nvCxnSpPr>
        <p:spPr>
          <a:xfrm flipH="1" flipV="1">
            <a:off x="4337720" y="2060848"/>
            <a:ext cx="3063306" cy="61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1362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23728" y="1268760"/>
            <a:ext cx="5472608" cy="3018760"/>
          </a:xfrm>
          <a:prstGeom prst="rect">
            <a:avLst/>
          </a:prstGeom>
        </p:spPr>
      </p:pic>
      <p:sp>
        <p:nvSpPr>
          <p:cNvPr id="6" name="TextBox 5"/>
          <p:cNvSpPr txBox="1"/>
          <p:nvPr/>
        </p:nvSpPr>
        <p:spPr>
          <a:xfrm>
            <a:off x="2997604" y="4738609"/>
            <a:ext cx="5397347" cy="1107996"/>
          </a:xfrm>
          <a:prstGeom prst="rect">
            <a:avLst/>
          </a:prstGeom>
          <a:noFill/>
        </p:spPr>
        <p:txBody>
          <a:bodyPr wrap="square" rtlCol="0">
            <a:spAutoFit/>
          </a:bodyPr>
          <a:lstStyle/>
          <a:p>
            <a:r>
              <a:rPr lang="en-US" sz="2400" dirty="0"/>
              <a:t>A year in the life of earths CO</a:t>
            </a:r>
            <a:r>
              <a:rPr lang="en-US" sz="2400" baseline="-25000" dirty="0"/>
              <a:t>2</a:t>
            </a:r>
          </a:p>
          <a:p>
            <a:r>
              <a:rPr lang="en-US" sz="2400" dirty="0">
                <a:hlinkClick r:id="rId6"/>
              </a:rPr>
              <a:t>https://</a:t>
            </a:r>
            <a:r>
              <a:rPr lang="en-US" sz="2400" dirty="0" smtClean="0">
                <a:hlinkClick r:id="rId6"/>
              </a:rPr>
              <a:t>youtu.be/x1SgmFa0r04</a:t>
            </a:r>
            <a:r>
              <a:rPr lang="en-US" sz="2400" dirty="0" smtClean="0"/>
              <a:t> </a:t>
            </a:r>
            <a:endParaRPr lang="en-US" sz="2400" dirty="0"/>
          </a:p>
          <a:p>
            <a:endParaRPr lang="en-GB" dirty="0"/>
          </a:p>
        </p:txBody>
      </p:sp>
    </p:spTree>
    <p:extLst>
      <p:ext uri="{BB962C8B-B14F-4D97-AF65-F5344CB8AC3E}">
        <p14:creationId xmlns:p14="http://schemas.microsoft.com/office/powerpoint/2010/main" val="128456617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10" name="TextBox 9"/>
          <p:cNvSpPr txBox="1"/>
          <p:nvPr/>
        </p:nvSpPr>
        <p:spPr>
          <a:xfrm>
            <a:off x="5004048" y="6164310"/>
            <a:ext cx="2840971" cy="369332"/>
          </a:xfrm>
          <a:prstGeom prst="rect">
            <a:avLst/>
          </a:prstGeom>
          <a:noFill/>
        </p:spPr>
        <p:txBody>
          <a:bodyPr wrap="none" rtlCol="0">
            <a:spAutoFit/>
          </a:bodyPr>
          <a:lstStyle/>
          <a:p>
            <a:r>
              <a:rPr lang="en-GB" dirty="0" smtClean="0"/>
              <a:t>Source: Jones and Cox, 2005</a:t>
            </a:r>
            <a:endParaRPr lang="en-GB" dirty="0"/>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81524" y="1986143"/>
            <a:ext cx="6580952" cy="2885714"/>
          </a:xfrm>
          <a:prstGeom prst="rect">
            <a:avLst/>
          </a:prstGeom>
        </p:spPr>
      </p:pic>
      <p:sp>
        <p:nvSpPr>
          <p:cNvPr id="4" name="TextBox 3"/>
          <p:cNvSpPr txBox="1"/>
          <p:nvPr/>
        </p:nvSpPr>
        <p:spPr>
          <a:xfrm>
            <a:off x="7160672" y="0"/>
            <a:ext cx="2123728" cy="2031325"/>
          </a:xfrm>
          <a:prstGeom prst="rect">
            <a:avLst/>
          </a:prstGeom>
          <a:noFill/>
        </p:spPr>
        <p:txBody>
          <a:bodyPr wrap="square" rtlCol="0">
            <a:spAutoFit/>
          </a:bodyPr>
          <a:lstStyle/>
          <a:p>
            <a:r>
              <a:rPr lang="en-GB" dirty="0" smtClean="0"/>
              <a:t>Increased forest fires</a:t>
            </a:r>
          </a:p>
          <a:p>
            <a:r>
              <a:rPr lang="en-GB" dirty="0"/>
              <a:t>d</a:t>
            </a:r>
            <a:r>
              <a:rPr lang="en-GB" dirty="0" smtClean="0"/>
              <a:t>ue to climate change – hot dry summer of 2003, and reduced land uptake</a:t>
            </a:r>
            <a:endParaRPr lang="en-GB" dirty="0"/>
          </a:p>
        </p:txBody>
      </p:sp>
      <p:cxnSp>
        <p:nvCxnSpPr>
          <p:cNvPr id="11" name="Straight Arrow Connector 10"/>
          <p:cNvCxnSpPr/>
          <p:nvPr/>
        </p:nvCxnSpPr>
        <p:spPr>
          <a:xfrm flipH="1">
            <a:off x="7236296" y="1808820"/>
            <a:ext cx="986240" cy="684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83968" y="5589240"/>
            <a:ext cx="4215065" cy="369332"/>
          </a:xfrm>
          <a:prstGeom prst="rect">
            <a:avLst/>
          </a:prstGeom>
          <a:noFill/>
        </p:spPr>
        <p:txBody>
          <a:bodyPr wrap="none" rtlCol="0">
            <a:spAutoFit/>
          </a:bodyPr>
          <a:lstStyle/>
          <a:p>
            <a:r>
              <a:rPr lang="en-GB" dirty="0" smtClean="0"/>
              <a:t>Low growth following eruption of Pinatubo</a:t>
            </a:r>
            <a:endParaRPr lang="en-GB" dirty="0"/>
          </a:p>
        </p:txBody>
      </p:sp>
      <p:cxnSp>
        <p:nvCxnSpPr>
          <p:cNvPr id="14" name="Straight Arrow Connector 13"/>
          <p:cNvCxnSpPr/>
          <p:nvPr/>
        </p:nvCxnSpPr>
        <p:spPr>
          <a:xfrm flipH="1" flipV="1">
            <a:off x="5868144" y="4005064"/>
            <a:ext cx="288032"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89447" y="150124"/>
            <a:ext cx="1872208" cy="1477328"/>
          </a:xfrm>
          <a:prstGeom prst="rect">
            <a:avLst/>
          </a:prstGeom>
          <a:noFill/>
        </p:spPr>
        <p:txBody>
          <a:bodyPr wrap="square" rtlCol="0">
            <a:spAutoFit/>
          </a:bodyPr>
          <a:lstStyle/>
          <a:p>
            <a:r>
              <a:rPr lang="en-GB" dirty="0" smtClean="0"/>
              <a:t>Dry and warm Tropics during El Niño years leads to higher CO</a:t>
            </a:r>
            <a:r>
              <a:rPr lang="en-GB" baseline="-25000" dirty="0" smtClean="0"/>
              <a:t>2 </a:t>
            </a:r>
            <a:r>
              <a:rPr lang="en-GB" dirty="0" smtClean="0"/>
              <a:t>emissions</a:t>
            </a:r>
            <a:endParaRPr lang="en-GB" dirty="0"/>
          </a:p>
        </p:txBody>
      </p:sp>
      <p:cxnSp>
        <p:nvCxnSpPr>
          <p:cNvPr id="17" name="Straight Arrow Connector 16"/>
          <p:cNvCxnSpPr/>
          <p:nvPr/>
        </p:nvCxnSpPr>
        <p:spPr>
          <a:xfrm>
            <a:off x="5287539" y="1412776"/>
            <a:ext cx="0"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36096" y="1268760"/>
            <a:ext cx="955404"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75570" y="5230548"/>
            <a:ext cx="2814553" cy="369332"/>
          </a:xfrm>
          <a:prstGeom prst="rect">
            <a:avLst/>
          </a:prstGeom>
          <a:noFill/>
        </p:spPr>
        <p:txBody>
          <a:bodyPr wrap="none" rtlCol="0">
            <a:spAutoFit/>
          </a:bodyPr>
          <a:lstStyle/>
          <a:p>
            <a:r>
              <a:rPr lang="en-GB" dirty="0" smtClean="0"/>
              <a:t>Low growth in La Niña years</a:t>
            </a:r>
            <a:endParaRPr lang="en-GB" dirty="0"/>
          </a:p>
        </p:txBody>
      </p:sp>
      <p:cxnSp>
        <p:nvCxnSpPr>
          <p:cNvPr id="22" name="Straight Arrow Connector 21"/>
          <p:cNvCxnSpPr>
            <a:stCxn id="20" idx="0"/>
          </p:cNvCxnSpPr>
          <p:nvPr/>
        </p:nvCxnSpPr>
        <p:spPr>
          <a:xfrm flipV="1">
            <a:off x="3582847" y="4005064"/>
            <a:ext cx="197065" cy="1225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161844" y="3717032"/>
            <a:ext cx="2484201" cy="151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81524" y="3068960"/>
            <a:ext cx="41015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2621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6" name="Line 4"/>
          <p:cNvSpPr>
            <a:spLocks noChangeShapeType="1"/>
          </p:cNvSpPr>
          <p:nvPr/>
        </p:nvSpPr>
        <p:spPr bwMode="auto">
          <a:xfrm flipH="1">
            <a:off x="4797425" y="4572000"/>
            <a:ext cx="1682750" cy="1588"/>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Text Box 5"/>
          <p:cNvSpPr txBox="1">
            <a:spLocks noChangeArrowheads="1"/>
          </p:cNvSpPr>
          <p:nvPr/>
        </p:nvSpPr>
        <p:spPr bwMode="auto">
          <a:xfrm>
            <a:off x="6477000" y="4403725"/>
            <a:ext cx="2438400" cy="617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eaLnBrk="0" hangingPunct="0">
              <a:buClrTx/>
              <a:buFontTx/>
              <a:buNone/>
            </a:pPr>
            <a:r>
              <a:rPr lang="en-US" altLang="x-none" sz="2000" b="1" i="1" dirty="0">
                <a:solidFill>
                  <a:srgbClr val="000000"/>
                </a:solidFill>
              </a:rPr>
              <a:t>CO</a:t>
            </a:r>
            <a:r>
              <a:rPr lang="en-US" altLang="x-none" sz="2000" b="1" i="1" baseline="-25000" dirty="0">
                <a:solidFill>
                  <a:srgbClr val="000000"/>
                </a:solidFill>
              </a:rPr>
              <a:t>2</a:t>
            </a:r>
            <a:r>
              <a:rPr lang="en-US" altLang="x-none" sz="2000" b="1" i="1" dirty="0">
                <a:solidFill>
                  <a:srgbClr val="000000"/>
                </a:solidFill>
              </a:rPr>
              <a:t> growth in the atmosphere</a:t>
            </a:r>
          </a:p>
        </p:txBody>
      </p:sp>
      <p:sp>
        <p:nvSpPr>
          <p:cNvPr id="11" name="Line 6"/>
          <p:cNvSpPr>
            <a:spLocks noChangeShapeType="1"/>
          </p:cNvSpPr>
          <p:nvPr/>
        </p:nvSpPr>
        <p:spPr bwMode="auto">
          <a:xfrm flipH="1">
            <a:off x="4873625" y="3284538"/>
            <a:ext cx="1682750" cy="1587"/>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Text Box 7"/>
          <p:cNvSpPr txBox="1">
            <a:spLocks noChangeArrowheads="1"/>
          </p:cNvSpPr>
          <p:nvPr/>
        </p:nvSpPr>
        <p:spPr bwMode="auto">
          <a:xfrm>
            <a:off x="6553200" y="3103563"/>
            <a:ext cx="2438400" cy="35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eaLnBrk="0" hangingPunct="0">
              <a:buClrTx/>
              <a:buFontTx/>
              <a:buNone/>
            </a:pPr>
            <a:r>
              <a:rPr lang="en-US" altLang="x-none" sz="2000" b="1" i="1" dirty="0">
                <a:solidFill>
                  <a:srgbClr val="FF0000"/>
                </a:solidFill>
              </a:rPr>
              <a:t>CO</a:t>
            </a:r>
            <a:r>
              <a:rPr lang="en-US" altLang="x-none" sz="2000" b="1" i="1" baseline="-25000" dirty="0">
                <a:solidFill>
                  <a:srgbClr val="FF0000"/>
                </a:solidFill>
              </a:rPr>
              <a:t>2</a:t>
            </a:r>
            <a:r>
              <a:rPr lang="en-US" altLang="x-none" sz="2000" b="1" i="1" dirty="0">
                <a:solidFill>
                  <a:srgbClr val="FF0000"/>
                </a:solidFill>
              </a:rPr>
              <a:t> emissions</a:t>
            </a:r>
          </a:p>
        </p:txBody>
      </p:sp>
      <p:sp>
        <p:nvSpPr>
          <p:cNvPr id="13" name="Rectangle 11"/>
          <p:cNvSpPr>
            <a:spLocks noChangeArrowheads="1"/>
          </p:cNvSpPr>
          <p:nvPr/>
        </p:nvSpPr>
        <p:spPr bwMode="auto">
          <a:xfrm>
            <a:off x="2160588" y="360363"/>
            <a:ext cx="652621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lnSpc>
                <a:spcPct val="79000"/>
              </a:lnSpc>
              <a:buClrTx/>
              <a:buFontTx/>
              <a:buNone/>
            </a:pPr>
            <a:r>
              <a:rPr lang="en-US" altLang="x-none" sz="4000">
                <a:solidFill>
                  <a:srgbClr val="000000"/>
                </a:solidFill>
              </a:rPr>
              <a:t>Carbon cycle “protection”</a:t>
            </a:r>
          </a:p>
        </p:txBody>
      </p:sp>
      <p:sp>
        <p:nvSpPr>
          <p:cNvPr id="14" name="Rectangle 2"/>
          <p:cNvSpPr txBox="1">
            <a:spLocks noChangeArrowheads="1"/>
          </p:cNvSpPr>
          <p:nvPr/>
        </p:nvSpPr>
        <p:spPr>
          <a:xfrm>
            <a:off x="674688" y="1371600"/>
            <a:ext cx="7772400" cy="1516063"/>
          </a:xfrm>
          <a:prstGeom prst="rect">
            <a:avLst/>
          </a:prstGeom>
          <a:solidFill>
            <a:schemeClr val="bg1"/>
          </a:solidFill>
          <a:ln/>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a:lnSpc>
                <a:spcPct val="100000"/>
              </a:lnSpc>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r>
              <a:rPr lang="en-US" altLang="x-none" dirty="0" smtClean="0"/>
              <a:t>Currently, the global carbon cycle absorbs about half of our emissions</a:t>
            </a:r>
          </a:p>
        </p:txBody>
      </p:sp>
      <p:pic>
        <p:nvPicPr>
          <p:cNvPr id="15"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514600"/>
            <a:ext cx="5181600" cy="4144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TextBox 15"/>
          <p:cNvSpPr txBox="1"/>
          <p:nvPr/>
        </p:nvSpPr>
        <p:spPr>
          <a:xfrm>
            <a:off x="2366460" y="6365895"/>
            <a:ext cx="2840971" cy="369332"/>
          </a:xfrm>
          <a:prstGeom prst="rect">
            <a:avLst/>
          </a:prstGeom>
          <a:noFill/>
        </p:spPr>
        <p:txBody>
          <a:bodyPr wrap="none" rtlCol="0">
            <a:spAutoFit/>
          </a:bodyPr>
          <a:lstStyle/>
          <a:p>
            <a:r>
              <a:rPr lang="en-GB" dirty="0" smtClean="0"/>
              <a:t>Source: Jones and Cox, 2005</a:t>
            </a:r>
            <a:endParaRPr lang="en-GB" dirty="0"/>
          </a:p>
        </p:txBody>
      </p:sp>
    </p:spTree>
    <p:extLst>
      <p:ext uri="{BB962C8B-B14F-4D97-AF65-F5344CB8AC3E}">
        <p14:creationId xmlns:p14="http://schemas.microsoft.com/office/powerpoint/2010/main" val="40737915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3" name="Rectangle 1"/>
          <p:cNvSpPr>
            <a:spLocks noGrp="1" noChangeArrowheads="1"/>
          </p:cNvSpPr>
          <p:nvPr>
            <p:ph type="title" idx="4294967295"/>
          </p:nvPr>
        </p:nvSpPr>
        <p:spPr>
          <a:xfrm>
            <a:off x="1676400" y="112713"/>
            <a:ext cx="6248400" cy="889000"/>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a:t>Balancing the carbon</a:t>
            </a:r>
          </a:p>
        </p:txBody>
      </p:sp>
      <p:sp>
        <p:nvSpPr>
          <p:cNvPr id="28675" name="Rectangle 3"/>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908796" y="371633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8" name="Rectangle 19"/>
          <p:cNvSpPr>
            <a:spLocks noChangeArrowheads="1"/>
          </p:cNvSpPr>
          <p:nvPr/>
        </p:nvSpPr>
        <p:spPr bwMode="auto">
          <a:xfrm>
            <a:off x="684213" y="1844675"/>
            <a:ext cx="7772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dirty="0">
                <a:solidFill>
                  <a:srgbClr val="000000"/>
                </a:solidFill>
              </a:rPr>
              <a:t> What we emit…               </a:t>
            </a:r>
            <a:r>
              <a:rPr lang="en-GB" altLang="x-none" sz="2800" dirty="0" smtClean="0">
                <a:solidFill>
                  <a:srgbClr val="000000"/>
                </a:solidFill>
              </a:rPr>
              <a:t> </a:t>
            </a:r>
            <a:endParaRPr lang="en-GB" altLang="x-none" sz="2800" dirty="0">
              <a:solidFill>
                <a:srgbClr val="000000"/>
              </a:solidFill>
            </a:endParaRPr>
          </a:p>
        </p:txBody>
      </p:sp>
    </p:spTree>
    <p:extLst>
      <p:ext uri="{BB962C8B-B14F-4D97-AF65-F5344CB8AC3E}">
        <p14:creationId xmlns:p14="http://schemas.microsoft.com/office/powerpoint/2010/main" val="175412066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7" name="Rectangle 1"/>
          <p:cNvSpPr>
            <a:spLocks noGrp="1" noChangeArrowheads="1"/>
          </p:cNvSpPr>
          <p:nvPr>
            <p:ph type="title" idx="4294967295"/>
          </p:nvPr>
        </p:nvSpPr>
        <p:spPr>
          <a:xfrm>
            <a:off x="1676400" y="112713"/>
            <a:ext cx="6248400" cy="889000"/>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a:t>Balancing the carbon</a:t>
            </a:r>
          </a:p>
        </p:txBody>
      </p:sp>
      <p:sp>
        <p:nvSpPr>
          <p:cNvPr id="29699" name="Rectangle 3"/>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700" name="Rectangle 4"/>
          <p:cNvSpPr>
            <a:spLocks noChangeArrowheads="1"/>
          </p:cNvSpPr>
          <p:nvPr/>
        </p:nvSpPr>
        <p:spPr bwMode="auto">
          <a:xfrm>
            <a:off x="2912542"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29701" name="Rectangle 5"/>
          <p:cNvSpPr>
            <a:spLocks noChangeArrowheads="1"/>
          </p:cNvSpPr>
          <p:nvPr/>
        </p:nvSpPr>
        <p:spPr bwMode="auto">
          <a:xfrm>
            <a:off x="5144567" y="5300663"/>
            <a:ext cx="936625" cy="936625"/>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29702" name="Rectangle 6"/>
          <p:cNvSpPr>
            <a:spLocks noChangeArrowheads="1"/>
          </p:cNvSpPr>
          <p:nvPr/>
        </p:nvSpPr>
        <p:spPr bwMode="auto">
          <a:xfrm>
            <a:off x="7305155" y="5300663"/>
            <a:ext cx="936625" cy="9366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29703" name="Text Box 7"/>
          <p:cNvSpPr txBox="1">
            <a:spLocks noChangeArrowheads="1"/>
          </p:cNvSpPr>
          <p:nvPr/>
        </p:nvSpPr>
        <p:spPr bwMode="auto">
          <a:xfrm>
            <a:off x="899592"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29704" name="Text Box 8"/>
          <p:cNvSpPr txBox="1">
            <a:spLocks noChangeArrowheads="1"/>
          </p:cNvSpPr>
          <p:nvPr/>
        </p:nvSpPr>
        <p:spPr bwMode="auto">
          <a:xfrm>
            <a:off x="3130030"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29705" name="Text Box 9"/>
          <p:cNvSpPr txBox="1">
            <a:spLocks noChangeArrowheads="1"/>
          </p:cNvSpPr>
          <p:nvPr/>
        </p:nvSpPr>
        <p:spPr bwMode="auto">
          <a:xfrm>
            <a:off x="5362055" y="558958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29706" name="Text Box 10"/>
          <p:cNvSpPr txBox="1">
            <a:spLocks noChangeArrowheads="1"/>
          </p:cNvSpPr>
          <p:nvPr/>
        </p:nvSpPr>
        <p:spPr bwMode="auto">
          <a:xfrm>
            <a:off x="7533755" y="558323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29707" name="Text Box 11"/>
          <p:cNvSpPr txBox="1">
            <a:spLocks noChangeArrowheads="1"/>
          </p:cNvSpPr>
          <p:nvPr/>
        </p:nvSpPr>
        <p:spPr bwMode="auto">
          <a:xfrm>
            <a:off x="1977505"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29708" name="Text Box 12"/>
          <p:cNvSpPr txBox="1">
            <a:spLocks noChangeArrowheads="1"/>
          </p:cNvSpPr>
          <p:nvPr/>
        </p:nvSpPr>
        <p:spPr bwMode="auto">
          <a:xfrm>
            <a:off x="2771255"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29709" name="Text Box 13"/>
          <p:cNvSpPr txBox="1">
            <a:spLocks noChangeArrowheads="1"/>
          </p:cNvSpPr>
          <p:nvPr/>
        </p:nvSpPr>
        <p:spPr bwMode="auto">
          <a:xfrm>
            <a:off x="5220767" y="6237288"/>
            <a:ext cx="863035"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land</a:t>
            </a:r>
          </a:p>
        </p:txBody>
      </p:sp>
      <p:sp>
        <p:nvSpPr>
          <p:cNvPr id="29710" name="Text Box 14"/>
          <p:cNvSpPr txBox="1">
            <a:spLocks noChangeArrowheads="1"/>
          </p:cNvSpPr>
          <p:nvPr/>
        </p:nvSpPr>
        <p:spPr bwMode="auto">
          <a:xfrm>
            <a:off x="7379767" y="6237288"/>
            <a:ext cx="1162796"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ocean</a:t>
            </a:r>
          </a:p>
        </p:txBody>
      </p:sp>
      <p:sp>
        <p:nvSpPr>
          <p:cNvPr id="18" name="Rectangle 19"/>
          <p:cNvSpPr>
            <a:spLocks noChangeArrowheads="1"/>
          </p:cNvSpPr>
          <p:nvPr/>
        </p:nvSpPr>
        <p:spPr bwMode="auto">
          <a:xfrm>
            <a:off x="684213" y="1844675"/>
            <a:ext cx="7772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a:solidFill>
                  <a:srgbClr val="000000"/>
                </a:solidFill>
              </a:rPr>
              <a:t> What we emit…               Must go somewhere</a:t>
            </a:r>
          </a:p>
        </p:txBody>
      </p:sp>
    </p:spTree>
    <p:extLst>
      <p:ext uri="{BB962C8B-B14F-4D97-AF65-F5344CB8AC3E}">
        <p14:creationId xmlns:p14="http://schemas.microsoft.com/office/powerpoint/2010/main" val="6572257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31840" y="53517"/>
            <a:ext cx="5772150" cy="6524625"/>
          </a:xfrm>
          <a:prstGeom prst="rect">
            <a:avLst/>
          </a:prstGeom>
        </p:spPr>
      </p:pic>
      <p:sp>
        <p:nvSpPr>
          <p:cNvPr id="10" name="TextBox 9"/>
          <p:cNvSpPr txBox="1"/>
          <p:nvPr/>
        </p:nvSpPr>
        <p:spPr>
          <a:xfrm>
            <a:off x="5004048" y="6557355"/>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27019" y="980728"/>
            <a:ext cx="3665638" cy="646331"/>
          </a:xfrm>
          <a:prstGeom prst="rect">
            <a:avLst/>
          </a:prstGeom>
          <a:noFill/>
        </p:spPr>
        <p:txBody>
          <a:bodyPr wrap="square" rtlCol="0">
            <a:spAutoFit/>
          </a:bodyPr>
          <a:lstStyle/>
          <a:p>
            <a:r>
              <a:rPr lang="en-GB" dirty="0" smtClean="0"/>
              <a:t>Change in carbon uptake for each ppm increase in atmospheric CO</a:t>
            </a:r>
            <a:r>
              <a:rPr lang="en-GB" baseline="-25000" dirty="0" smtClean="0"/>
              <a:t>2</a:t>
            </a:r>
            <a:endParaRPr lang="en-GB" baseline="-25000" dirty="0"/>
          </a:p>
        </p:txBody>
      </p:sp>
      <p:sp>
        <p:nvSpPr>
          <p:cNvPr id="11" name="TextBox 10"/>
          <p:cNvSpPr txBox="1"/>
          <p:nvPr/>
        </p:nvSpPr>
        <p:spPr>
          <a:xfrm>
            <a:off x="15845" y="3577001"/>
            <a:ext cx="3185723" cy="646331"/>
          </a:xfrm>
          <a:prstGeom prst="rect">
            <a:avLst/>
          </a:prstGeom>
          <a:noFill/>
        </p:spPr>
        <p:txBody>
          <a:bodyPr wrap="square" rtlCol="0">
            <a:spAutoFit/>
          </a:bodyPr>
          <a:lstStyle/>
          <a:p>
            <a:r>
              <a:rPr lang="en-GB" dirty="0" smtClean="0"/>
              <a:t>Change in carbon uptake for each °C increase in temperature</a:t>
            </a:r>
            <a:endParaRPr lang="en-GB" baseline="-25000" dirty="0"/>
          </a:p>
        </p:txBody>
      </p:sp>
    </p:spTree>
    <p:extLst>
      <p:ext uri="{BB962C8B-B14F-4D97-AF65-F5344CB8AC3E}">
        <p14:creationId xmlns:p14="http://schemas.microsoft.com/office/powerpoint/2010/main" val="35184337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Rectangle 1"/>
          <p:cNvSpPr>
            <a:spLocks noGrp="1" noChangeArrowheads="1"/>
          </p:cNvSpPr>
          <p:nvPr>
            <p:ph type="title" idx="4294967295"/>
          </p:nvPr>
        </p:nvSpPr>
        <p:spPr>
          <a:xfrm>
            <a:off x="1676400" y="112713"/>
            <a:ext cx="6248400" cy="889000"/>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a:t>Balancing the carbon</a:t>
            </a:r>
          </a:p>
        </p:txBody>
      </p:sp>
      <p:sp>
        <p:nvSpPr>
          <p:cNvPr id="30722" name="Rectangle 2"/>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23" name="Rectangle 3"/>
          <p:cNvSpPr>
            <a:spLocks noChangeArrowheads="1"/>
          </p:cNvSpPr>
          <p:nvPr/>
        </p:nvSpPr>
        <p:spPr bwMode="auto">
          <a:xfrm>
            <a:off x="2912542"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0724" name="Rectangle 4"/>
          <p:cNvSpPr>
            <a:spLocks noChangeArrowheads="1"/>
          </p:cNvSpPr>
          <p:nvPr/>
        </p:nvSpPr>
        <p:spPr bwMode="auto">
          <a:xfrm>
            <a:off x="5144567" y="5300663"/>
            <a:ext cx="936625" cy="936625"/>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0725" name="Rectangle 5"/>
          <p:cNvSpPr>
            <a:spLocks noChangeArrowheads="1"/>
          </p:cNvSpPr>
          <p:nvPr/>
        </p:nvSpPr>
        <p:spPr bwMode="auto">
          <a:xfrm>
            <a:off x="7305155" y="5300663"/>
            <a:ext cx="936625" cy="9366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0726" name="Text Box 6"/>
          <p:cNvSpPr txBox="1">
            <a:spLocks noChangeArrowheads="1"/>
          </p:cNvSpPr>
          <p:nvPr/>
        </p:nvSpPr>
        <p:spPr bwMode="auto">
          <a:xfrm>
            <a:off x="899592"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30727" name="Text Box 7"/>
          <p:cNvSpPr txBox="1">
            <a:spLocks noChangeArrowheads="1"/>
          </p:cNvSpPr>
          <p:nvPr/>
        </p:nvSpPr>
        <p:spPr bwMode="auto">
          <a:xfrm>
            <a:off x="3130030"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30728" name="Text Box 8"/>
          <p:cNvSpPr txBox="1">
            <a:spLocks noChangeArrowheads="1"/>
          </p:cNvSpPr>
          <p:nvPr/>
        </p:nvSpPr>
        <p:spPr bwMode="auto">
          <a:xfrm>
            <a:off x="5362055" y="558958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0729" name="Text Box 9"/>
          <p:cNvSpPr txBox="1">
            <a:spLocks noChangeArrowheads="1"/>
          </p:cNvSpPr>
          <p:nvPr/>
        </p:nvSpPr>
        <p:spPr bwMode="auto">
          <a:xfrm>
            <a:off x="7533755" y="558323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0730" name="Text Box 10"/>
          <p:cNvSpPr txBox="1">
            <a:spLocks noChangeArrowheads="1"/>
          </p:cNvSpPr>
          <p:nvPr/>
        </p:nvSpPr>
        <p:spPr bwMode="auto">
          <a:xfrm>
            <a:off x="1977505"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30731" name="Text Box 11"/>
          <p:cNvSpPr txBox="1">
            <a:spLocks noChangeArrowheads="1"/>
          </p:cNvSpPr>
          <p:nvPr/>
        </p:nvSpPr>
        <p:spPr bwMode="auto">
          <a:xfrm>
            <a:off x="2771255"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30732" name="Text Box 12"/>
          <p:cNvSpPr txBox="1">
            <a:spLocks noChangeArrowheads="1"/>
          </p:cNvSpPr>
          <p:nvPr/>
        </p:nvSpPr>
        <p:spPr bwMode="auto">
          <a:xfrm>
            <a:off x="5220767" y="6237288"/>
            <a:ext cx="863035"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land</a:t>
            </a:r>
          </a:p>
        </p:txBody>
      </p:sp>
      <p:sp>
        <p:nvSpPr>
          <p:cNvPr id="30733" name="Text Box 13"/>
          <p:cNvSpPr txBox="1">
            <a:spLocks noChangeArrowheads="1"/>
          </p:cNvSpPr>
          <p:nvPr/>
        </p:nvSpPr>
        <p:spPr bwMode="auto">
          <a:xfrm>
            <a:off x="7379767" y="6237288"/>
            <a:ext cx="1162796"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ocean</a:t>
            </a:r>
          </a:p>
        </p:txBody>
      </p:sp>
      <p:sp>
        <p:nvSpPr>
          <p:cNvPr id="30734" name="Rectangle 14"/>
          <p:cNvSpPr>
            <a:spLocks noChangeArrowheads="1"/>
          </p:cNvSpPr>
          <p:nvPr/>
        </p:nvSpPr>
        <p:spPr bwMode="auto">
          <a:xfrm>
            <a:off x="6081192" y="5734050"/>
            <a:ext cx="936625" cy="503238"/>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0735" name="Rectangle 15"/>
          <p:cNvSpPr>
            <a:spLocks noChangeArrowheads="1"/>
          </p:cNvSpPr>
          <p:nvPr/>
        </p:nvSpPr>
        <p:spPr bwMode="auto">
          <a:xfrm>
            <a:off x="8241780" y="5516563"/>
            <a:ext cx="827087" cy="7207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0736" name="Line 16"/>
          <p:cNvSpPr>
            <a:spLocks noChangeShapeType="1"/>
          </p:cNvSpPr>
          <p:nvPr/>
        </p:nvSpPr>
        <p:spPr bwMode="auto">
          <a:xfrm>
            <a:off x="6512992" y="4941888"/>
            <a:ext cx="1588" cy="647700"/>
          </a:xfrm>
          <a:prstGeom prst="line">
            <a:avLst/>
          </a:prstGeom>
          <a:noFill/>
          <a:ln w="12708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0737" name="Line 17"/>
          <p:cNvSpPr>
            <a:spLocks noChangeShapeType="1"/>
          </p:cNvSpPr>
          <p:nvPr/>
        </p:nvSpPr>
        <p:spPr bwMode="auto">
          <a:xfrm>
            <a:off x="8673580" y="4724400"/>
            <a:ext cx="1587" cy="647700"/>
          </a:xfrm>
          <a:prstGeom prst="line">
            <a:avLst/>
          </a:prstGeom>
          <a:noFill/>
          <a:ln w="12708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0738" name="Text Box 18"/>
          <p:cNvSpPr txBox="1">
            <a:spLocks noChangeArrowheads="1"/>
          </p:cNvSpPr>
          <p:nvPr/>
        </p:nvSpPr>
        <p:spPr bwMode="auto">
          <a:xfrm>
            <a:off x="6654652" y="2943717"/>
            <a:ext cx="2414215"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dirty="0">
                <a:solidFill>
                  <a:srgbClr val="000066"/>
                </a:solidFill>
              </a:rPr>
              <a:t>If these go down due to climate change…</a:t>
            </a:r>
          </a:p>
        </p:txBody>
      </p:sp>
      <p:sp>
        <p:nvSpPr>
          <p:cNvPr id="30739" name="Rectangle 19"/>
          <p:cNvSpPr>
            <a:spLocks noChangeArrowheads="1"/>
          </p:cNvSpPr>
          <p:nvPr/>
        </p:nvSpPr>
        <p:spPr bwMode="auto">
          <a:xfrm>
            <a:off x="684213" y="1844675"/>
            <a:ext cx="7772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a:solidFill>
                  <a:srgbClr val="000000"/>
                </a:solidFill>
              </a:rPr>
              <a:t> What we emit…               Must go somewhere</a:t>
            </a:r>
          </a:p>
        </p:txBody>
      </p:sp>
    </p:spTree>
    <p:extLst>
      <p:ext uri="{BB962C8B-B14F-4D97-AF65-F5344CB8AC3E}">
        <p14:creationId xmlns:p14="http://schemas.microsoft.com/office/powerpoint/2010/main" val="115358788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45" name="Rectangle 1"/>
          <p:cNvSpPr>
            <a:spLocks noGrp="1" noChangeArrowheads="1"/>
          </p:cNvSpPr>
          <p:nvPr>
            <p:ph type="title" idx="4294967295"/>
          </p:nvPr>
        </p:nvSpPr>
        <p:spPr>
          <a:xfrm>
            <a:off x="1676400" y="112713"/>
            <a:ext cx="6248400" cy="889000"/>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a:t>Balancing the carbon</a:t>
            </a:r>
          </a:p>
        </p:txBody>
      </p:sp>
      <p:sp>
        <p:nvSpPr>
          <p:cNvPr id="31746" name="Rectangle 2"/>
          <p:cNvSpPr>
            <a:spLocks noChangeArrowheads="1"/>
          </p:cNvSpPr>
          <p:nvPr/>
        </p:nvSpPr>
        <p:spPr bwMode="auto">
          <a:xfrm>
            <a:off x="827063"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47" name="Rectangle 3"/>
          <p:cNvSpPr>
            <a:spLocks noChangeArrowheads="1"/>
          </p:cNvSpPr>
          <p:nvPr/>
        </p:nvSpPr>
        <p:spPr bwMode="auto">
          <a:xfrm>
            <a:off x="2912542"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48" name="Rectangle 4"/>
          <p:cNvSpPr>
            <a:spLocks noChangeArrowheads="1"/>
          </p:cNvSpPr>
          <p:nvPr/>
        </p:nvSpPr>
        <p:spPr bwMode="auto">
          <a:xfrm>
            <a:off x="5144567" y="5300663"/>
            <a:ext cx="936625" cy="936625"/>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49" name="Rectangle 5"/>
          <p:cNvSpPr>
            <a:spLocks noChangeArrowheads="1"/>
          </p:cNvSpPr>
          <p:nvPr/>
        </p:nvSpPr>
        <p:spPr bwMode="auto">
          <a:xfrm>
            <a:off x="7305155" y="5300663"/>
            <a:ext cx="936625" cy="9366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50" name="Text Box 6"/>
          <p:cNvSpPr txBox="1">
            <a:spLocks noChangeArrowheads="1"/>
          </p:cNvSpPr>
          <p:nvPr/>
        </p:nvSpPr>
        <p:spPr bwMode="auto">
          <a:xfrm>
            <a:off x="899592"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31751" name="Text Box 7"/>
          <p:cNvSpPr txBox="1">
            <a:spLocks noChangeArrowheads="1"/>
          </p:cNvSpPr>
          <p:nvPr/>
        </p:nvSpPr>
        <p:spPr bwMode="auto">
          <a:xfrm>
            <a:off x="3130030"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31752" name="Text Box 8"/>
          <p:cNvSpPr txBox="1">
            <a:spLocks noChangeArrowheads="1"/>
          </p:cNvSpPr>
          <p:nvPr/>
        </p:nvSpPr>
        <p:spPr bwMode="auto">
          <a:xfrm>
            <a:off x="5362055" y="558958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1753" name="Text Box 9"/>
          <p:cNvSpPr txBox="1">
            <a:spLocks noChangeArrowheads="1"/>
          </p:cNvSpPr>
          <p:nvPr/>
        </p:nvSpPr>
        <p:spPr bwMode="auto">
          <a:xfrm>
            <a:off x="7533755" y="558323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1754" name="Text Box 10"/>
          <p:cNvSpPr txBox="1">
            <a:spLocks noChangeArrowheads="1"/>
          </p:cNvSpPr>
          <p:nvPr/>
        </p:nvSpPr>
        <p:spPr bwMode="auto">
          <a:xfrm>
            <a:off x="1977505"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31755" name="Text Box 11"/>
          <p:cNvSpPr txBox="1">
            <a:spLocks noChangeArrowheads="1"/>
          </p:cNvSpPr>
          <p:nvPr/>
        </p:nvSpPr>
        <p:spPr bwMode="auto">
          <a:xfrm>
            <a:off x="2771255"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31756" name="Text Box 12"/>
          <p:cNvSpPr txBox="1">
            <a:spLocks noChangeArrowheads="1"/>
          </p:cNvSpPr>
          <p:nvPr/>
        </p:nvSpPr>
        <p:spPr bwMode="auto">
          <a:xfrm>
            <a:off x="5220767" y="6237288"/>
            <a:ext cx="863035"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land</a:t>
            </a:r>
          </a:p>
        </p:txBody>
      </p:sp>
      <p:sp>
        <p:nvSpPr>
          <p:cNvPr id="31757" name="Text Box 13"/>
          <p:cNvSpPr txBox="1">
            <a:spLocks noChangeArrowheads="1"/>
          </p:cNvSpPr>
          <p:nvPr/>
        </p:nvSpPr>
        <p:spPr bwMode="auto">
          <a:xfrm>
            <a:off x="7379767" y="6237288"/>
            <a:ext cx="1162796"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ocean</a:t>
            </a:r>
          </a:p>
        </p:txBody>
      </p:sp>
      <p:sp>
        <p:nvSpPr>
          <p:cNvPr id="31758" name="Rectangle 14"/>
          <p:cNvSpPr>
            <a:spLocks noChangeArrowheads="1"/>
          </p:cNvSpPr>
          <p:nvPr/>
        </p:nvSpPr>
        <p:spPr bwMode="auto">
          <a:xfrm>
            <a:off x="6081192" y="5734050"/>
            <a:ext cx="936625" cy="503238"/>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59" name="Rectangle 15"/>
          <p:cNvSpPr>
            <a:spLocks noChangeArrowheads="1"/>
          </p:cNvSpPr>
          <p:nvPr/>
        </p:nvSpPr>
        <p:spPr bwMode="auto">
          <a:xfrm>
            <a:off x="8241780" y="5516563"/>
            <a:ext cx="827087" cy="7207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60" name="Line 16"/>
          <p:cNvSpPr>
            <a:spLocks noChangeShapeType="1"/>
          </p:cNvSpPr>
          <p:nvPr/>
        </p:nvSpPr>
        <p:spPr bwMode="auto">
          <a:xfrm>
            <a:off x="6512992" y="4941888"/>
            <a:ext cx="1588" cy="647700"/>
          </a:xfrm>
          <a:prstGeom prst="line">
            <a:avLst/>
          </a:prstGeom>
          <a:noFill/>
          <a:ln w="12708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1761" name="Line 17"/>
          <p:cNvSpPr>
            <a:spLocks noChangeShapeType="1"/>
          </p:cNvSpPr>
          <p:nvPr/>
        </p:nvSpPr>
        <p:spPr bwMode="auto">
          <a:xfrm>
            <a:off x="8673580" y="4724400"/>
            <a:ext cx="1587" cy="647700"/>
          </a:xfrm>
          <a:prstGeom prst="line">
            <a:avLst/>
          </a:prstGeom>
          <a:noFill/>
          <a:ln w="12708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1762" name="Text Box 18"/>
          <p:cNvSpPr txBox="1">
            <a:spLocks noChangeArrowheads="1"/>
          </p:cNvSpPr>
          <p:nvPr/>
        </p:nvSpPr>
        <p:spPr bwMode="auto">
          <a:xfrm>
            <a:off x="6276455" y="3356992"/>
            <a:ext cx="2613025" cy="1559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If these go down due to climate change…</a:t>
            </a:r>
          </a:p>
        </p:txBody>
      </p:sp>
      <p:sp>
        <p:nvSpPr>
          <p:cNvPr id="31763" name="Rectangle 19"/>
          <p:cNvSpPr>
            <a:spLocks noChangeArrowheads="1"/>
          </p:cNvSpPr>
          <p:nvPr/>
        </p:nvSpPr>
        <p:spPr bwMode="auto">
          <a:xfrm>
            <a:off x="3849167" y="3644900"/>
            <a:ext cx="936625" cy="2592388"/>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1764" name="Line 20"/>
          <p:cNvSpPr>
            <a:spLocks noChangeShapeType="1"/>
          </p:cNvSpPr>
          <p:nvPr/>
        </p:nvSpPr>
        <p:spPr bwMode="auto">
          <a:xfrm flipV="1">
            <a:off x="4280967" y="2844800"/>
            <a:ext cx="1588" cy="736600"/>
          </a:xfrm>
          <a:prstGeom prst="line">
            <a:avLst/>
          </a:prstGeom>
          <a:noFill/>
          <a:ln w="127080">
            <a:solidFill>
              <a:srgbClr val="66CC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1765" name="Text Box 21"/>
          <p:cNvSpPr txBox="1">
            <a:spLocks noChangeArrowheads="1"/>
          </p:cNvSpPr>
          <p:nvPr/>
        </p:nvSpPr>
        <p:spPr bwMode="auto">
          <a:xfrm>
            <a:off x="4607942" y="2708275"/>
            <a:ext cx="2613025" cy="827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This must go up</a:t>
            </a:r>
          </a:p>
        </p:txBody>
      </p:sp>
      <p:sp>
        <p:nvSpPr>
          <p:cNvPr id="31766" name="Rectangle 22"/>
          <p:cNvSpPr>
            <a:spLocks noChangeArrowheads="1"/>
          </p:cNvSpPr>
          <p:nvPr/>
        </p:nvSpPr>
        <p:spPr bwMode="auto">
          <a:xfrm>
            <a:off x="684213" y="1844675"/>
            <a:ext cx="7772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a:solidFill>
                  <a:srgbClr val="000000"/>
                </a:solidFill>
              </a:rPr>
              <a:t> What we emit…               Must go somewhere</a:t>
            </a:r>
          </a:p>
        </p:txBody>
      </p:sp>
    </p:spTree>
    <p:extLst>
      <p:ext uri="{BB962C8B-B14F-4D97-AF65-F5344CB8AC3E}">
        <p14:creationId xmlns:p14="http://schemas.microsoft.com/office/powerpoint/2010/main" val="341009513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69" name="Rectangle 1"/>
          <p:cNvSpPr>
            <a:spLocks noGrp="1" noChangeArrowheads="1"/>
          </p:cNvSpPr>
          <p:nvPr>
            <p:ph type="title" idx="4294967295"/>
          </p:nvPr>
        </p:nvSpPr>
        <p:spPr>
          <a:xfrm>
            <a:off x="1676400" y="112713"/>
            <a:ext cx="6248400" cy="889000"/>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dirty="0"/>
              <a:t>Balancing the carbon</a:t>
            </a:r>
          </a:p>
        </p:txBody>
      </p:sp>
      <p:sp>
        <p:nvSpPr>
          <p:cNvPr id="32770" name="Rectangle 2"/>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771" name="Rectangle 3"/>
          <p:cNvSpPr>
            <a:spLocks noChangeArrowheads="1"/>
          </p:cNvSpPr>
          <p:nvPr/>
        </p:nvSpPr>
        <p:spPr bwMode="auto">
          <a:xfrm>
            <a:off x="2926011"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2772" name="Text Box 4"/>
          <p:cNvSpPr txBox="1">
            <a:spLocks noChangeArrowheads="1"/>
          </p:cNvSpPr>
          <p:nvPr/>
        </p:nvSpPr>
        <p:spPr bwMode="auto">
          <a:xfrm>
            <a:off x="913061"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32773" name="Text Box 5"/>
          <p:cNvSpPr txBox="1">
            <a:spLocks noChangeArrowheads="1"/>
          </p:cNvSpPr>
          <p:nvPr/>
        </p:nvSpPr>
        <p:spPr bwMode="auto">
          <a:xfrm>
            <a:off x="3143499"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32774" name="Text Box 6"/>
          <p:cNvSpPr txBox="1">
            <a:spLocks noChangeArrowheads="1"/>
          </p:cNvSpPr>
          <p:nvPr/>
        </p:nvSpPr>
        <p:spPr bwMode="auto">
          <a:xfrm>
            <a:off x="1990974"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32775" name="Text Box 7"/>
          <p:cNvSpPr txBox="1">
            <a:spLocks noChangeArrowheads="1"/>
          </p:cNvSpPr>
          <p:nvPr/>
        </p:nvSpPr>
        <p:spPr bwMode="auto">
          <a:xfrm>
            <a:off x="2784724"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32776" name="Rectangle 8"/>
          <p:cNvSpPr>
            <a:spLocks noChangeArrowheads="1"/>
          </p:cNvSpPr>
          <p:nvPr/>
        </p:nvSpPr>
        <p:spPr bwMode="auto">
          <a:xfrm>
            <a:off x="3862636" y="3644900"/>
            <a:ext cx="936625" cy="2592388"/>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2777" name="Line 9"/>
          <p:cNvSpPr>
            <a:spLocks noChangeShapeType="1"/>
          </p:cNvSpPr>
          <p:nvPr/>
        </p:nvSpPr>
        <p:spPr bwMode="auto">
          <a:xfrm flipV="1">
            <a:off x="4356100" y="2844800"/>
            <a:ext cx="1588" cy="736600"/>
          </a:xfrm>
          <a:prstGeom prst="line">
            <a:avLst/>
          </a:prstGeom>
          <a:noFill/>
          <a:ln w="127080">
            <a:solidFill>
              <a:srgbClr val="66CC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778" name="Rectangle 10"/>
          <p:cNvSpPr>
            <a:spLocks noChangeArrowheads="1"/>
          </p:cNvSpPr>
          <p:nvPr/>
        </p:nvSpPr>
        <p:spPr bwMode="auto">
          <a:xfrm>
            <a:off x="5219700" y="1844675"/>
            <a:ext cx="3744913"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dirty="0">
                <a:solidFill>
                  <a:srgbClr val="000000"/>
                </a:solidFill>
              </a:rPr>
              <a:t>For given emissions, carbon cycle feedback means:</a:t>
            </a:r>
          </a:p>
          <a:p>
            <a:pPr>
              <a:lnSpc>
                <a:spcPct val="90000"/>
              </a:lnSpc>
              <a:buClrTx/>
              <a:buFontTx/>
              <a:buNone/>
            </a:pPr>
            <a:endParaRPr lang="en-GB" altLang="x-none" sz="2800" dirty="0">
              <a:solidFill>
                <a:srgbClr val="000000"/>
              </a:solidFill>
            </a:endParaRPr>
          </a:p>
          <a:p>
            <a:pPr marL="465137" indent="-457200">
              <a:lnSpc>
                <a:spcPct val="90000"/>
              </a:lnSpc>
              <a:buClr>
                <a:srgbClr val="000066"/>
              </a:buClr>
              <a:buFont typeface="Arial" charset="0"/>
              <a:buChar char="•"/>
            </a:pPr>
            <a:r>
              <a:rPr lang="en-GB" altLang="x-none" sz="2800" dirty="0">
                <a:solidFill>
                  <a:srgbClr val="000000"/>
                </a:solidFill>
              </a:rPr>
              <a:t>More CO</a:t>
            </a:r>
            <a:r>
              <a:rPr lang="en-GB" altLang="x-none" sz="2800" baseline="-25000" dirty="0">
                <a:solidFill>
                  <a:srgbClr val="000000"/>
                </a:solidFill>
              </a:rPr>
              <a:t>2</a:t>
            </a:r>
            <a:r>
              <a:rPr lang="en-GB" altLang="x-none" sz="2800" dirty="0">
                <a:solidFill>
                  <a:srgbClr val="000000"/>
                </a:solidFill>
              </a:rPr>
              <a:t> stays in atmosphere</a:t>
            </a:r>
          </a:p>
          <a:p>
            <a:pPr marL="465137" indent="-457200">
              <a:lnSpc>
                <a:spcPct val="90000"/>
              </a:lnSpc>
              <a:buClrTx/>
              <a:buFont typeface="Arial" charset="0"/>
              <a:buChar char="•"/>
            </a:pPr>
            <a:endParaRPr lang="en-GB" altLang="x-none" sz="2800" dirty="0">
              <a:solidFill>
                <a:srgbClr val="000000"/>
              </a:solidFill>
            </a:endParaRPr>
          </a:p>
          <a:p>
            <a:pPr marL="465137" indent="-457200">
              <a:lnSpc>
                <a:spcPct val="90000"/>
              </a:lnSpc>
              <a:buClr>
                <a:srgbClr val="000066"/>
              </a:buClr>
              <a:buFont typeface="Arial" charset="0"/>
              <a:buChar char="•"/>
            </a:pPr>
            <a:r>
              <a:rPr lang="en-GB" altLang="x-none" sz="2800" dirty="0">
                <a:solidFill>
                  <a:srgbClr val="000000"/>
                </a:solidFill>
              </a:rPr>
              <a:t>We will see greater climate change</a:t>
            </a:r>
          </a:p>
        </p:txBody>
      </p:sp>
      <p:sp>
        <p:nvSpPr>
          <p:cNvPr id="32779" name="Text Box 11"/>
          <p:cNvSpPr txBox="1">
            <a:spLocks noChangeArrowheads="1"/>
          </p:cNvSpPr>
          <p:nvPr/>
        </p:nvSpPr>
        <p:spPr bwMode="auto">
          <a:xfrm>
            <a:off x="3968143" y="4581525"/>
            <a:ext cx="789296" cy="408446"/>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400" b="1">
                <a:solidFill>
                  <a:srgbClr val="000066"/>
                </a:solidFill>
              </a:rPr>
              <a:t>&gt; 50</a:t>
            </a:r>
          </a:p>
        </p:txBody>
      </p:sp>
    </p:spTree>
    <p:extLst>
      <p:ext uri="{BB962C8B-B14F-4D97-AF65-F5344CB8AC3E}">
        <p14:creationId xmlns:p14="http://schemas.microsoft.com/office/powerpoint/2010/main" val="349307319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79478" y="586173"/>
            <a:ext cx="5162550" cy="5629275"/>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251520" y="-71249"/>
            <a:ext cx="5782609" cy="646331"/>
          </a:xfrm>
          <a:prstGeom prst="rect">
            <a:avLst/>
          </a:prstGeom>
          <a:noFill/>
        </p:spPr>
        <p:txBody>
          <a:bodyPr wrap="none" rtlCol="0">
            <a:spAutoFit/>
          </a:bodyPr>
          <a:lstStyle/>
          <a:p>
            <a:r>
              <a:rPr lang="en-GB" sz="3600" dirty="0" smtClean="0"/>
              <a:t>The Carbon Cycle in the Arctic</a:t>
            </a:r>
            <a:endParaRPr lang="en-GB" sz="3600" dirty="0"/>
          </a:p>
        </p:txBody>
      </p:sp>
    </p:spTree>
    <p:extLst>
      <p:ext uri="{BB962C8B-B14F-4D97-AF65-F5344CB8AC3E}">
        <p14:creationId xmlns:p14="http://schemas.microsoft.com/office/powerpoint/2010/main" val="12258410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1619672" y="1134326"/>
            <a:ext cx="8229600" cy="1143000"/>
          </a:xfrm>
        </p:spPr>
        <p:txBody>
          <a:bodyPr>
            <a:normAutofit/>
          </a:bodyPr>
          <a:lstStyle/>
          <a:p>
            <a:r>
              <a:rPr lang="en-GB" dirty="0" smtClean="0"/>
              <a:t>What drives the Water Cycle?</a:t>
            </a:r>
            <a:endParaRPr lang="en-US" dirty="0" smtClean="0"/>
          </a:p>
        </p:txBody>
      </p:sp>
      <p:sp>
        <p:nvSpPr>
          <p:cNvPr id="51204" name="Text Box 4"/>
          <p:cNvSpPr txBox="1">
            <a:spLocks noChangeArrowheads="1"/>
          </p:cNvSpPr>
          <p:nvPr/>
        </p:nvSpPr>
        <p:spPr bwMode="auto">
          <a:xfrm>
            <a:off x="260506" y="2420888"/>
            <a:ext cx="9144000" cy="2308324"/>
          </a:xfrm>
          <a:prstGeom prst="rect">
            <a:avLst/>
          </a:prstGeom>
          <a:noFill/>
          <a:ln w="9525">
            <a:noFill/>
            <a:miter lim="800000"/>
            <a:headEnd/>
            <a:tailEnd/>
          </a:ln>
        </p:spPr>
        <p:txBody>
          <a:bodyPr>
            <a:spAutoFit/>
          </a:bodyPr>
          <a:lstStyle/>
          <a:p>
            <a:pPr>
              <a:buFontTx/>
              <a:buChar char="•"/>
            </a:pPr>
            <a:r>
              <a:rPr lang="en-GB" sz="2400" dirty="0"/>
              <a:t> As warm air rises, the pressure falls and it cools</a:t>
            </a:r>
          </a:p>
          <a:p>
            <a:pPr>
              <a:buFontTx/>
              <a:buChar char="•"/>
            </a:pPr>
            <a:r>
              <a:rPr lang="en-GB" sz="2400" dirty="0"/>
              <a:t> The rate of evaporation becomes less than the rate of </a:t>
            </a:r>
            <a:r>
              <a:rPr lang="en-GB" sz="2400" dirty="0" smtClean="0"/>
              <a:t>condensation</a:t>
            </a:r>
            <a:endParaRPr lang="en-GB" sz="2400" dirty="0"/>
          </a:p>
          <a:p>
            <a:pPr>
              <a:buFontTx/>
              <a:buChar char="•"/>
            </a:pPr>
            <a:r>
              <a:rPr lang="en-GB" sz="2400" dirty="0"/>
              <a:t> Cloud droplets form</a:t>
            </a:r>
          </a:p>
          <a:p>
            <a:pPr>
              <a:buFontTx/>
              <a:buChar char="•"/>
            </a:pPr>
            <a:r>
              <a:rPr lang="en-GB" sz="2400" dirty="0"/>
              <a:t> Latent heat is released (there is enough heat released in a small cumulus cloud to power an average home for 17 </a:t>
            </a:r>
            <a:r>
              <a:rPr lang="en-GB" sz="2400" dirty="0" smtClean="0"/>
              <a:t>years)</a:t>
            </a:r>
          </a:p>
          <a:p>
            <a:pPr>
              <a:buFontTx/>
              <a:buChar char="•"/>
            </a:pPr>
            <a:r>
              <a:rPr lang="en-GB" sz="2400" dirty="0" smtClean="0"/>
              <a:t> Conversely latent heat is needed for water to evaporate</a:t>
            </a:r>
            <a:endParaRPr lang="en-US" sz="2400" dirty="0"/>
          </a:p>
        </p:txBody>
      </p:sp>
      <p:pic>
        <p:nvPicPr>
          <p:cNvPr id="44037" name="Picture 6" descr="C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694" y="254614"/>
            <a:ext cx="1908175" cy="1684338"/>
          </a:xfrm>
          <a:prstGeom prst="rect">
            <a:avLst/>
          </a:prstGeom>
          <a:noFill/>
          <a:ln w="9525">
            <a:noFill/>
            <a:miter lim="800000"/>
            <a:headEnd/>
            <a:tailEnd/>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7882" y="162810"/>
            <a:ext cx="816570" cy="1061080"/>
          </a:xfrm>
          <a:prstGeom prst="rect">
            <a:avLst/>
          </a:prstGeom>
        </p:spPr>
      </p:pic>
    </p:spTree>
    <p:extLst>
      <p:ext uri="{BB962C8B-B14F-4D97-AF65-F5344CB8AC3E}">
        <p14:creationId xmlns:p14="http://schemas.microsoft.com/office/powerpoint/2010/main" val="3172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9637" y="4974822"/>
            <a:ext cx="1727043" cy="1883178"/>
          </a:xfrm>
          <a:prstGeom prst="rect">
            <a:avLst/>
          </a:prstGeom>
        </p:spPr>
      </p:pic>
      <p:sp>
        <p:nvSpPr>
          <p:cNvPr id="3" name="TextBox 2"/>
          <p:cNvSpPr txBox="1"/>
          <p:nvPr/>
        </p:nvSpPr>
        <p:spPr>
          <a:xfrm>
            <a:off x="251520" y="-71249"/>
            <a:ext cx="8592609" cy="646331"/>
          </a:xfrm>
          <a:prstGeom prst="rect">
            <a:avLst/>
          </a:prstGeom>
          <a:noFill/>
        </p:spPr>
        <p:txBody>
          <a:bodyPr wrap="none" rtlCol="0">
            <a:spAutoFit/>
          </a:bodyPr>
          <a:lstStyle/>
          <a:p>
            <a:r>
              <a:rPr lang="en-GB" sz="3600" dirty="0" smtClean="0"/>
              <a:t>The </a:t>
            </a:r>
            <a:r>
              <a:rPr lang="en-GB" sz="3600" dirty="0" smtClean="0">
                <a:solidFill>
                  <a:srgbClr val="FF0000"/>
                </a:solidFill>
              </a:rPr>
              <a:t>COMPLICATED</a:t>
            </a:r>
            <a:r>
              <a:rPr lang="en-GB" sz="3600" dirty="0" smtClean="0"/>
              <a:t> Carbon Cycle in the Arctic</a:t>
            </a:r>
            <a:endParaRPr lang="en-GB" sz="3600" dirty="0"/>
          </a:p>
        </p:txBody>
      </p:sp>
      <p:sp>
        <p:nvSpPr>
          <p:cNvPr id="4" name="TextBox 3"/>
          <p:cNvSpPr txBox="1"/>
          <p:nvPr/>
        </p:nvSpPr>
        <p:spPr>
          <a:xfrm>
            <a:off x="124737" y="513093"/>
            <a:ext cx="8964488" cy="5601533"/>
          </a:xfrm>
          <a:prstGeom prst="rect">
            <a:avLst/>
          </a:prstGeom>
          <a:noFill/>
        </p:spPr>
        <p:txBody>
          <a:bodyPr wrap="square" rtlCol="0">
            <a:spAutoFit/>
          </a:bodyPr>
          <a:lstStyle/>
          <a:p>
            <a:pPr marL="285750" indent="-285750" fontAlgn="base">
              <a:buFont typeface="Arial" panose="020B0604020202020204" pitchFamily="34" charset="0"/>
              <a:buChar char="•"/>
            </a:pPr>
            <a:r>
              <a:rPr lang="en-GB" sz="2000" dirty="0" smtClean="0"/>
              <a:t>Vegetation </a:t>
            </a:r>
            <a:r>
              <a:rPr lang="en-GB" sz="2000" dirty="0"/>
              <a:t>in the Arctic is responsible for about 10% of the CO</a:t>
            </a:r>
            <a:r>
              <a:rPr lang="en-GB" sz="2000" baseline="-25000" dirty="0"/>
              <a:t>2</a:t>
            </a:r>
            <a:r>
              <a:rPr lang="en-GB" sz="2000" dirty="0"/>
              <a:t> uptake by </a:t>
            </a:r>
            <a:r>
              <a:rPr lang="en-GB" sz="2000" dirty="0" smtClean="0"/>
              <a:t>land. </a:t>
            </a:r>
          </a:p>
          <a:p>
            <a:pPr marL="285750" indent="-285750" fontAlgn="base">
              <a:buFont typeface="Arial" panose="020B0604020202020204" pitchFamily="34" charset="0"/>
              <a:buChar char="•"/>
            </a:pPr>
            <a:r>
              <a:rPr lang="en-GB" sz="2000" dirty="0" smtClean="0"/>
              <a:t>Permafrost </a:t>
            </a:r>
            <a:r>
              <a:rPr lang="en-GB" sz="2000" dirty="0"/>
              <a:t>soils on land and in ocean shelves contain large pools of organic carbon. </a:t>
            </a:r>
            <a:endParaRPr lang="en-GB" sz="2000" dirty="0" smtClean="0"/>
          </a:p>
          <a:p>
            <a:pPr marL="285750" indent="-285750" fontAlgn="base">
              <a:buFont typeface="Arial" panose="020B0604020202020204" pitchFamily="34" charset="0"/>
              <a:buChar char="•"/>
            </a:pPr>
            <a:r>
              <a:rPr lang="en-GB" sz="2000" dirty="0" smtClean="0"/>
              <a:t>If </a:t>
            </a:r>
            <a:r>
              <a:rPr lang="en-GB" sz="2000" dirty="0"/>
              <a:t>permafrost melts, microbes decompose the carbon, releasing it as CO</a:t>
            </a:r>
            <a:r>
              <a:rPr lang="en-GB" sz="2000" baseline="-25000" dirty="0"/>
              <a:t>2</a:t>
            </a:r>
            <a:r>
              <a:rPr lang="en-GB" sz="2000" dirty="0"/>
              <a:t> </a:t>
            </a:r>
            <a:r>
              <a:rPr lang="en-GB" sz="2000" dirty="0" smtClean="0"/>
              <a:t>or methane</a:t>
            </a:r>
            <a:r>
              <a:rPr lang="en-GB" sz="2000" dirty="0"/>
              <a:t>. </a:t>
            </a:r>
            <a:endParaRPr lang="en-GB" sz="2000" dirty="0" smtClean="0"/>
          </a:p>
          <a:p>
            <a:pPr marL="285750" indent="-285750" fontAlgn="base">
              <a:buFont typeface="Arial" panose="020B0604020202020204" pitchFamily="34" charset="0"/>
              <a:buChar char="•"/>
            </a:pPr>
            <a:r>
              <a:rPr lang="en-GB" sz="2000" dirty="0" smtClean="0"/>
              <a:t>As </a:t>
            </a:r>
            <a:r>
              <a:rPr lang="en-GB" sz="2000" dirty="0"/>
              <a:t>the climate of the Arctic warms, more permafrost will thaw. </a:t>
            </a:r>
            <a:endParaRPr lang="en-GB" sz="2000" dirty="0" smtClean="0"/>
          </a:p>
          <a:p>
            <a:pPr marL="285750" indent="-285750" fontAlgn="base">
              <a:buFont typeface="Arial" panose="020B0604020202020204" pitchFamily="34" charset="0"/>
              <a:buChar char="•"/>
            </a:pPr>
            <a:r>
              <a:rPr lang="en-GB" sz="2000" dirty="0" smtClean="0"/>
              <a:t>Warmer Arctic </a:t>
            </a:r>
            <a:r>
              <a:rPr lang="en-GB" sz="2000" dirty="0"/>
              <a:t>summers </a:t>
            </a:r>
            <a:r>
              <a:rPr lang="en-GB" sz="2000" dirty="0" smtClean="0"/>
              <a:t>mean </a:t>
            </a:r>
            <a:r>
              <a:rPr lang="en-GB" sz="2000" dirty="0"/>
              <a:t>an increase in the amount of vegetation </a:t>
            </a:r>
            <a:endParaRPr lang="en-GB" sz="2000" dirty="0" smtClean="0"/>
          </a:p>
          <a:p>
            <a:pPr marL="285750" indent="-285750" fontAlgn="base">
              <a:buFont typeface="Arial" panose="020B0604020202020204" pitchFamily="34" charset="0"/>
              <a:buChar char="•"/>
            </a:pPr>
            <a:r>
              <a:rPr lang="en-GB" sz="2000" dirty="0"/>
              <a:t>Increased vegetation increases carbon uptake. </a:t>
            </a:r>
          </a:p>
          <a:p>
            <a:pPr marL="285750" indent="-285750" fontAlgn="base">
              <a:buFont typeface="Arial" panose="020B0604020202020204" pitchFamily="34" charset="0"/>
              <a:buChar char="•"/>
            </a:pPr>
            <a:r>
              <a:rPr lang="en-GB" sz="2000" dirty="0" smtClean="0"/>
              <a:t>Increased </a:t>
            </a:r>
            <a:r>
              <a:rPr lang="en-GB" sz="2000" dirty="0"/>
              <a:t>vegetation cover lowers albedo, </a:t>
            </a:r>
            <a:endParaRPr lang="en-GB" sz="2000" dirty="0" smtClean="0"/>
          </a:p>
          <a:p>
            <a:pPr marL="285750" indent="-285750" fontAlgn="base">
              <a:buFont typeface="Arial" panose="020B0604020202020204" pitchFamily="34" charset="0"/>
              <a:buChar char="•"/>
            </a:pPr>
            <a:r>
              <a:rPr lang="en-GB" sz="2000" dirty="0" smtClean="0"/>
              <a:t>The microbes </a:t>
            </a:r>
            <a:r>
              <a:rPr lang="en-GB" sz="2000" dirty="0"/>
              <a:t>decomposing the carbon also release </a:t>
            </a:r>
            <a:r>
              <a:rPr lang="en-GB" sz="2000" dirty="0" smtClean="0"/>
              <a:t>heat.</a:t>
            </a:r>
            <a:endParaRPr lang="en-GB" sz="2000" dirty="0"/>
          </a:p>
          <a:p>
            <a:pPr marL="285750" indent="-285750" fontAlgn="base">
              <a:buFont typeface="Arial" panose="020B0604020202020204" pitchFamily="34" charset="0"/>
              <a:buChar char="•"/>
            </a:pPr>
            <a:r>
              <a:rPr lang="en-GB" sz="2000" dirty="0"/>
              <a:t>Methane hydrates are </a:t>
            </a:r>
            <a:r>
              <a:rPr lang="en-GB" sz="2000" dirty="0" smtClean="0"/>
              <a:t>found </a:t>
            </a:r>
            <a:r>
              <a:rPr lang="en-GB" sz="2000" dirty="0"/>
              <a:t>in deeper soils. </a:t>
            </a:r>
            <a:endParaRPr lang="en-GB" sz="2000" dirty="0" smtClean="0"/>
          </a:p>
          <a:p>
            <a:pPr marL="285750" indent="-285750" fontAlgn="base">
              <a:buFont typeface="Arial" panose="020B0604020202020204" pitchFamily="34" charset="0"/>
              <a:buChar char="•"/>
            </a:pPr>
            <a:r>
              <a:rPr lang="en-GB" sz="2000" dirty="0" smtClean="0"/>
              <a:t>Changes </a:t>
            </a:r>
            <a:r>
              <a:rPr lang="en-GB" sz="2000" dirty="0"/>
              <a:t>to the temperature and pressure of permafrost soils </a:t>
            </a:r>
            <a:r>
              <a:rPr lang="en-GB" sz="2000" dirty="0" smtClean="0"/>
              <a:t>could </a:t>
            </a:r>
            <a:r>
              <a:rPr lang="en-GB" sz="2000" dirty="0"/>
              <a:t>lead to </a:t>
            </a:r>
            <a:r>
              <a:rPr lang="en-GB" sz="2000" dirty="0" smtClean="0"/>
              <a:t>methane</a:t>
            </a:r>
            <a:r>
              <a:rPr lang="en-GB" sz="2000" dirty="0"/>
              <a:t> </a:t>
            </a:r>
            <a:r>
              <a:rPr lang="en-GB" sz="2000" dirty="0" smtClean="0"/>
              <a:t>release. </a:t>
            </a:r>
          </a:p>
          <a:p>
            <a:pPr marL="285750" indent="-285750" fontAlgn="base">
              <a:buFont typeface="Arial" panose="020B0604020202020204" pitchFamily="34" charset="0"/>
              <a:buChar char="•"/>
            </a:pPr>
            <a:r>
              <a:rPr lang="en-GB" sz="2000" dirty="0"/>
              <a:t>M</a:t>
            </a:r>
            <a:r>
              <a:rPr lang="en-GB" sz="2000" dirty="0" smtClean="0"/>
              <a:t>ost will remain </a:t>
            </a:r>
            <a:r>
              <a:rPr lang="en-GB" sz="2000" dirty="0"/>
              <a:t>trapped </a:t>
            </a:r>
            <a:r>
              <a:rPr lang="en-GB" sz="2000" dirty="0" smtClean="0"/>
              <a:t>underground.</a:t>
            </a:r>
            <a:endParaRPr lang="en-GB" sz="2000" dirty="0"/>
          </a:p>
          <a:p>
            <a:pPr marL="285750" indent="-285750" fontAlgn="base">
              <a:buFont typeface="Arial" panose="020B0604020202020204" pitchFamily="34" charset="0"/>
              <a:buChar char="•"/>
            </a:pPr>
            <a:r>
              <a:rPr lang="en-GB" sz="2000" dirty="0" smtClean="0"/>
              <a:t>Arctic </a:t>
            </a:r>
            <a:r>
              <a:rPr lang="en-GB" sz="2000" dirty="0"/>
              <a:t>and sub-Arctic regions </a:t>
            </a:r>
            <a:r>
              <a:rPr lang="en-GB" sz="2000" dirty="0" smtClean="0"/>
              <a:t>projected to warm </a:t>
            </a:r>
            <a:r>
              <a:rPr lang="en-GB" sz="2000" dirty="0"/>
              <a:t>more than the global </a:t>
            </a:r>
            <a:r>
              <a:rPr lang="en-GB" sz="2000" dirty="0" smtClean="0"/>
              <a:t>average </a:t>
            </a:r>
          </a:p>
          <a:p>
            <a:pPr marL="285750" indent="-285750" fontAlgn="base">
              <a:buFont typeface="Arial" panose="020B0604020202020204" pitchFamily="34" charset="0"/>
              <a:buChar char="•"/>
            </a:pPr>
            <a:r>
              <a:rPr lang="en-GB" sz="2000" dirty="0"/>
              <a:t>M</a:t>
            </a:r>
            <a:r>
              <a:rPr lang="en-GB" sz="2000" dirty="0" smtClean="0"/>
              <a:t>ore </a:t>
            </a:r>
            <a:r>
              <a:rPr lang="en-GB" sz="2000" dirty="0"/>
              <a:t>regular fire damage to vegetation and </a:t>
            </a:r>
            <a:r>
              <a:rPr lang="en-GB" sz="2000" dirty="0" smtClean="0"/>
              <a:t>soils. </a:t>
            </a:r>
          </a:p>
          <a:p>
            <a:pPr fontAlgn="base"/>
            <a:endParaRPr lang="en-GB" sz="2000" dirty="0"/>
          </a:p>
          <a:p>
            <a:endParaRPr lang="en-GB" dirty="0"/>
          </a:p>
        </p:txBody>
      </p:sp>
    </p:spTree>
    <p:extLst>
      <p:ext uri="{BB962C8B-B14F-4D97-AF65-F5344CB8AC3E}">
        <p14:creationId xmlns:p14="http://schemas.microsoft.com/office/powerpoint/2010/main" val="1519503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6" name="Text Box 3"/>
          <p:cNvSpPr txBox="1">
            <a:spLocks noChangeArrowheads="1"/>
          </p:cNvSpPr>
          <p:nvPr/>
        </p:nvSpPr>
        <p:spPr bwMode="auto">
          <a:xfrm>
            <a:off x="611559" y="332656"/>
            <a:ext cx="8352929" cy="6461844"/>
          </a:xfrm>
          <a:prstGeom prst="rect">
            <a:avLst/>
          </a:prstGeom>
          <a:noFill/>
          <a:ln w="9525">
            <a:noFill/>
            <a:round/>
            <a:headEnd/>
            <a:tailEnd/>
          </a:ln>
        </p:spPr>
        <p:txBody>
          <a:bodyPr lIns="90000" tIns="46800" rIns="90000" bIns="46800"/>
          <a:lstStyle/>
          <a:p>
            <a:pPr>
              <a:lnSpc>
                <a:spcPct val="90000"/>
              </a:lnSpc>
              <a:spcBef>
                <a:spcPts val="875"/>
              </a:spcBef>
              <a:spcAft>
                <a:spcPts val="875"/>
              </a:spcAft>
              <a:tabLst>
                <a:tab pos="255588" algn="l"/>
                <a:tab pos="360363"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Lst>
            </a:pPr>
            <a:r>
              <a:rPr lang="en-GB" sz="2400" dirty="0" smtClean="0">
                <a:solidFill>
                  <a:srgbClr val="000000"/>
                </a:solidFill>
              </a:rPr>
              <a:t>In 2015, the 21</a:t>
            </a:r>
            <a:r>
              <a:rPr lang="en-GB" sz="2400" baseline="30000" dirty="0" smtClean="0">
                <a:solidFill>
                  <a:srgbClr val="000000"/>
                </a:solidFill>
              </a:rPr>
              <a:t>st</a:t>
            </a:r>
            <a:r>
              <a:rPr lang="en-GB" sz="2400" dirty="0" smtClean="0">
                <a:solidFill>
                  <a:srgbClr val="000000"/>
                </a:solidFill>
              </a:rPr>
              <a:t> UNFCCC Conference of the Parties (“COP21”) drew up the Paris Agreement</a:t>
            </a:r>
          </a:p>
          <a:p>
            <a:pPr>
              <a:lnSpc>
                <a:spcPct val="90000"/>
              </a:lnSpc>
              <a:spcBef>
                <a:spcPts val="875"/>
              </a:spcBef>
              <a:spcAft>
                <a:spcPts val="875"/>
              </a:spcAft>
              <a:tabLst>
                <a:tab pos="255588" algn="l"/>
                <a:tab pos="360363"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Lst>
            </a:pPr>
            <a:r>
              <a:rPr lang="en-GB" sz="2400" dirty="0" smtClean="0">
                <a:solidFill>
                  <a:srgbClr val="000000"/>
                </a:solidFill>
              </a:rPr>
              <a:t>Emphasises the need to stay below 2°C and “pursue efforts” to keep within 1.5°C</a:t>
            </a:r>
            <a:endParaRPr lang="en-GB" sz="2400" dirty="0">
              <a:solidFill>
                <a:srgbClr val="000000"/>
              </a:solidFill>
            </a:endParaRPr>
          </a:p>
          <a:p>
            <a:pPr>
              <a:lnSpc>
                <a:spcPct val="90000"/>
              </a:lnSpc>
              <a:spcBef>
                <a:spcPts val="875"/>
              </a:spcBef>
              <a:spcAft>
                <a:spcPts val="875"/>
              </a:spcAft>
              <a:tabLst>
                <a:tab pos="255588" algn="l"/>
                <a:tab pos="360363"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Lst>
            </a:pPr>
            <a:r>
              <a:rPr lang="en-GB" sz="2400" dirty="0" smtClean="0">
                <a:solidFill>
                  <a:srgbClr val="000000"/>
                </a:solidFill>
              </a:rPr>
              <a:t>Climate science can help determine how we can best achieve these targets.</a:t>
            </a:r>
            <a:endParaRPr lang="en-GB" sz="2400" dirty="0">
              <a:solidFill>
                <a:srgbClr val="000000"/>
              </a:solidFill>
            </a:endParaRPr>
          </a:p>
        </p:txBody>
      </p:sp>
      <p:pic>
        <p:nvPicPr>
          <p:cNvPr id="1028" name="Picture 4" descr="Image result for cop2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01633" y="27089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9532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17" name="Rectangle 1"/>
          <p:cNvSpPr>
            <a:spLocks noGrp="1" noChangeArrowheads="1"/>
          </p:cNvSpPr>
          <p:nvPr>
            <p:ph type="title" idx="4294967295"/>
          </p:nvPr>
        </p:nvSpPr>
        <p:spPr>
          <a:xfrm>
            <a:off x="2051720" y="341487"/>
            <a:ext cx="6558880" cy="660226"/>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sz="3600"/>
              <a:t>Alternative view – carbon targets</a:t>
            </a:r>
          </a:p>
        </p:txBody>
      </p:sp>
      <p:sp>
        <p:nvSpPr>
          <p:cNvPr id="34818" name="Rectangle 2"/>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819" name="Rectangle 3"/>
          <p:cNvSpPr>
            <a:spLocks noChangeArrowheads="1"/>
          </p:cNvSpPr>
          <p:nvPr/>
        </p:nvSpPr>
        <p:spPr bwMode="auto">
          <a:xfrm>
            <a:off x="3862636"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4820" name="Rectangle 4"/>
          <p:cNvSpPr>
            <a:spLocks noChangeArrowheads="1"/>
          </p:cNvSpPr>
          <p:nvPr/>
        </p:nvSpPr>
        <p:spPr bwMode="auto">
          <a:xfrm>
            <a:off x="5158036" y="5300663"/>
            <a:ext cx="936625" cy="936625"/>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4821" name="Rectangle 5"/>
          <p:cNvSpPr>
            <a:spLocks noChangeArrowheads="1"/>
          </p:cNvSpPr>
          <p:nvPr/>
        </p:nvSpPr>
        <p:spPr bwMode="auto">
          <a:xfrm>
            <a:off x="7318624" y="5300663"/>
            <a:ext cx="936625" cy="9366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4822" name="Text Box 6"/>
          <p:cNvSpPr txBox="1">
            <a:spLocks noChangeArrowheads="1"/>
          </p:cNvSpPr>
          <p:nvPr/>
        </p:nvSpPr>
        <p:spPr bwMode="auto">
          <a:xfrm>
            <a:off x="913061"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34823" name="Text Box 7"/>
          <p:cNvSpPr txBox="1">
            <a:spLocks noChangeArrowheads="1"/>
          </p:cNvSpPr>
          <p:nvPr/>
        </p:nvSpPr>
        <p:spPr bwMode="auto">
          <a:xfrm>
            <a:off x="4080124"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34824" name="Text Box 8"/>
          <p:cNvSpPr txBox="1">
            <a:spLocks noChangeArrowheads="1"/>
          </p:cNvSpPr>
          <p:nvPr/>
        </p:nvSpPr>
        <p:spPr bwMode="auto">
          <a:xfrm>
            <a:off x="5375524" y="558958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4825" name="Text Box 9"/>
          <p:cNvSpPr txBox="1">
            <a:spLocks noChangeArrowheads="1"/>
          </p:cNvSpPr>
          <p:nvPr/>
        </p:nvSpPr>
        <p:spPr bwMode="auto">
          <a:xfrm>
            <a:off x="7547224" y="558323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4826" name="Text Box 10"/>
          <p:cNvSpPr txBox="1">
            <a:spLocks noChangeArrowheads="1"/>
          </p:cNvSpPr>
          <p:nvPr/>
        </p:nvSpPr>
        <p:spPr bwMode="auto">
          <a:xfrm>
            <a:off x="2927599"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34827" name="Text Box 11"/>
          <p:cNvSpPr txBox="1">
            <a:spLocks noChangeArrowheads="1"/>
          </p:cNvSpPr>
          <p:nvPr/>
        </p:nvSpPr>
        <p:spPr bwMode="auto">
          <a:xfrm>
            <a:off x="3203848"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34828" name="Text Box 12"/>
          <p:cNvSpPr txBox="1">
            <a:spLocks noChangeArrowheads="1"/>
          </p:cNvSpPr>
          <p:nvPr/>
        </p:nvSpPr>
        <p:spPr bwMode="auto">
          <a:xfrm>
            <a:off x="5234236" y="6237288"/>
            <a:ext cx="863035"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land</a:t>
            </a:r>
          </a:p>
        </p:txBody>
      </p:sp>
      <p:sp>
        <p:nvSpPr>
          <p:cNvPr id="34829" name="Text Box 13"/>
          <p:cNvSpPr txBox="1">
            <a:spLocks noChangeArrowheads="1"/>
          </p:cNvSpPr>
          <p:nvPr/>
        </p:nvSpPr>
        <p:spPr bwMode="auto">
          <a:xfrm>
            <a:off x="7393236" y="6237288"/>
            <a:ext cx="1162796"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ocean</a:t>
            </a:r>
          </a:p>
        </p:txBody>
      </p:sp>
      <p:sp>
        <p:nvSpPr>
          <p:cNvPr id="34830" name="Rectangle 14"/>
          <p:cNvSpPr>
            <a:spLocks noChangeArrowheads="1"/>
          </p:cNvSpPr>
          <p:nvPr/>
        </p:nvSpPr>
        <p:spPr bwMode="auto">
          <a:xfrm>
            <a:off x="323850" y="1829569"/>
            <a:ext cx="8569325"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dirty="0">
                <a:solidFill>
                  <a:srgbClr val="000000"/>
                </a:solidFill>
              </a:rPr>
              <a:t> lets say we have a CO</a:t>
            </a:r>
            <a:r>
              <a:rPr lang="en-GB" altLang="x-none" sz="2800" baseline="-25000" dirty="0">
                <a:solidFill>
                  <a:srgbClr val="000000"/>
                </a:solidFill>
              </a:rPr>
              <a:t>2</a:t>
            </a:r>
            <a:r>
              <a:rPr lang="en-GB" altLang="x-none" sz="2800" dirty="0">
                <a:solidFill>
                  <a:srgbClr val="000000"/>
                </a:solidFill>
              </a:rPr>
              <a:t> target to stabilise climate…</a:t>
            </a:r>
          </a:p>
        </p:txBody>
      </p:sp>
      <p:sp>
        <p:nvSpPr>
          <p:cNvPr id="34831" name="Text Box 15"/>
          <p:cNvSpPr txBox="1">
            <a:spLocks noChangeArrowheads="1"/>
          </p:cNvSpPr>
          <p:nvPr/>
        </p:nvSpPr>
        <p:spPr bwMode="auto">
          <a:xfrm>
            <a:off x="4236790" y="2818002"/>
            <a:ext cx="3719586" cy="827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This is our fixed target</a:t>
            </a:r>
          </a:p>
          <a:p>
            <a:pPr>
              <a:buClrTx/>
              <a:buFontTx/>
              <a:buNone/>
            </a:pPr>
            <a:r>
              <a:rPr lang="en-GB" altLang="x-none" sz="2800" dirty="0">
                <a:solidFill>
                  <a:srgbClr val="000066"/>
                </a:solidFill>
              </a:rPr>
              <a:t>e.g. 450ppm</a:t>
            </a:r>
          </a:p>
        </p:txBody>
      </p:sp>
      <p:sp>
        <p:nvSpPr>
          <p:cNvPr id="34832" name="Line 16"/>
          <p:cNvSpPr>
            <a:spLocks noChangeShapeType="1"/>
          </p:cNvSpPr>
          <p:nvPr/>
        </p:nvSpPr>
        <p:spPr bwMode="auto">
          <a:xfrm>
            <a:off x="4294436" y="3429000"/>
            <a:ext cx="1588" cy="792163"/>
          </a:xfrm>
          <a:prstGeom prst="line">
            <a:avLst/>
          </a:prstGeom>
          <a:noFill/>
          <a:ln w="9360">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Tree>
    <p:extLst>
      <p:ext uri="{BB962C8B-B14F-4D97-AF65-F5344CB8AC3E}">
        <p14:creationId xmlns:p14="http://schemas.microsoft.com/office/powerpoint/2010/main" val="372520335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42" name="Rectangle 2"/>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843" name="Rectangle 3"/>
          <p:cNvSpPr>
            <a:spLocks noChangeArrowheads="1"/>
          </p:cNvSpPr>
          <p:nvPr/>
        </p:nvSpPr>
        <p:spPr bwMode="auto">
          <a:xfrm>
            <a:off x="3862636"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5844" name="Rectangle 4"/>
          <p:cNvSpPr>
            <a:spLocks noChangeArrowheads="1"/>
          </p:cNvSpPr>
          <p:nvPr/>
        </p:nvSpPr>
        <p:spPr bwMode="auto">
          <a:xfrm>
            <a:off x="5158036" y="5300663"/>
            <a:ext cx="936625" cy="936625"/>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5845" name="Rectangle 5"/>
          <p:cNvSpPr>
            <a:spLocks noChangeArrowheads="1"/>
          </p:cNvSpPr>
          <p:nvPr/>
        </p:nvSpPr>
        <p:spPr bwMode="auto">
          <a:xfrm>
            <a:off x="7318624" y="5300663"/>
            <a:ext cx="936625" cy="9366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5846" name="Text Box 6"/>
          <p:cNvSpPr txBox="1">
            <a:spLocks noChangeArrowheads="1"/>
          </p:cNvSpPr>
          <p:nvPr/>
        </p:nvSpPr>
        <p:spPr bwMode="auto">
          <a:xfrm>
            <a:off x="913061"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35847" name="Text Box 7"/>
          <p:cNvSpPr txBox="1">
            <a:spLocks noChangeArrowheads="1"/>
          </p:cNvSpPr>
          <p:nvPr/>
        </p:nvSpPr>
        <p:spPr bwMode="auto">
          <a:xfrm>
            <a:off x="4080124"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35848" name="Text Box 8"/>
          <p:cNvSpPr txBox="1">
            <a:spLocks noChangeArrowheads="1"/>
          </p:cNvSpPr>
          <p:nvPr/>
        </p:nvSpPr>
        <p:spPr bwMode="auto">
          <a:xfrm>
            <a:off x="5375524" y="558958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5849" name="Text Box 9"/>
          <p:cNvSpPr txBox="1">
            <a:spLocks noChangeArrowheads="1"/>
          </p:cNvSpPr>
          <p:nvPr/>
        </p:nvSpPr>
        <p:spPr bwMode="auto">
          <a:xfrm>
            <a:off x="7547224" y="558323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5850" name="Text Box 10"/>
          <p:cNvSpPr txBox="1">
            <a:spLocks noChangeArrowheads="1"/>
          </p:cNvSpPr>
          <p:nvPr/>
        </p:nvSpPr>
        <p:spPr bwMode="auto">
          <a:xfrm>
            <a:off x="2927599"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35851" name="Text Box 11"/>
          <p:cNvSpPr txBox="1">
            <a:spLocks noChangeArrowheads="1"/>
          </p:cNvSpPr>
          <p:nvPr/>
        </p:nvSpPr>
        <p:spPr bwMode="auto">
          <a:xfrm>
            <a:off x="3203848"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35852" name="Text Box 12"/>
          <p:cNvSpPr txBox="1">
            <a:spLocks noChangeArrowheads="1"/>
          </p:cNvSpPr>
          <p:nvPr/>
        </p:nvSpPr>
        <p:spPr bwMode="auto">
          <a:xfrm>
            <a:off x="5234236" y="6237288"/>
            <a:ext cx="863035"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land</a:t>
            </a:r>
          </a:p>
        </p:txBody>
      </p:sp>
      <p:sp>
        <p:nvSpPr>
          <p:cNvPr id="35853" name="Text Box 13"/>
          <p:cNvSpPr txBox="1">
            <a:spLocks noChangeArrowheads="1"/>
          </p:cNvSpPr>
          <p:nvPr/>
        </p:nvSpPr>
        <p:spPr bwMode="auto">
          <a:xfrm>
            <a:off x="7393236" y="6237288"/>
            <a:ext cx="1162796"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ocean</a:t>
            </a:r>
          </a:p>
        </p:txBody>
      </p:sp>
      <p:sp>
        <p:nvSpPr>
          <p:cNvPr id="35854" name="Rectangle 14"/>
          <p:cNvSpPr>
            <a:spLocks noChangeArrowheads="1"/>
          </p:cNvSpPr>
          <p:nvPr/>
        </p:nvSpPr>
        <p:spPr bwMode="auto">
          <a:xfrm>
            <a:off x="323850" y="1829569"/>
            <a:ext cx="8569325"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dirty="0">
                <a:solidFill>
                  <a:srgbClr val="000000"/>
                </a:solidFill>
              </a:rPr>
              <a:t> lets say we have a CO</a:t>
            </a:r>
            <a:r>
              <a:rPr lang="en-GB" altLang="x-none" sz="2800" baseline="-25000" dirty="0">
                <a:solidFill>
                  <a:srgbClr val="000000"/>
                </a:solidFill>
              </a:rPr>
              <a:t>2</a:t>
            </a:r>
            <a:r>
              <a:rPr lang="en-GB" altLang="x-none" sz="2800" dirty="0">
                <a:solidFill>
                  <a:srgbClr val="000000"/>
                </a:solidFill>
              </a:rPr>
              <a:t> target to stabilise climate…</a:t>
            </a:r>
          </a:p>
        </p:txBody>
      </p:sp>
      <p:sp>
        <p:nvSpPr>
          <p:cNvPr id="35855" name="Text Box 15"/>
          <p:cNvSpPr txBox="1">
            <a:spLocks noChangeArrowheads="1"/>
          </p:cNvSpPr>
          <p:nvPr/>
        </p:nvSpPr>
        <p:spPr bwMode="auto">
          <a:xfrm>
            <a:off x="4236790" y="2818002"/>
            <a:ext cx="3719586" cy="827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This is our fixed target</a:t>
            </a:r>
          </a:p>
          <a:p>
            <a:pPr>
              <a:buClrTx/>
              <a:buFontTx/>
              <a:buNone/>
            </a:pPr>
            <a:r>
              <a:rPr lang="en-GB" altLang="x-none" sz="2800" dirty="0">
                <a:solidFill>
                  <a:srgbClr val="000066"/>
                </a:solidFill>
              </a:rPr>
              <a:t>e.g. 450ppm</a:t>
            </a:r>
          </a:p>
        </p:txBody>
      </p:sp>
      <p:sp>
        <p:nvSpPr>
          <p:cNvPr id="35856" name="Line 16"/>
          <p:cNvSpPr>
            <a:spLocks noChangeShapeType="1"/>
          </p:cNvSpPr>
          <p:nvPr/>
        </p:nvSpPr>
        <p:spPr bwMode="auto">
          <a:xfrm>
            <a:off x="4294436" y="3429000"/>
            <a:ext cx="1588" cy="792163"/>
          </a:xfrm>
          <a:prstGeom prst="line">
            <a:avLst/>
          </a:prstGeom>
          <a:noFill/>
          <a:ln w="9360">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5857" name="Rectangle 17"/>
          <p:cNvSpPr>
            <a:spLocks noChangeArrowheads="1"/>
          </p:cNvSpPr>
          <p:nvPr/>
        </p:nvSpPr>
        <p:spPr bwMode="auto">
          <a:xfrm>
            <a:off x="6094661" y="5734050"/>
            <a:ext cx="936625" cy="503238"/>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5858" name="Rectangle 18"/>
          <p:cNvSpPr>
            <a:spLocks noChangeArrowheads="1"/>
          </p:cNvSpPr>
          <p:nvPr/>
        </p:nvSpPr>
        <p:spPr bwMode="auto">
          <a:xfrm>
            <a:off x="8255249" y="5516563"/>
            <a:ext cx="827087" cy="7207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5859" name="Line 19"/>
          <p:cNvSpPr>
            <a:spLocks noChangeShapeType="1"/>
          </p:cNvSpPr>
          <p:nvPr/>
        </p:nvSpPr>
        <p:spPr bwMode="auto">
          <a:xfrm>
            <a:off x="6526461" y="4941888"/>
            <a:ext cx="1588" cy="647700"/>
          </a:xfrm>
          <a:prstGeom prst="line">
            <a:avLst/>
          </a:prstGeom>
          <a:noFill/>
          <a:ln w="12708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5860" name="Line 20"/>
          <p:cNvSpPr>
            <a:spLocks noChangeShapeType="1"/>
          </p:cNvSpPr>
          <p:nvPr/>
        </p:nvSpPr>
        <p:spPr bwMode="auto">
          <a:xfrm>
            <a:off x="8687049" y="4724400"/>
            <a:ext cx="1587" cy="647700"/>
          </a:xfrm>
          <a:prstGeom prst="line">
            <a:avLst/>
          </a:prstGeom>
          <a:noFill/>
          <a:ln w="12708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5861" name="Text Box 21"/>
          <p:cNvSpPr txBox="1">
            <a:spLocks noChangeArrowheads="1"/>
          </p:cNvSpPr>
          <p:nvPr/>
        </p:nvSpPr>
        <p:spPr bwMode="auto">
          <a:xfrm>
            <a:off x="6289924" y="3616826"/>
            <a:ext cx="2613025" cy="103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400">
                <a:solidFill>
                  <a:srgbClr val="000066"/>
                </a:solidFill>
              </a:rPr>
              <a:t>If these go down, as before, due to climate change…</a:t>
            </a:r>
          </a:p>
        </p:txBody>
      </p:sp>
      <p:sp>
        <p:nvSpPr>
          <p:cNvPr id="25" name="Title 24"/>
          <p:cNvSpPr>
            <a:spLocks noGrp="1" noChangeArrowheads="1"/>
          </p:cNvSpPr>
          <p:nvPr>
            <p:ph type="title" idx="4294967295"/>
          </p:nvPr>
        </p:nvSpPr>
        <p:spPr>
          <a:xfrm>
            <a:off x="2051720" y="341487"/>
            <a:ext cx="6558880" cy="660226"/>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sz="3600"/>
              <a:t>Alternative view – carbon targets</a:t>
            </a:r>
          </a:p>
        </p:txBody>
      </p:sp>
    </p:spTree>
    <p:extLst>
      <p:ext uri="{BB962C8B-B14F-4D97-AF65-F5344CB8AC3E}">
        <p14:creationId xmlns:p14="http://schemas.microsoft.com/office/powerpoint/2010/main" val="14600038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008" y="1772816"/>
            <a:ext cx="8892480" cy="504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66" name="Rectangle 2"/>
          <p:cNvSpPr>
            <a:spLocks noChangeArrowheads="1"/>
          </p:cNvSpPr>
          <p:nvPr/>
        </p:nvSpPr>
        <p:spPr bwMode="auto">
          <a:xfrm>
            <a:off x="827088" y="2492375"/>
            <a:ext cx="936625" cy="3744913"/>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849167" y="4365625"/>
            <a:ext cx="936625" cy="1871663"/>
          </a:xfrm>
          <a:prstGeom prst="rect">
            <a:avLst/>
          </a:prstGeom>
          <a:solidFill>
            <a:srgbClr val="66CC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6868" name="Rectangle 4"/>
          <p:cNvSpPr>
            <a:spLocks noChangeArrowheads="1"/>
          </p:cNvSpPr>
          <p:nvPr/>
        </p:nvSpPr>
        <p:spPr bwMode="auto">
          <a:xfrm>
            <a:off x="5144567" y="5300663"/>
            <a:ext cx="936625" cy="936625"/>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6869" name="Rectangle 5"/>
          <p:cNvSpPr>
            <a:spLocks noChangeArrowheads="1"/>
          </p:cNvSpPr>
          <p:nvPr/>
        </p:nvSpPr>
        <p:spPr bwMode="auto">
          <a:xfrm>
            <a:off x="7305155" y="5300663"/>
            <a:ext cx="936625" cy="9366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6870" name="Text Box 6"/>
          <p:cNvSpPr txBox="1">
            <a:spLocks noChangeArrowheads="1"/>
          </p:cNvSpPr>
          <p:nvPr/>
        </p:nvSpPr>
        <p:spPr bwMode="auto">
          <a:xfrm>
            <a:off x="899592" y="3709988"/>
            <a:ext cx="782884"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100</a:t>
            </a:r>
          </a:p>
        </p:txBody>
      </p:sp>
      <p:sp>
        <p:nvSpPr>
          <p:cNvPr id="36871" name="Text Box 7"/>
          <p:cNvSpPr txBox="1">
            <a:spLocks noChangeArrowheads="1"/>
          </p:cNvSpPr>
          <p:nvPr/>
        </p:nvSpPr>
        <p:spPr bwMode="auto">
          <a:xfrm>
            <a:off x="4066655" y="5013325"/>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50</a:t>
            </a:r>
          </a:p>
        </p:txBody>
      </p:sp>
      <p:sp>
        <p:nvSpPr>
          <p:cNvPr id="36872" name="Text Box 8"/>
          <p:cNvSpPr txBox="1">
            <a:spLocks noChangeArrowheads="1"/>
          </p:cNvSpPr>
          <p:nvPr/>
        </p:nvSpPr>
        <p:spPr bwMode="auto">
          <a:xfrm>
            <a:off x="5362055" y="558958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6873" name="Text Box 9"/>
          <p:cNvSpPr txBox="1">
            <a:spLocks noChangeArrowheads="1"/>
          </p:cNvSpPr>
          <p:nvPr/>
        </p:nvSpPr>
        <p:spPr bwMode="auto">
          <a:xfrm>
            <a:off x="7533755" y="5583238"/>
            <a:ext cx="582509" cy="46076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b="1">
                <a:solidFill>
                  <a:srgbClr val="000066"/>
                </a:solidFill>
              </a:rPr>
              <a:t>25</a:t>
            </a:r>
          </a:p>
        </p:txBody>
      </p:sp>
      <p:sp>
        <p:nvSpPr>
          <p:cNvPr id="36874" name="Text Box 10"/>
          <p:cNvSpPr txBox="1">
            <a:spLocks noChangeArrowheads="1"/>
          </p:cNvSpPr>
          <p:nvPr/>
        </p:nvSpPr>
        <p:spPr bwMode="auto">
          <a:xfrm>
            <a:off x="2914130" y="3429000"/>
            <a:ext cx="391752"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
            </a:r>
          </a:p>
        </p:txBody>
      </p:sp>
      <p:sp>
        <p:nvSpPr>
          <p:cNvPr id="36875" name="Text Box 11"/>
          <p:cNvSpPr txBox="1">
            <a:spLocks noChangeArrowheads="1"/>
          </p:cNvSpPr>
          <p:nvPr/>
        </p:nvSpPr>
        <p:spPr bwMode="auto">
          <a:xfrm>
            <a:off x="3203848" y="6237288"/>
            <a:ext cx="2082919"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atmosphere</a:t>
            </a:r>
          </a:p>
        </p:txBody>
      </p:sp>
      <p:sp>
        <p:nvSpPr>
          <p:cNvPr id="36876" name="Text Box 12"/>
          <p:cNvSpPr txBox="1">
            <a:spLocks noChangeArrowheads="1"/>
          </p:cNvSpPr>
          <p:nvPr/>
        </p:nvSpPr>
        <p:spPr bwMode="auto">
          <a:xfrm>
            <a:off x="5220767" y="6237288"/>
            <a:ext cx="863035"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land</a:t>
            </a:r>
          </a:p>
        </p:txBody>
      </p:sp>
      <p:sp>
        <p:nvSpPr>
          <p:cNvPr id="36877" name="Text Box 13"/>
          <p:cNvSpPr txBox="1">
            <a:spLocks noChangeArrowheads="1"/>
          </p:cNvSpPr>
          <p:nvPr/>
        </p:nvSpPr>
        <p:spPr bwMode="auto">
          <a:xfrm>
            <a:off x="7379767" y="6237288"/>
            <a:ext cx="1162796" cy="4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ocean</a:t>
            </a:r>
          </a:p>
        </p:txBody>
      </p:sp>
      <p:sp>
        <p:nvSpPr>
          <p:cNvPr id="36878" name="Rectangle 14"/>
          <p:cNvSpPr>
            <a:spLocks noChangeArrowheads="1"/>
          </p:cNvSpPr>
          <p:nvPr/>
        </p:nvSpPr>
        <p:spPr bwMode="auto">
          <a:xfrm>
            <a:off x="323850" y="1829569"/>
            <a:ext cx="8569325"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77800" indent="-169863">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1pPr>
            <a:lvl2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FFFFFF"/>
                </a:solidFill>
                <a:latin typeface="Arial" charset="0"/>
                <a:ea typeface="Lucida Sans Unicode" charset="0"/>
                <a:cs typeface="Lucida Sans Unicode" charset="0"/>
              </a:defRPr>
            </a:lvl9pPr>
          </a:lstStyle>
          <a:p>
            <a:pPr>
              <a:lnSpc>
                <a:spcPct val="90000"/>
              </a:lnSpc>
              <a:buClrTx/>
              <a:buFontTx/>
              <a:buNone/>
            </a:pPr>
            <a:r>
              <a:rPr lang="en-GB" altLang="x-none" sz="2800" dirty="0">
                <a:solidFill>
                  <a:srgbClr val="000000"/>
                </a:solidFill>
              </a:rPr>
              <a:t> lets say we have a CO</a:t>
            </a:r>
            <a:r>
              <a:rPr lang="en-GB" altLang="x-none" sz="2800" baseline="-25000" dirty="0">
                <a:solidFill>
                  <a:srgbClr val="000000"/>
                </a:solidFill>
              </a:rPr>
              <a:t>2</a:t>
            </a:r>
            <a:r>
              <a:rPr lang="en-GB" altLang="x-none" sz="2800" dirty="0">
                <a:solidFill>
                  <a:srgbClr val="000000"/>
                </a:solidFill>
              </a:rPr>
              <a:t> target to stabilise climate…</a:t>
            </a:r>
          </a:p>
        </p:txBody>
      </p:sp>
      <p:sp>
        <p:nvSpPr>
          <p:cNvPr id="36879" name="Text Box 15"/>
          <p:cNvSpPr txBox="1">
            <a:spLocks noChangeArrowheads="1"/>
          </p:cNvSpPr>
          <p:nvPr/>
        </p:nvSpPr>
        <p:spPr bwMode="auto">
          <a:xfrm>
            <a:off x="4236790" y="2818002"/>
            <a:ext cx="3719586" cy="827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a:solidFill>
                  <a:srgbClr val="000066"/>
                </a:solidFill>
              </a:rPr>
              <a:t>This is our fixed target</a:t>
            </a:r>
          </a:p>
          <a:p>
            <a:pPr>
              <a:buClrTx/>
              <a:buFontTx/>
              <a:buNone/>
            </a:pPr>
            <a:r>
              <a:rPr lang="en-GB" altLang="x-none" sz="2800" dirty="0">
                <a:solidFill>
                  <a:srgbClr val="000066"/>
                </a:solidFill>
              </a:rPr>
              <a:t>e.g. 450ppm</a:t>
            </a:r>
          </a:p>
        </p:txBody>
      </p:sp>
      <p:sp>
        <p:nvSpPr>
          <p:cNvPr id="36880" name="Line 16"/>
          <p:cNvSpPr>
            <a:spLocks noChangeShapeType="1"/>
          </p:cNvSpPr>
          <p:nvPr/>
        </p:nvSpPr>
        <p:spPr bwMode="auto">
          <a:xfrm>
            <a:off x="4280967" y="3429000"/>
            <a:ext cx="1588" cy="792163"/>
          </a:xfrm>
          <a:prstGeom prst="line">
            <a:avLst/>
          </a:prstGeom>
          <a:noFill/>
          <a:ln w="9360">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6881" name="Rectangle 17"/>
          <p:cNvSpPr>
            <a:spLocks noChangeArrowheads="1"/>
          </p:cNvSpPr>
          <p:nvPr/>
        </p:nvSpPr>
        <p:spPr bwMode="auto">
          <a:xfrm>
            <a:off x="6081192" y="5734050"/>
            <a:ext cx="936625" cy="503238"/>
          </a:xfrm>
          <a:prstGeom prst="rect">
            <a:avLst/>
          </a:prstGeom>
          <a:solidFill>
            <a:srgbClr val="008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6882" name="Rectangle 18"/>
          <p:cNvSpPr>
            <a:spLocks noChangeArrowheads="1"/>
          </p:cNvSpPr>
          <p:nvPr/>
        </p:nvSpPr>
        <p:spPr bwMode="auto">
          <a:xfrm>
            <a:off x="8241780" y="5516563"/>
            <a:ext cx="827087" cy="720725"/>
          </a:xfrm>
          <a:prstGeom prst="rect">
            <a:avLst/>
          </a:prstGeom>
          <a:solidFill>
            <a:srgbClr val="0000FF"/>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6883" name="Line 19"/>
          <p:cNvSpPr>
            <a:spLocks noChangeShapeType="1"/>
          </p:cNvSpPr>
          <p:nvPr/>
        </p:nvSpPr>
        <p:spPr bwMode="auto">
          <a:xfrm>
            <a:off x="6512992" y="4941888"/>
            <a:ext cx="1588" cy="647700"/>
          </a:xfrm>
          <a:prstGeom prst="line">
            <a:avLst/>
          </a:prstGeom>
          <a:noFill/>
          <a:ln w="12708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6884" name="Line 20"/>
          <p:cNvSpPr>
            <a:spLocks noChangeShapeType="1"/>
          </p:cNvSpPr>
          <p:nvPr/>
        </p:nvSpPr>
        <p:spPr bwMode="auto">
          <a:xfrm>
            <a:off x="8673580" y="4724400"/>
            <a:ext cx="1587" cy="647700"/>
          </a:xfrm>
          <a:prstGeom prst="line">
            <a:avLst/>
          </a:prstGeom>
          <a:noFill/>
          <a:ln w="12708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6885" name="Text Box 21"/>
          <p:cNvSpPr txBox="1">
            <a:spLocks noChangeArrowheads="1"/>
          </p:cNvSpPr>
          <p:nvPr/>
        </p:nvSpPr>
        <p:spPr bwMode="auto">
          <a:xfrm>
            <a:off x="6276455" y="3616826"/>
            <a:ext cx="2613025" cy="103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Lucida Sans Unicode" charset="0"/>
                <a:cs typeface="Lucida Sans Unicode" charset="0"/>
              </a:defRPr>
            </a:lvl9pPr>
          </a:lstStyle>
          <a:p>
            <a:pPr>
              <a:buClrTx/>
              <a:buFontTx/>
              <a:buNone/>
            </a:pPr>
            <a:r>
              <a:rPr lang="en-GB" altLang="x-none" sz="2400" dirty="0">
                <a:solidFill>
                  <a:srgbClr val="000066"/>
                </a:solidFill>
              </a:rPr>
              <a:t>If these go down, as before, due to climate change…</a:t>
            </a:r>
          </a:p>
        </p:txBody>
      </p:sp>
      <p:sp>
        <p:nvSpPr>
          <p:cNvPr id="36886" name="Rectangle 22"/>
          <p:cNvSpPr>
            <a:spLocks noChangeArrowheads="1"/>
          </p:cNvSpPr>
          <p:nvPr/>
        </p:nvSpPr>
        <p:spPr bwMode="auto">
          <a:xfrm>
            <a:off x="1763167" y="3429000"/>
            <a:ext cx="936625" cy="2808288"/>
          </a:xfrm>
          <a:prstGeom prst="rect">
            <a:avLst/>
          </a:prstGeom>
          <a:solidFill>
            <a:srgbClr val="800000"/>
          </a:solidFill>
          <a:ln w="936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800"/>
          </a:p>
        </p:txBody>
      </p:sp>
      <p:sp>
        <p:nvSpPr>
          <p:cNvPr id="36887" name="Line 23"/>
          <p:cNvSpPr>
            <a:spLocks noChangeShapeType="1"/>
          </p:cNvSpPr>
          <p:nvPr/>
        </p:nvSpPr>
        <p:spPr bwMode="auto">
          <a:xfrm>
            <a:off x="2195513" y="2708275"/>
            <a:ext cx="1587" cy="647700"/>
          </a:xfrm>
          <a:prstGeom prst="line">
            <a:avLst/>
          </a:prstGeom>
          <a:noFill/>
          <a:ln w="127080">
            <a:solidFill>
              <a:srgbClr val="99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800"/>
          </a:p>
        </p:txBody>
      </p:sp>
      <p:sp>
        <p:nvSpPr>
          <p:cNvPr id="36888" name="Text Box 24"/>
          <p:cNvSpPr txBox="1">
            <a:spLocks noChangeArrowheads="1"/>
          </p:cNvSpPr>
          <p:nvPr/>
        </p:nvSpPr>
        <p:spPr bwMode="auto">
          <a:xfrm>
            <a:off x="2267347" y="2211391"/>
            <a:ext cx="2449513" cy="119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5pPr>
            <a:lvl6pPr marL="2514600" indent="-228600" defTabSz="449263"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6pPr>
            <a:lvl7pPr marL="2971800" indent="-228600" defTabSz="449263"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7pPr>
            <a:lvl8pPr marL="3429000" indent="-228600" defTabSz="449263"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8pPr>
            <a:lvl9pPr marL="3886200" indent="-228600" defTabSz="449263"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79125" algn="l"/>
                <a:tab pos="10780713" algn="l"/>
              </a:tabLst>
              <a:defRPr>
                <a:solidFill>
                  <a:srgbClr val="FFFFFF"/>
                </a:solidFill>
                <a:latin typeface="Arial" charset="0"/>
                <a:ea typeface="Lucida Sans Unicode" charset="0"/>
                <a:cs typeface="Lucida Sans Unicode" charset="0"/>
              </a:defRPr>
            </a:lvl9pPr>
          </a:lstStyle>
          <a:p>
            <a:pPr>
              <a:buClrTx/>
              <a:buFontTx/>
              <a:buNone/>
            </a:pPr>
            <a:r>
              <a:rPr lang="en-GB" altLang="x-none" sz="2800" dirty="0">
                <a:solidFill>
                  <a:srgbClr val="000066"/>
                </a:solidFill>
              </a:rPr>
              <a:t>This must go down to              	balance</a:t>
            </a:r>
          </a:p>
        </p:txBody>
      </p:sp>
      <p:sp>
        <p:nvSpPr>
          <p:cNvPr id="28" name="Title 27"/>
          <p:cNvSpPr>
            <a:spLocks noGrp="1" noChangeArrowheads="1"/>
          </p:cNvSpPr>
          <p:nvPr>
            <p:ph type="title" idx="4294967295"/>
          </p:nvPr>
        </p:nvSpPr>
        <p:spPr>
          <a:xfrm>
            <a:off x="2051720" y="341487"/>
            <a:ext cx="6558880" cy="660226"/>
          </a:xfrm>
          <a:prstGeom prst="rect">
            <a:avLst/>
          </a:prstGeo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x-none" sz="3600"/>
              <a:t>Alternative view – carbon targets</a:t>
            </a:r>
          </a:p>
        </p:txBody>
      </p:sp>
    </p:spTree>
    <p:extLst>
      <p:ext uri="{BB962C8B-B14F-4D97-AF65-F5344CB8AC3E}">
        <p14:creationId xmlns:p14="http://schemas.microsoft.com/office/powerpoint/2010/main" val="4297332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2952" y="1033762"/>
            <a:ext cx="7438095" cy="4790476"/>
          </a:xfrm>
          <a:prstGeom prst="rect">
            <a:avLst/>
          </a:prstGeom>
        </p:spPr>
      </p:pic>
    </p:spTree>
    <p:extLst>
      <p:ext uri="{BB962C8B-B14F-4D97-AF65-F5344CB8AC3E}">
        <p14:creationId xmlns:p14="http://schemas.microsoft.com/office/powerpoint/2010/main" val="19281794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6584" y="167948"/>
            <a:ext cx="6181820" cy="6437796"/>
          </a:xfrm>
          <a:prstGeom prst="rect">
            <a:avLst/>
          </a:prstGeom>
        </p:spPr>
      </p:pic>
      <p:sp>
        <p:nvSpPr>
          <p:cNvPr id="10" name="TextBox 9"/>
          <p:cNvSpPr txBox="1"/>
          <p:nvPr/>
        </p:nvSpPr>
        <p:spPr>
          <a:xfrm>
            <a:off x="4863846" y="6570659"/>
            <a:ext cx="4100738" cy="369332"/>
          </a:xfrm>
          <a:prstGeom prst="rect">
            <a:avLst/>
          </a:prstGeom>
          <a:noFill/>
        </p:spPr>
        <p:txBody>
          <a:bodyPr wrap="none" rtlCol="0">
            <a:spAutoFit/>
          </a:bodyPr>
          <a:lstStyle/>
          <a:p>
            <a:r>
              <a:rPr lang="en-GB" dirty="0" smtClean="0"/>
              <a:t>Smith et al., Nature Climate Change, 2015</a:t>
            </a:r>
            <a:endParaRPr lang="en-GB" dirty="0"/>
          </a:p>
        </p:txBody>
      </p:sp>
      <p:sp>
        <p:nvSpPr>
          <p:cNvPr id="3" name="TextBox 2"/>
          <p:cNvSpPr txBox="1"/>
          <p:nvPr/>
        </p:nvSpPr>
        <p:spPr>
          <a:xfrm>
            <a:off x="179819" y="3391909"/>
            <a:ext cx="1873308" cy="1200329"/>
          </a:xfrm>
          <a:prstGeom prst="rect">
            <a:avLst/>
          </a:prstGeom>
          <a:noFill/>
        </p:spPr>
        <p:txBody>
          <a:bodyPr wrap="square" rtlCol="0">
            <a:spAutoFit/>
          </a:bodyPr>
          <a:lstStyle/>
          <a:p>
            <a:r>
              <a:rPr lang="en-GB" dirty="0" smtClean="0"/>
              <a:t>D – H are </a:t>
            </a:r>
            <a:r>
              <a:rPr lang="en-GB" b="1" dirty="0" smtClean="0"/>
              <a:t>Negative Emission Technologies</a:t>
            </a:r>
            <a:endParaRPr lang="en-GB" b="1" dirty="0"/>
          </a:p>
        </p:txBody>
      </p:sp>
    </p:spTree>
    <p:extLst>
      <p:ext uri="{BB962C8B-B14F-4D97-AF65-F5344CB8AC3E}">
        <p14:creationId xmlns:p14="http://schemas.microsoft.com/office/powerpoint/2010/main" val="61246262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4810" y="808153"/>
            <a:ext cx="4000000" cy="362857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32040" y="808153"/>
            <a:ext cx="4009524" cy="3647619"/>
          </a:xfrm>
          <a:prstGeom prst="rect">
            <a:avLst/>
          </a:prstGeom>
        </p:spPr>
      </p:pic>
      <p:sp>
        <p:nvSpPr>
          <p:cNvPr id="10" name="TextBox 9"/>
          <p:cNvSpPr txBox="1"/>
          <p:nvPr/>
        </p:nvSpPr>
        <p:spPr>
          <a:xfrm>
            <a:off x="4888362" y="4757088"/>
            <a:ext cx="4100738" cy="369332"/>
          </a:xfrm>
          <a:prstGeom prst="rect">
            <a:avLst/>
          </a:prstGeom>
          <a:noFill/>
        </p:spPr>
        <p:txBody>
          <a:bodyPr wrap="none" rtlCol="0">
            <a:spAutoFit/>
          </a:bodyPr>
          <a:lstStyle/>
          <a:p>
            <a:r>
              <a:rPr lang="en-GB" dirty="0" smtClean="0"/>
              <a:t>Smith et al., Nature Climate Change, 2015</a:t>
            </a:r>
            <a:endParaRPr lang="en-GB" dirty="0"/>
          </a:p>
        </p:txBody>
      </p:sp>
      <p:sp>
        <p:nvSpPr>
          <p:cNvPr id="4" name="TextBox 3"/>
          <p:cNvSpPr txBox="1"/>
          <p:nvPr/>
        </p:nvSpPr>
        <p:spPr>
          <a:xfrm>
            <a:off x="1619672" y="4693492"/>
            <a:ext cx="306494" cy="369332"/>
          </a:xfrm>
          <a:prstGeom prst="rect">
            <a:avLst/>
          </a:prstGeom>
          <a:noFill/>
        </p:spPr>
        <p:txBody>
          <a:bodyPr wrap="none" rtlCol="0">
            <a:spAutoFit/>
          </a:bodyPr>
          <a:lstStyle/>
          <a:p>
            <a:r>
              <a:rPr lang="en-GB" dirty="0" smtClean="0"/>
              <a:t>d</a:t>
            </a:r>
            <a:endParaRPr lang="en-GB" dirty="0"/>
          </a:p>
        </p:txBody>
      </p:sp>
      <p:sp>
        <p:nvSpPr>
          <p:cNvPr id="6" name="TextBox 5"/>
          <p:cNvSpPr txBox="1"/>
          <p:nvPr/>
        </p:nvSpPr>
        <p:spPr>
          <a:xfrm>
            <a:off x="2572956" y="4690084"/>
            <a:ext cx="300082" cy="369332"/>
          </a:xfrm>
          <a:prstGeom prst="rect">
            <a:avLst/>
          </a:prstGeom>
          <a:noFill/>
        </p:spPr>
        <p:txBody>
          <a:bodyPr wrap="none" rtlCol="0">
            <a:spAutoFit/>
          </a:bodyPr>
          <a:lstStyle/>
          <a:p>
            <a:r>
              <a:rPr lang="en-GB" dirty="0" smtClean="0"/>
              <a:t>e</a:t>
            </a:r>
            <a:endParaRPr lang="en-GB" dirty="0"/>
          </a:p>
        </p:txBody>
      </p:sp>
      <p:sp>
        <p:nvSpPr>
          <p:cNvPr id="11" name="TextBox 10"/>
          <p:cNvSpPr txBox="1"/>
          <p:nvPr/>
        </p:nvSpPr>
        <p:spPr>
          <a:xfrm>
            <a:off x="2722997" y="4741223"/>
            <a:ext cx="255198" cy="369332"/>
          </a:xfrm>
          <a:prstGeom prst="rect">
            <a:avLst/>
          </a:prstGeom>
          <a:noFill/>
        </p:spPr>
        <p:txBody>
          <a:bodyPr wrap="none" rtlCol="0">
            <a:spAutoFit/>
          </a:bodyPr>
          <a:lstStyle/>
          <a:p>
            <a:r>
              <a:rPr lang="en-GB" dirty="0" smtClean="0"/>
              <a:t>f</a:t>
            </a:r>
            <a:endParaRPr lang="en-GB" dirty="0"/>
          </a:p>
        </p:txBody>
      </p:sp>
      <p:sp>
        <p:nvSpPr>
          <p:cNvPr id="12" name="TextBox 11"/>
          <p:cNvSpPr txBox="1"/>
          <p:nvPr/>
        </p:nvSpPr>
        <p:spPr>
          <a:xfrm>
            <a:off x="4067944" y="6164310"/>
            <a:ext cx="3748847" cy="369332"/>
          </a:xfrm>
          <a:prstGeom prst="rect">
            <a:avLst/>
          </a:prstGeom>
          <a:noFill/>
        </p:spPr>
        <p:txBody>
          <a:bodyPr wrap="none" rtlCol="0">
            <a:spAutoFit/>
          </a:bodyPr>
          <a:lstStyle/>
          <a:p>
            <a:r>
              <a:rPr lang="en-GB" dirty="0" smtClean="0"/>
              <a:t>Also water, nitrogen, albedo changes..</a:t>
            </a:r>
            <a:endParaRPr lang="en-GB" dirty="0"/>
          </a:p>
        </p:txBody>
      </p:sp>
    </p:spTree>
    <p:extLst>
      <p:ext uri="{BB962C8B-B14F-4D97-AF65-F5344CB8AC3E}">
        <p14:creationId xmlns:p14="http://schemas.microsoft.com/office/powerpoint/2010/main" val="84262838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2" name="TextBox 1"/>
          <p:cNvSpPr txBox="1"/>
          <p:nvPr/>
        </p:nvSpPr>
        <p:spPr>
          <a:xfrm>
            <a:off x="3707904" y="1340768"/>
            <a:ext cx="5256583" cy="3416320"/>
          </a:xfrm>
          <a:prstGeom prst="rect">
            <a:avLst/>
          </a:prstGeom>
          <a:noFill/>
        </p:spPr>
        <p:txBody>
          <a:bodyPr wrap="square" rtlCol="0">
            <a:spAutoFit/>
          </a:bodyPr>
          <a:lstStyle/>
          <a:p>
            <a:r>
              <a:rPr lang="en-GB" sz="2400" dirty="0" smtClean="0">
                <a:latin typeface="Footlight MT Light" panose="0204060206030A020304" pitchFamily="18" charset="0"/>
              </a:rPr>
              <a:t>“there </a:t>
            </a:r>
            <a:r>
              <a:rPr lang="en-GB" sz="2400" dirty="0">
                <a:latin typeface="Footlight MT Light" panose="0204060206030A020304" pitchFamily="18" charset="0"/>
              </a:rPr>
              <a:t>is no NET (or combination of NETs) currently available that</a:t>
            </a:r>
          </a:p>
          <a:p>
            <a:r>
              <a:rPr lang="en-GB" sz="2400" dirty="0">
                <a:latin typeface="Footlight MT Light" panose="0204060206030A020304" pitchFamily="18" charset="0"/>
              </a:rPr>
              <a:t>could be implemented to meet the &lt;2 °C target without significant</a:t>
            </a:r>
          </a:p>
          <a:p>
            <a:r>
              <a:rPr lang="en-GB" sz="2400" dirty="0">
                <a:latin typeface="Footlight MT Light" panose="0204060206030A020304" pitchFamily="18" charset="0"/>
              </a:rPr>
              <a:t>impact on either land, energy, water, nutrient, albedo or cost, and</a:t>
            </a:r>
          </a:p>
          <a:p>
            <a:r>
              <a:rPr lang="en-GB" sz="2400" dirty="0">
                <a:latin typeface="Footlight MT Light" panose="0204060206030A020304" pitchFamily="18" charset="0"/>
              </a:rPr>
              <a:t>so ‘plan A’ must be to immediately and aggressively reduce GHG</a:t>
            </a:r>
          </a:p>
          <a:p>
            <a:r>
              <a:rPr lang="en-GB" sz="2400" dirty="0">
                <a:latin typeface="Footlight MT Light" panose="0204060206030A020304" pitchFamily="18" charset="0"/>
              </a:rPr>
              <a:t>emissions</a:t>
            </a:r>
            <a:r>
              <a:rPr lang="en-GB" sz="2400" dirty="0" smtClean="0">
                <a:latin typeface="Footlight MT Light" panose="0204060206030A020304" pitchFamily="18" charset="0"/>
              </a:rPr>
              <a:t>.”</a:t>
            </a:r>
            <a:endParaRPr lang="en-GB" sz="2400" dirty="0">
              <a:latin typeface="Footlight MT Light" panose="0204060206030A020304" pitchFamily="18" charset="0"/>
            </a:endParaRPr>
          </a:p>
        </p:txBody>
      </p:sp>
      <p:sp>
        <p:nvSpPr>
          <p:cNvPr id="3" name="TextBox 2"/>
          <p:cNvSpPr txBox="1"/>
          <p:nvPr/>
        </p:nvSpPr>
        <p:spPr>
          <a:xfrm>
            <a:off x="4888362" y="4757088"/>
            <a:ext cx="4100738" cy="369332"/>
          </a:xfrm>
          <a:prstGeom prst="rect">
            <a:avLst/>
          </a:prstGeom>
          <a:noFill/>
        </p:spPr>
        <p:txBody>
          <a:bodyPr wrap="none" rtlCol="0">
            <a:spAutoFit/>
          </a:bodyPr>
          <a:lstStyle/>
          <a:p>
            <a:r>
              <a:rPr lang="en-GB" dirty="0" smtClean="0"/>
              <a:t>Smith et al., Nature Climate Change, 2015</a:t>
            </a:r>
            <a:endParaRPr lang="en-GB" dirty="0"/>
          </a:p>
        </p:txBody>
      </p:sp>
    </p:spTree>
    <p:extLst>
      <p:ext uri="{BB962C8B-B14F-4D97-AF65-F5344CB8AC3E}">
        <p14:creationId xmlns:p14="http://schemas.microsoft.com/office/powerpoint/2010/main" val="31415573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10" name="Content Placeholder 2"/>
          <p:cNvSpPr txBox="1">
            <a:spLocks/>
          </p:cNvSpPr>
          <p:nvPr/>
        </p:nvSpPr>
        <p:spPr>
          <a:xfrm>
            <a:off x="663631" y="1625234"/>
            <a:ext cx="4171950" cy="3263504"/>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CO</a:t>
            </a:r>
            <a:r>
              <a:rPr lang="en-GB" baseline="-25000" dirty="0" smtClean="0"/>
              <a:t>2 </a:t>
            </a:r>
            <a:r>
              <a:rPr lang="en-GB" dirty="0" smtClean="0"/>
              <a:t>rich air meets seawater containing less</a:t>
            </a:r>
          </a:p>
          <a:p>
            <a:r>
              <a:rPr lang="en-GB" dirty="0" smtClean="0"/>
              <a:t>The greenhouse gas diffuses into the ocean.</a:t>
            </a:r>
          </a:p>
          <a:p>
            <a:r>
              <a:rPr lang="en-GB" dirty="0" smtClean="0"/>
              <a:t>This warm, CO</a:t>
            </a:r>
            <a:r>
              <a:rPr lang="en-GB" baseline="-25000" dirty="0" smtClean="0"/>
              <a:t>2</a:t>
            </a:r>
            <a:r>
              <a:rPr lang="en-GB" dirty="0" smtClean="0"/>
              <a:t>-rich surface water flows to colder parts of the globe, releasing its heat.</a:t>
            </a:r>
          </a:p>
          <a:p>
            <a:r>
              <a:rPr lang="en-GB" dirty="0" smtClean="0"/>
              <a:t>The now-cool water sinks several km deep, carrying carbon to deep water.</a:t>
            </a:r>
          </a:p>
          <a:p>
            <a:r>
              <a:rPr lang="en-GB" dirty="0" smtClean="0"/>
              <a:t>Oceanic organisms also store carbon.</a:t>
            </a:r>
          </a:p>
          <a:p>
            <a:pPr lvl="1"/>
            <a:endParaRPr lang="en-GB" dirty="0"/>
          </a:p>
        </p:txBody>
      </p:sp>
      <p:sp>
        <p:nvSpPr>
          <p:cNvPr id="11" name="Title 1"/>
          <p:cNvSpPr txBox="1">
            <a:spLocks/>
          </p:cNvSpPr>
          <p:nvPr/>
        </p:nvSpPr>
        <p:spPr>
          <a:xfrm>
            <a:off x="549624" y="63305"/>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Oceanic carbon</a:t>
            </a:r>
            <a:endParaRPr lang="en-GB" dirty="0"/>
          </a:p>
        </p:txBody>
      </p:sp>
      <p:sp>
        <p:nvSpPr>
          <p:cNvPr id="13" name="Content Placeholder 2"/>
          <p:cNvSpPr txBox="1">
            <a:spLocks/>
          </p:cNvSpPr>
          <p:nvPr/>
        </p:nvSpPr>
        <p:spPr>
          <a:xfrm>
            <a:off x="5240711" y="3597203"/>
            <a:ext cx="3436730" cy="6024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Blue = CO</a:t>
            </a:r>
            <a:r>
              <a:rPr lang="en-GB" sz="1800" baseline="-25000" dirty="0"/>
              <a:t>2</a:t>
            </a:r>
            <a:r>
              <a:rPr lang="en-GB" sz="1800" dirty="0"/>
              <a:t> uptake by the ocean</a:t>
            </a:r>
          </a:p>
        </p:txBody>
      </p:sp>
      <p:pic>
        <p:nvPicPr>
          <p:cNvPr id="15" name="Picture 2" descr="Image result for ocean co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0014" y="4120845"/>
            <a:ext cx="3889070" cy="24215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bluebird-electric.net/oceanography/ocean_pictures/acid-oceans-corals-at-risk-from-co2-polluted-sea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17396" y="5091148"/>
            <a:ext cx="2727488" cy="16631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5581" y="980222"/>
            <a:ext cx="3961556" cy="2448778"/>
          </a:xfrm>
          <a:prstGeom prst="rect">
            <a:avLst/>
          </a:prstGeom>
        </p:spPr>
      </p:pic>
    </p:spTree>
    <p:extLst>
      <p:ext uri="{BB962C8B-B14F-4D97-AF65-F5344CB8AC3E}">
        <p14:creationId xmlns:p14="http://schemas.microsoft.com/office/powerpoint/2010/main" val="27749667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54917"/>
            <a:ext cx="2376264" cy="2024060"/>
          </a:xfrm>
          <a:prstGeom prst="rect">
            <a:avLst/>
          </a:prstGeom>
        </p:spPr>
      </p:pic>
      <p:sp>
        <p:nvSpPr>
          <p:cNvPr id="3" name="TextBox 2"/>
          <p:cNvSpPr txBox="1"/>
          <p:nvPr/>
        </p:nvSpPr>
        <p:spPr>
          <a:xfrm>
            <a:off x="3400600" y="819141"/>
            <a:ext cx="5815408" cy="5447645"/>
          </a:xfrm>
          <a:prstGeom prst="rect">
            <a:avLst/>
          </a:prstGeom>
          <a:noFill/>
        </p:spPr>
        <p:txBody>
          <a:bodyPr wrap="square" rtlCol="0">
            <a:spAutoFit/>
          </a:bodyPr>
          <a:lstStyle/>
          <a:p>
            <a:pPr marL="285750" indent="-285750" fontAlgn="base">
              <a:buFont typeface="Arial" panose="020B0604020202020204" pitchFamily="34" charset="0"/>
              <a:buChar char="•"/>
            </a:pPr>
            <a:r>
              <a:rPr lang="en-GB" sz="2400" dirty="0"/>
              <a:t>About 10% of the water evaporated from the ocean is transported over land by the winds and finds its way back to the ocean </a:t>
            </a:r>
            <a:endParaRPr lang="en-GB" sz="2400" dirty="0" smtClean="0"/>
          </a:p>
          <a:p>
            <a:pPr marL="285750" indent="-285750" fontAlgn="base">
              <a:buFont typeface="Arial" panose="020B0604020202020204" pitchFamily="34" charset="0"/>
              <a:buChar char="•"/>
            </a:pPr>
            <a:r>
              <a:rPr lang="en-GB" sz="2400" dirty="0" smtClean="0"/>
              <a:t>In </a:t>
            </a:r>
            <a:r>
              <a:rPr lang="en-GB" sz="2400" dirty="0"/>
              <a:t>general, precipitation is limited by the availability of water, energy, or both. </a:t>
            </a:r>
            <a:endParaRPr lang="en-GB" sz="2400" dirty="0" smtClean="0"/>
          </a:p>
          <a:p>
            <a:pPr marL="285750" indent="-285750" fontAlgn="base">
              <a:buFont typeface="Arial" panose="020B0604020202020204" pitchFamily="34" charset="0"/>
              <a:buChar char="•"/>
            </a:pPr>
            <a:r>
              <a:rPr lang="en-GB" sz="2400" dirty="0" smtClean="0"/>
              <a:t>The </a:t>
            </a:r>
            <a:r>
              <a:rPr lang="en-GB" sz="2400" dirty="0"/>
              <a:t>world’s oceans contain an effectively unlimited supply of water but locally, especially over land, a shortage of water can limit precipitation. </a:t>
            </a:r>
          </a:p>
          <a:p>
            <a:pPr marL="285750" lvl="0" indent="-285750" fontAlgn="base">
              <a:buFont typeface="Arial" panose="020B0604020202020204" pitchFamily="34" charset="0"/>
              <a:buChar char="•"/>
              <a:defRPr/>
            </a:pPr>
            <a:r>
              <a:rPr lang="en-GB" sz="2400" dirty="0"/>
              <a:t>Many human and natural systems are highly sensitive to changes in precipitation, river flow, soil and groundwater</a:t>
            </a:r>
            <a:r>
              <a:rPr lang="en-GB" sz="2400" dirty="0" smtClean="0"/>
              <a:t>.</a:t>
            </a:r>
          </a:p>
          <a:p>
            <a:pPr marL="285750" lvl="0" indent="-285750" fontAlgn="base">
              <a:buFont typeface="Arial" panose="020B0604020202020204" pitchFamily="34" charset="0"/>
              <a:buChar char="•"/>
              <a:defRPr/>
            </a:pPr>
            <a:r>
              <a:rPr lang="en-GB" sz="2400" dirty="0" smtClean="0"/>
              <a:t>Flood and drought.</a:t>
            </a:r>
            <a:endParaRPr lang="en-GB" sz="2400" dirty="0"/>
          </a:p>
          <a:p>
            <a:pPr fontAlgn="base"/>
            <a:endParaRPr lang="en-GB" dirty="0"/>
          </a:p>
          <a:p>
            <a:endParaRPr lang="en-GB" dirty="0"/>
          </a:p>
        </p:txBody>
      </p:sp>
    </p:spTree>
    <p:extLst>
      <p:ext uri="{BB962C8B-B14F-4D97-AF65-F5344CB8AC3E}">
        <p14:creationId xmlns:p14="http://schemas.microsoft.com/office/powerpoint/2010/main" val="69021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6" name="Picture 4" descr="http://www.whoi.edu/cms/images/po2_en_23429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9592" y="756693"/>
            <a:ext cx="7945139" cy="4436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63088"/>
            <a:ext cx="6048672" cy="646331"/>
          </a:xfrm>
          <a:prstGeom prst="rect">
            <a:avLst/>
          </a:prstGeom>
          <a:noFill/>
        </p:spPr>
        <p:txBody>
          <a:bodyPr wrap="square" rtlCol="0">
            <a:spAutoFit/>
          </a:bodyPr>
          <a:lstStyle/>
          <a:p>
            <a:pPr algn="ctr"/>
            <a:r>
              <a:rPr lang="en-GB" dirty="0" smtClean="0"/>
              <a:t>Time </a:t>
            </a:r>
            <a:r>
              <a:rPr lang="en-GB" dirty="0"/>
              <a:t>in years since water was last at the sea surface, of ocean waters lying at 2500 meters depth </a:t>
            </a:r>
          </a:p>
        </p:txBody>
      </p:sp>
      <p:sp>
        <p:nvSpPr>
          <p:cNvPr id="3" name="TextBox 2"/>
          <p:cNvSpPr txBox="1"/>
          <p:nvPr/>
        </p:nvSpPr>
        <p:spPr>
          <a:xfrm>
            <a:off x="2587962" y="5734690"/>
            <a:ext cx="6555384" cy="646331"/>
          </a:xfrm>
          <a:prstGeom prst="rect">
            <a:avLst/>
          </a:prstGeom>
          <a:noFill/>
        </p:spPr>
        <p:txBody>
          <a:bodyPr wrap="none" rtlCol="0">
            <a:spAutoFit/>
          </a:bodyPr>
          <a:lstStyle/>
          <a:p>
            <a:pPr marL="285750" indent="-285750">
              <a:buFont typeface="Arial" panose="020B0604020202020204" pitchFamily="34" charset="0"/>
              <a:buChar char="•"/>
            </a:pPr>
            <a:r>
              <a:rPr lang="en-GB" dirty="0" smtClean="0"/>
              <a:t>The solubility of CO</a:t>
            </a:r>
            <a:r>
              <a:rPr lang="en-GB" baseline="-25000" dirty="0" smtClean="0"/>
              <a:t>2</a:t>
            </a:r>
            <a:r>
              <a:rPr lang="en-GB" dirty="0" smtClean="0"/>
              <a:t> in water falls as the water temperature rises</a:t>
            </a:r>
          </a:p>
          <a:p>
            <a:pPr marL="285750" indent="-285750">
              <a:buFont typeface="Arial" panose="020B0604020202020204" pitchFamily="34" charset="0"/>
              <a:buChar char="•"/>
            </a:pPr>
            <a:r>
              <a:rPr lang="en-GB" dirty="0" smtClean="0"/>
              <a:t>Some phytoplankton and plants grow better in CO</a:t>
            </a:r>
            <a:r>
              <a:rPr lang="en-GB" baseline="-25000" dirty="0" smtClean="0"/>
              <a:t>2</a:t>
            </a:r>
            <a:r>
              <a:rPr lang="en-GB" dirty="0" smtClean="0"/>
              <a:t> rich water</a:t>
            </a:r>
            <a:endParaRPr lang="en-GB" dirty="0"/>
          </a:p>
        </p:txBody>
      </p:sp>
    </p:spTree>
    <p:extLst>
      <p:ext uri="{BB962C8B-B14F-4D97-AF65-F5344CB8AC3E}">
        <p14:creationId xmlns:p14="http://schemas.microsoft.com/office/powerpoint/2010/main" val="3843922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3" name="TextBox 2"/>
          <p:cNvSpPr txBox="1"/>
          <p:nvPr/>
        </p:nvSpPr>
        <p:spPr>
          <a:xfrm>
            <a:off x="467545" y="441434"/>
            <a:ext cx="8676455" cy="5355312"/>
          </a:xfrm>
          <a:prstGeom prst="rect">
            <a:avLst/>
          </a:prstGeom>
          <a:noFill/>
        </p:spPr>
        <p:txBody>
          <a:bodyPr wrap="square" rtlCol="0">
            <a:spAutoFit/>
          </a:bodyPr>
          <a:lstStyle/>
          <a:p>
            <a:pPr fontAlgn="base"/>
            <a:r>
              <a:rPr lang="en-GB" b="1" dirty="0"/>
              <a:t>The differences between the carbon and water cycles</a:t>
            </a:r>
            <a:r>
              <a:rPr lang="en-GB" b="1" dirty="0" smtClean="0"/>
              <a:t>:</a:t>
            </a:r>
          </a:p>
          <a:p>
            <a:pPr fontAlgn="base"/>
            <a:endParaRPr lang="en-GB" dirty="0"/>
          </a:p>
          <a:p>
            <a:pPr fontAlgn="base"/>
            <a:r>
              <a:rPr lang="en-GB" dirty="0"/>
              <a:t>– Human emissions of water have no effect on the concentration of water in the atmosphere; the concentration of water in the atmosphere is largely controlled by temperature. However, human emissions of carbon have increased the concentration of carbon in the atmosphere by over 40%.</a:t>
            </a:r>
          </a:p>
          <a:p>
            <a:pPr fontAlgn="base"/>
            <a:r>
              <a:rPr lang="en-GB" dirty="0"/>
              <a:t/>
            </a:r>
            <a:br>
              <a:rPr lang="en-GB" dirty="0"/>
            </a:br>
            <a:r>
              <a:rPr lang="en-GB" dirty="0"/>
              <a:t>– The effective lifetime of water in the atmosphere is of order 10 days, whereas that of CO</a:t>
            </a:r>
            <a:r>
              <a:rPr lang="en-GB" baseline="-25000" dirty="0"/>
              <a:t>2</a:t>
            </a:r>
            <a:r>
              <a:rPr lang="en-GB" dirty="0"/>
              <a:t> ranges between a few years to thousands of years.</a:t>
            </a:r>
          </a:p>
          <a:p>
            <a:pPr fontAlgn="base"/>
            <a:r>
              <a:rPr lang="en-GB" dirty="0"/>
              <a:t/>
            </a:r>
            <a:br>
              <a:rPr lang="en-GB" dirty="0"/>
            </a:br>
            <a:r>
              <a:rPr lang="en-GB" dirty="0"/>
              <a:t>– The concentration of water in the atmosphere is extremely variable spatially, ranging from close to zero at high altitudes to about 20g per kg of dry air near the tropical ocean surface, whereas, because of its long effective lifetime, that of carbon dioxide has a range of around only 2% both seasonally and geographically.</a:t>
            </a:r>
          </a:p>
          <a:p>
            <a:pPr fontAlgn="base"/>
            <a:r>
              <a:rPr lang="en-GB" dirty="0"/>
              <a:t/>
            </a:r>
            <a:br>
              <a:rPr lang="en-GB" dirty="0"/>
            </a:br>
            <a:r>
              <a:rPr lang="en-GB" dirty="0"/>
              <a:t>– The cryosphere (ice on land and sea) is an important part of the water cycle, but not of the carbon cycle. Humans have indirectly, through temperature change, caused impacts on the cryosphere.</a:t>
            </a:r>
          </a:p>
          <a:p>
            <a:endParaRPr lang="en-GB" dirty="0"/>
          </a:p>
        </p:txBody>
      </p:sp>
    </p:spTree>
    <p:extLst>
      <p:ext uri="{BB962C8B-B14F-4D97-AF65-F5344CB8AC3E}">
        <p14:creationId xmlns:p14="http://schemas.microsoft.com/office/powerpoint/2010/main" val="1745656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00" y="943284"/>
            <a:ext cx="6696744" cy="4623432"/>
          </a:xfrm>
          <a:prstGeom prst="rect">
            <a:avLst/>
          </a:prstGeom>
        </p:spPr>
      </p:pic>
      <p:sp>
        <p:nvSpPr>
          <p:cNvPr id="3" name="TextBox 2"/>
          <p:cNvSpPr txBox="1"/>
          <p:nvPr/>
        </p:nvSpPr>
        <p:spPr>
          <a:xfrm>
            <a:off x="2555776" y="1916832"/>
            <a:ext cx="982257" cy="369332"/>
          </a:xfrm>
          <a:prstGeom prst="rect">
            <a:avLst/>
          </a:prstGeom>
          <a:noFill/>
        </p:spPr>
        <p:txBody>
          <a:bodyPr wrap="none" rtlCol="0">
            <a:spAutoFit/>
          </a:bodyPr>
          <a:lstStyle/>
          <a:p>
            <a:r>
              <a:rPr lang="en-GB" b="1" dirty="0" smtClean="0">
                <a:solidFill>
                  <a:schemeClr val="bg1"/>
                </a:solidFill>
              </a:rPr>
              <a:t>weather</a:t>
            </a:r>
            <a:endParaRPr lang="en-GB" b="1" dirty="0">
              <a:solidFill>
                <a:schemeClr val="bg1"/>
              </a:solidFill>
            </a:endParaRPr>
          </a:p>
        </p:txBody>
      </p:sp>
      <p:sp>
        <p:nvSpPr>
          <p:cNvPr id="10" name="TextBox 9"/>
          <p:cNvSpPr txBox="1"/>
          <p:nvPr/>
        </p:nvSpPr>
        <p:spPr>
          <a:xfrm>
            <a:off x="5436096" y="1916832"/>
            <a:ext cx="885050" cy="369332"/>
          </a:xfrm>
          <a:prstGeom prst="rect">
            <a:avLst/>
          </a:prstGeom>
          <a:noFill/>
        </p:spPr>
        <p:txBody>
          <a:bodyPr wrap="none" rtlCol="0">
            <a:spAutoFit/>
          </a:bodyPr>
          <a:lstStyle/>
          <a:p>
            <a:r>
              <a:rPr lang="en-GB" b="1" dirty="0" smtClean="0">
                <a:solidFill>
                  <a:schemeClr val="bg1"/>
                </a:solidFill>
              </a:rPr>
              <a:t>climate</a:t>
            </a:r>
            <a:endParaRPr lang="en-GB" b="1" dirty="0">
              <a:solidFill>
                <a:schemeClr val="bg1"/>
              </a:solidFill>
            </a:endParaRPr>
          </a:p>
        </p:txBody>
      </p:sp>
    </p:spTree>
    <p:extLst>
      <p:ext uri="{BB962C8B-B14F-4D97-AF65-F5344CB8AC3E}">
        <p14:creationId xmlns:p14="http://schemas.microsoft.com/office/powerpoint/2010/main" val="78052432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19250" y="1916113"/>
            <a:ext cx="5926138" cy="3346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Rectangle 2"/>
          <p:cNvSpPr txBox="1">
            <a:spLocks noChangeArrowheads="1"/>
          </p:cNvSpPr>
          <p:nvPr/>
        </p:nvSpPr>
        <p:spPr>
          <a:xfrm>
            <a:off x="755576" y="236482"/>
            <a:ext cx="8208912" cy="6389743"/>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r>
              <a:rPr lang="en-US" altLang="x-none" dirty="0" smtClean="0"/>
              <a:t>							This is a leaf.</a:t>
            </a:r>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sz="2800" dirty="0" smtClean="0"/>
          </a:p>
          <a:p>
            <a:pPr marL="257175" indent="-257175">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endParaRPr lang="en-US" altLang="x-none" sz="2800" dirty="0"/>
          </a:p>
          <a:p>
            <a:pPr marL="257175" indent="-257175" algn="ctr">
              <a:buFontTx/>
              <a:buNone/>
              <a:tabLst>
                <a:tab pos="257175" algn="l"/>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Lst>
            </a:pPr>
            <a:r>
              <a:rPr lang="en-US" altLang="x-none" sz="2800" dirty="0" smtClean="0"/>
              <a:t>It’s a major reason why present climate change is only     		half as much as we might expect.</a:t>
            </a:r>
            <a:endParaRPr lang="en-US" altLang="x-none" sz="2800" dirty="0"/>
          </a:p>
        </p:txBody>
      </p:sp>
    </p:spTree>
    <p:extLst>
      <p:ext uri="{BB962C8B-B14F-4D97-AF65-F5344CB8AC3E}">
        <p14:creationId xmlns:p14="http://schemas.microsoft.com/office/powerpoint/2010/main" val="1528139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4671" y="1412777"/>
            <a:ext cx="7443265" cy="3842316"/>
          </a:xfrm>
          <a:prstGeom prst="rect">
            <a:avLst/>
          </a:prstGeom>
        </p:spPr>
      </p:pic>
    </p:spTree>
    <p:extLst>
      <p:ext uri="{BB962C8B-B14F-4D97-AF65-F5344CB8AC3E}">
        <p14:creationId xmlns:p14="http://schemas.microsoft.com/office/powerpoint/2010/main" val="304169452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476" y="441434"/>
            <a:ext cx="4882239" cy="2520279"/>
          </a:xfrm>
          <a:prstGeom prst="rect">
            <a:avLst/>
          </a:prstGeom>
        </p:spPr>
      </p:pic>
      <p:sp>
        <p:nvSpPr>
          <p:cNvPr id="2" name="TextBox 1"/>
          <p:cNvSpPr txBox="1"/>
          <p:nvPr/>
        </p:nvSpPr>
        <p:spPr>
          <a:xfrm>
            <a:off x="3635896" y="3033920"/>
            <a:ext cx="5076056" cy="3785652"/>
          </a:xfrm>
          <a:prstGeom prst="rect">
            <a:avLst/>
          </a:prstGeom>
          <a:noFill/>
        </p:spPr>
        <p:txBody>
          <a:bodyPr wrap="square" rtlCol="0">
            <a:spAutoFit/>
          </a:bodyPr>
          <a:lstStyle/>
          <a:p>
            <a:pPr marL="285750" indent="-285750">
              <a:buFontTx/>
              <a:buChar char="-"/>
            </a:pPr>
            <a:r>
              <a:rPr lang="en-GB" sz="2000" dirty="0" smtClean="0"/>
              <a:t>Stomata control the diffusion of CO</a:t>
            </a:r>
            <a:r>
              <a:rPr lang="en-GB" sz="2000" baseline="-25000" dirty="0" smtClean="0"/>
              <a:t>2</a:t>
            </a:r>
            <a:r>
              <a:rPr lang="en-GB" sz="2000" dirty="0" smtClean="0"/>
              <a:t> into and water out of the leaf</a:t>
            </a:r>
          </a:p>
          <a:p>
            <a:pPr marL="285750" indent="-285750">
              <a:buFontTx/>
              <a:buChar char="-"/>
            </a:pPr>
            <a:r>
              <a:rPr lang="en-GB" sz="2000" dirty="0" smtClean="0"/>
              <a:t>As trees become moisture stressed, guard cells around the leaf pores enlarge to reduce evaporative loss of water and in doing so, reduce the passage of </a:t>
            </a:r>
            <a:r>
              <a:rPr lang="en-GB" sz="2000" dirty="0"/>
              <a:t>CO</a:t>
            </a:r>
            <a:r>
              <a:rPr lang="en-GB" sz="2000" baseline="-25000" dirty="0"/>
              <a:t>2 </a:t>
            </a:r>
            <a:endParaRPr lang="en-GB" sz="2000" baseline="-25000" dirty="0" smtClean="0"/>
          </a:p>
          <a:p>
            <a:pPr marL="285750" indent="-285750">
              <a:buFontTx/>
              <a:buChar char="-"/>
            </a:pPr>
            <a:r>
              <a:rPr lang="en-GB" sz="2000" dirty="0" smtClean="0"/>
              <a:t>In air with a higher CO</a:t>
            </a:r>
            <a:r>
              <a:rPr lang="en-GB" sz="2000" baseline="-25000" dirty="0" smtClean="0"/>
              <a:t>2 </a:t>
            </a:r>
            <a:r>
              <a:rPr lang="en-GB" sz="2000" dirty="0" smtClean="0"/>
              <a:t>concentration, the stomata need to stay open for less long, reducing evapotranspiration </a:t>
            </a:r>
          </a:p>
          <a:p>
            <a:pPr marL="285750" indent="-285750">
              <a:buFontTx/>
              <a:buChar char="-"/>
            </a:pPr>
            <a:r>
              <a:rPr lang="en-GB" sz="2000" dirty="0" smtClean="0"/>
              <a:t>Sunlight and temperature also have an impact on a plant’s ability to fix carbon into carbohydrates </a:t>
            </a:r>
            <a:endParaRPr lang="en-GB" sz="2000" dirty="0"/>
          </a:p>
        </p:txBody>
      </p:sp>
    </p:spTree>
    <p:extLst>
      <p:ext uri="{BB962C8B-B14F-4D97-AF65-F5344CB8AC3E}">
        <p14:creationId xmlns:p14="http://schemas.microsoft.com/office/powerpoint/2010/main" val="39779252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sp>
        <p:nvSpPr>
          <p:cNvPr id="2" name="TextBox 1"/>
          <p:cNvSpPr txBox="1"/>
          <p:nvPr/>
        </p:nvSpPr>
        <p:spPr>
          <a:xfrm>
            <a:off x="251520" y="451547"/>
            <a:ext cx="6912768" cy="2831544"/>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Satellite-derived </a:t>
            </a:r>
            <a:r>
              <a:rPr lang="en-GB" sz="2000" dirty="0"/>
              <a:t>rainfall shows air masses that have travelled over extensive vegetated surfaces can generate at least twice as much rainfall as air masses that have flowed over deforested lands </a:t>
            </a:r>
            <a:endParaRPr lang="en-GB" sz="2000" dirty="0" smtClean="0"/>
          </a:p>
          <a:p>
            <a:pPr marL="285750" indent="-285750">
              <a:buFont typeface="Arial" panose="020B0604020202020204" pitchFamily="34" charset="0"/>
              <a:buChar char="•"/>
            </a:pPr>
            <a:r>
              <a:rPr lang="en-GB" sz="2000" dirty="0" smtClean="0"/>
              <a:t>Implication</a:t>
            </a:r>
            <a:r>
              <a:rPr lang="en-GB" sz="2000" dirty="0"/>
              <a:t>: tropical deforestation can reduce rainfall 100s-1000s </a:t>
            </a:r>
            <a:r>
              <a:rPr lang="en-GB" sz="2000" dirty="0" err="1"/>
              <a:t>kms</a:t>
            </a:r>
            <a:r>
              <a:rPr lang="en-GB" sz="2000" dirty="0"/>
              <a:t> </a:t>
            </a:r>
            <a:r>
              <a:rPr lang="en-GB" sz="2000" dirty="0" smtClean="0"/>
              <a:t>away</a:t>
            </a:r>
          </a:p>
          <a:p>
            <a:pPr marL="285750" indent="-285750">
              <a:buFont typeface="Arial" panose="020B0604020202020204" pitchFamily="34" charset="0"/>
              <a:buChar char="•"/>
            </a:pPr>
            <a:r>
              <a:rPr lang="en-GB" sz="2000" dirty="0" smtClean="0"/>
              <a:t>Removing remaining patches of rainforest can have a big impact on rainfall</a:t>
            </a:r>
            <a:endParaRPr lang="en-US" sz="2000" dirty="0"/>
          </a:p>
          <a:p>
            <a:endParaRPr lang="en-GB" dirty="0"/>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6278" y="2607256"/>
            <a:ext cx="3308480" cy="4148069"/>
          </a:xfrm>
          <a:prstGeom prst="rect">
            <a:avLst/>
          </a:prstGeom>
        </p:spPr>
      </p:pic>
    </p:spTree>
    <p:extLst>
      <p:ext uri="{BB962C8B-B14F-4D97-AF65-F5344CB8AC3E}">
        <p14:creationId xmlns:p14="http://schemas.microsoft.com/office/powerpoint/2010/main" val="187528488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1713" y="1024710"/>
            <a:ext cx="6128392" cy="4770268"/>
          </a:xfrm>
          <a:prstGeom prst="rect">
            <a:avLst/>
          </a:prstGeom>
        </p:spPr>
      </p:pic>
      <p:sp>
        <p:nvSpPr>
          <p:cNvPr id="6" name="TextBox 5"/>
          <p:cNvSpPr txBox="1"/>
          <p:nvPr/>
        </p:nvSpPr>
        <p:spPr>
          <a:xfrm>
            <a:off x="1487825" y="6090006"/>
            <a:ext cx="7541936" cy="369332"/>
          </a:xfrm>
          <a:prstGeom prst="rect">
            <a:avLst/>
          </a:prstGeom>
          <a:noFill/>
        </p:spPr>
        <p:txBody>
          <a:bodyPr wrap="none" rtlCol="0">
            <a:spAutoFit/>
          </a:bodyPr>
          <a:lstStyle/>
          <a:p>
            <a:r>
              <a:rPr lang="pt-BR" dirty="0"/>
              <a:t>LUIZ E. O. C. </a:t>
            </a:r>
            <a:r>
              <a:rPr lang="pt-BR" dirty="0" smtClean="0"/>
              <a:t>ARAGÃO, </a:t>
            </a:r>
            <a:r>
              <a:rPr lang="pt-BR" dirty="0"/>
              <a:t>1 </a:t>
            </a:r>
            <a:r>
              <a:rPr lang="pt-BR" dirty="0" smtClean="0"/>
              <a:t>8, </a:t>
            </a:r>
            <a:r>
              <a:rPr lang="pt-BR" dirty="0"/>
              <a:t>N AT U R </a:t>
            </a:r>
            <a:r>
              <a:rPr lang="pt-BR" dirty="0" smtClean="0"/>
              <a:t>E, </a:t>
            </a:r>
            <a:r>
              <a:rPr lang="pt-BR" dirty="0"/>
              <a:t>VO L 4 8 </a:t>
            </a:r>
            <a:r>
              <a:rPr lang="pt-BR" dirty="0" smtClean="0"/>
              <a:t>9, </a:t>
            </a:r>
            <a:r>
              <a:rPr lang="pt-BR" dirty="0"/>
              <a:t>1 3 S E P T E M B E R 2 0 1 </a:t>
            </a:r>
            <a:r>
              <a:rPr lang="pt-BR" dirty="0" smtClean="0"/>
              <a:t>2.  </a:t>
            </a:r>
            <a:endParaRPr lang="en-GB" dirty="0"/>
          </a:p>
        </p:txBody>
      </p:sp>
      <p:sp>
        <p:nvSpPr>
          <p:cNvPr id="10" name="TextBox 9"/>
          <p:cNvSpPr txBox="1"/>
          <p:nvPr/>
        </p:nvSpPr>
        <p:spPr>
          <a:xfrm>
            <a:off x="2627784" y="415531"/>
            <a:ext cx="4637360" cy="369332"/>
          </a:xfrm>
          <a:prstGeom prst="rect">
            <a:avLst/>
          </a:prstGeom>
          <a:noFill/>
        </p:spPr>
        <p:txBody>
          <a:bodyPr wrap="none" rtlCol="0">
            <a:spAutoFit/>
          </a:bodyPr>
          <a:lstStyle/>
          <a:p>
            <a:r>
              <a:rPr lang="en-GB" dirty="0" smtClean="0"/>
              <a:t>Effect of Deforestation on Rainfall in the Tropics</a:t>
            </a:r>
            <a:endParaRPr lang="en-GB" dirty="0"/>
          </a:p>
        </p:txBody>
      </p:sp>
    </p:spTree>
    <p:extLst>
      <p:ext uri="{BB962C8B-B14F-4D97-AF65-F5344CB8AC3E}">
        <p14:creationId xmlns:p14="http://schemas.microsoft.com/office/powerpoint/2010/main" val="295346979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1570" y="381000"/>
            <a:ext cx="7506667" cy="5465605"/>
          </a:xfrm>
          <a:prstGeom prst="rect">
            <a:avLst/>
          </a:prstGeom>
        </p:spPr>
      </p:pic>
      <p:sp>
        <p:nvSpPr>
          <p:cNvPr id="3" name="TextBox 2"/>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4" name="TextBox 3"/>
          <p:cNvSpPr txBox="1"/>
          <p:nvPr/>
        </p:nvSpPr>
        <p:spPr>
          <a:xfrm>
            <a:off x="2248234" y="6086552"/>
            <a:ext cx="2517612" cy="584775"/>
          </a:xfrm>
          <a:prstGeom prst="rect">
            <a:avLst/>
          </a:prstGeom>
          <a:noFill/>
        </p:spPr>
        <p:txBody>
          <a:bodyPr wrap="none" rtlCol="0">
            <a:spAutoFit/>
          </a:bodyPr>
          <a:lstStyle/>
          <a:p>
            <a:r>
              <a:rPr lang="en-GB" sz="3200" dirty="0" smtClean="0"/>
              <a:t>Amazon Basin</a:t>
            </a:r>
            <a:endParaRPr lang="en-GB" sz="3200" dirty="0"/>
          </a:p>
        </p:txBody>
      </p:sp>
    </p:spTree>
    <p:extLst>
      <p:ext uri="{BB962C8B-B14F-4D97-AF65-F5344CB8AC3E}">
        <p14:creationId xmlns:p14="http://schemas.microsoft.com/office/powerpoint/2010/main" val="293396011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98444"/>
            <a:ext cx="9144000" cy="6061112"/>
          </a:xfrm>
          <a:prstGeom prst="rect">
            <a:avLst/>
          </a:prstGeom>
        </p:spPr>
      </p:pic>
      <p:sp>
        <p:nvSpPr>
          <p:cNvPr id="10" name="TextBox 9"/>
          <p:cNvSpPr txBox="1"/>
          <p:nvPr/>
        </p:nvSpPr>
        <p:spPr>
          <a:xfrm>
            <a:off x="5350128" y="6459556"/>
            <a:ext cx="3518784" cy="369332"/>
          </a:xfrm>
          <a:prstGeom prst="rect">
            <a:avLst/>
          </a:prstGeom>
          <a:noFill/>
        </p:spPr>
        <p:txBody>
          <a:bodyPr wrap="none" rtlCol="0">
            <a:spAutoFit/>
          </a:bodyPr>
          <a:lstStyle/>
          <a:p>
            <a:r>
              <a:rPr lang="en-GB" dirty="0" smtClean="0"/>
              <a:t>Source: Global Carbon Budget 2017</a:t>
            </a:r>
            <a:endParaRPr lang="en-GB" dirty="0"/>
          </a:p>
        </p:txBody>
      </p:sp>
    </p:spTree>
    <p:extLst>
      <p:ext uri="{BB962C8B-B14F-4D97-AF65-F5344CB8AC3E}">
        <p14:creationId xmlns:p14="http://schemas.microsoft.com/office/powerpoint/2010/main" val="27398920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36482"/>
            <a:ext cx="2403440" cy="2047208"/>
          </a:xfrm>
          <a:prstGeom prst="rect">
            <a:avLst/>
          </a:prstGeom>
        </p:spPr>
      </p:pic>
      <p:sp>
        <p:nvSpPr>
          <p:cNvPr id="3" name="TextBox 2"/>
          <p:cNvSpPr txBox="1"/>
          <p:nvPr/>
        </p:nvSpPr>
        <p:spPr>
          <a:xfrm>
            <a:off x="2664038" y="356410"/>
            <a:ext cx="6479962" cy="5940088"/>
          </a:xfrm>
          <a:prstGeom prst="rect">
            <a:avLst/>
          </a:prstGeom>
          <a:noFill/>
        </p:spPr>
        <p:txBody>
          <a:bodyPr wrap="square" rtlCol="0">
            <a:spAutoFit/>
          </a:bodyPr>
          <a:lstStyle/>
          <a:p>
            <a:pPr marL="285750" indent="-285750" fontAlgn="base">
              <a:buFont typeface="Arial" panose="020B0604020202020204" pitchFamily="34" charset="0"/>
              <a:buChar char="•"/>
            </a:pPr>
            <a:r>
              <a:rPr lang="en-GB" sz="2000" dirty="0"/>
              <a:t>As the climate warms, the water cycle intensifies. </a:t>
            </a:r>
            <a:endParaRPr lang="en-GB" sz="2000" dirty="0" smtClean="0"/>
          </a:p>
          <a:p>
            <a:pPr marL="285750" indent="-285750" fontAlgn="base">
              <a:buFont typeface="Arial" panose="020B0604020202020204" pitchFamily="34" charset="0"/>
              <a:buChar char="•"/>
            </a:pPr>
            <a:r>
              <a:rPr lang="en-GB" sz="2000" b="1" dirty="0"/>
              <a:t>D</a:t>
            </a:r>
            <a:r>
              <a:rPr lang="en-GB" sz="2000" b="1" dirty="0" smtClean="0"/>
              <a:t>riven</a:t>
            </a:r>
            <a:r>
              <a:rPr lang="en-GB" sz="2000" dirty="0" smtClean="0"/>
              <a:t> </a:t>
            </a:r>
            <a:r>
              <a:rPr lang="en-GB" sz="2000" dirty="0"/>
              <a:t>by an increase in evapotranspiration at the </a:t>
            </a:r>
            <a:r>
              <a:rPr lang="en-GB" sz="2000" dirty="0" smtClean="0"/>
              <a:t>ground, </a:t>
            </a:r>
            <a:r>
              <a:rPr lang="en-GB" sz="2000" b="1" dirty="0"/>
              <a:t>controlled</a:t>
            </a:r>
            <a:r>
              <a:rPr lang="en-GB" sz="2000" dirty="0"/>
              <a:t> by the temperature of the troposphere, which determines </a:t>
            </a:r>
            <a:r>
              <a:rPr lang="en-GB" sz="2000" dirty="0" smtClean="0"/>
              <a:t>condensation.</a:t>
            </a:r>
            <a:endParaRPr lang="en-GB" sz="2000" dirty="0"/>
          </a:p>
          <a:p>
            <a:pPr marL="285750" indent="-285750" fontAlgn="base">
              <a:buFont typeface="Arial" panose="020B0604020202020204" pitchFamily="34" charset="0"/>
              <a:buChar char="•"/>
            </a:pPr>
            <a:r>
              <a:rPr lang="en-GB" sz="2000" dirty="0" smtClean="0"/>
              <a:t>Globally</a:t>
            </a:r>
            <a:r>
              <a:rPr lang="en-GB" sz="2000" dirty="0"/>
              <a:t>, water vapour concentration in the lower atmosphere has increased by 3-4% since the 1970s.</a:t>
            </a:r>
          </a:p>
          <a:p>
            <a:pPr marL="285750" indent="-285750" fontAlgn="base">
              <a:buFont typeface="Arial" panose="020B0604020202020204" pitchFamily="34" charset="0"/>
              <a:buChar char="•"/>
            </a:pPr>
            <a:r>
              <a:rPr lang="en-GB" sz="2000" dirty="0"/>
              <a:t>Over the last century, northern mid-latitude precipitation has increased, particularly in extreme events.</a:t>
            </a:r>
          </a:p>
          <a:p>
            <a:pPr marL="285750" indent="-285750" fontAlgn="base">
              <a:buFont typeface="Arial" panose="020B0604020202020204" pitchFamily="34" charset="0"/>
              <a:buChar char="•"/>
            </a:pPr>
            <a:r>
              <a:rPr lang="en-GB" sz="2000" dirty="0" smtClean="0"/>
              <a:t>Water </a:t>
            </a:r>
            <a:r>
              <a:rPr lang="en-GB" sz="2000" dirty="0"/>
              <a:t>vapour is a strong and fast feedback that amplifies changes in surface temperature in response to other changes (for example increasing CO</a:t>
            </a:r>
            <a:r>
              <a:rPr lang="en-GB" sz="2000" baseline="-25000" dirty="0"/>
              <a:t>2</a:t>
            </a:r>
            <a:r>
              <a:rPr lang="en-GB" sz="2000" dirty="0"/>
              <a:t>) by about a factor of 2.</a:t>
            </a:r>
          </a:p>
          <a:p>
            <a:pPr marL="285750" indent="-285750" fontAlgn="base">
              <a:buFont typeface="Arial" panose="020B0604020202020204" pitchFamily="34" charset="0"/>
              <a:buChar char="•"/>
            </a:pPr>
            <a:r>
              <a:rPr lang="en-GB" sz="2000" dirty="0" smtClean="0"/>
              <a:t>As </a:t>
            </a:r>
            <a:r>
              <a:rPr lang="en-GB" sz="2000" dirty="0"/>
              <a:t>the climate warms, and there is more energy available to drive evaporation, the amount and intensity of precipitation is expected to increase. </a:t>
            </a:r>
            <a:endParaRPr lang="en-GB" sz="2000" dirty="0" smtClean="0"/>
          </a:p>
          <a:p>
            <a:pPr marL="285750" indent="-285750" fontAlgn="base">
              <a:buFont typeface="Arial" panose="020B0604020202020204" pitchFamily="34" charset="0"/>
              <a:buChar char="•"/>
            </a:pPr>
            <a:r>
              <a:rPr lang="en-GB" sz="2000" dirty="0" smtClean="0"/>
              <a:t>Evapotranspiration </a:t>
            </a:r>
            <a:r>
              <a:rPr lang="en-GB" sz="2000" dirty="0"/>
              <a:t>also increases over most land areas in a warmer </a:t>
            </a:r>
            <a:r>
              <a:rPr lang="en-GB" sz="2000" dirty="0" smtClean="0"/>
              <a:t>climate. </a:t>
            </a:r>
          </a:p>
          <a:p>
            <a:pPr marL="285750" indent="-285750" fontAlgn="base">
              <a:buFont typeface="Arial" panose="020B0604020202020204" pitchFamily="34" charset="0"/>
              <a:buChar char="•"/>
            </a:pPr>
            <a:r>
              <a:rPr lang="en-GB" sz="2000" dirty="0" smtClean="0"/>
              <a:t>However</a:t>
            </a:r>
            <a:r>
              <a:rPr lang="en-GB" sz="2000" dirty="0"/>
              <a:t>, changes in vegetation and soil moisture availability can also affect evapotranspiration rates.</a:t>
            </a:r>
          </a:p>
        </p:txBody>
      </p:sp>
    </p:spTree>
    <p:extLst>
      <p:ext uri="{BB962C8B-B14F-4D97-AF65-F5344CB8AC3E}">
        <p14:creationId xmlns:p14="http://schemas.microsoft.com/office/powerpoint/2010/main" val="3331135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530" y="335083"/>
            <a:ext cx="8186544" cy="5706643"/>
          </a:xfrm>
          <a:prstGeom prst="rect">
            <a:avLst/>
          </a:prstGeom>
        </p:spPr>
      </p:pic>
      <p:sp>
        <p:nvSpPr>
          <p:cNvPr id="2" name="TextBox 1"/>
          <p:cNvSpPr txBox="1"/>
          <p:nvPr/>
        </p:nvSpPr>
        <p:spPr>
          <a:xfrm>
            <a:off x="5448616" y="6117839"/>
            <a:ext cx="3321807" cy="369332"/>
          </a:xfrm>
          <a:prstGeom prst="rect">
            <a:avLst/>
          </a:prstGeom>
          <a:noFill/>
        </p:spPr>
        <p:txBody>
          <a:bodyPr wrap="none" rtlCol="0">
            <a:spAutoFit/>
          </a:bodyPr>
          <a:lstStyle/>
          <a:p>
            <a:r>
              <a:rPr lang="en-US" dirty="0"/>
              <a:t>Lawrence and Fisher, </a:t>
            </a:r>
            <a:r>
              <a:rPr lang="en-US" dirty="0" err="1"/>
              <a:t>ileaps</a:t>
            </a:r>
            <a:r>
              <a:rPr lang="en-US" dirty="0"/>
              <a:t>, 2013</a:t>
            </a:r>
            <a:endParaRPr lang="en-GB" dirty="0"/>
          </a:p>
        </p:txBody>
      </p:sp>
    </p:spTree>
    <p:extLst>
      <p:ext uri="{BB962C8B-B14F-4D97-AF65-F5344CB8AC3E}">
        <p14:creationId xmlns:p14="http://schemas.microsoft.com/office/powerpoint/2010/main" val="9745952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6225" y="1876425"/>
            <a:ext cx="8591550" cy="3105150"/>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2968073" y="339157"/>
            <a:ext cx="4071949" cy="584775"/>
          </a:xfrm>
          <a:prstGeom prst="rect">
            <a:avLst/>
          </a:prstGeom>
          <a:noFill/>
        </p:spPr>
        <p:txBody>
          <a:bodyPr wrap="none" rtlCol="0">
            <a:spAutoFit/>
          </a:bodyPr>
          <a:lstStyle/>
          <a:p>
            <a:r>
              <a:rPr lang="en-GB" sz="3200" i="1" dirty="0" smtClean="0"/>
              <a:t>In the VERY long term…</a:t>
            </a:r>
            <a:endParaRPr lang="en-GB" sz="3200" i="1" dirty="0"/>
          </a:p>
        </p:txBody>
      </p:sp>
    </p:spTree>
    <p:extLst>
      <p:ext uri="{BB962C8B-B14F-4D97-AF65-F5344CB8AC3E}">
        <p14:creationId xmlns:p14="http://schemas.microsoft.com/office/powerpoint/2010/main" val="36046478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5022" y="805116"/>
            <a:ext cx="5066667" cy="4914286"/>
          </a:xfrm>
          <a:prstGeom prst="rect">
            <a:avLst/>
          </a:prstGeom>
        </p:spPr>
      </p:pic>
      <p:sp>
        <p:nvSpPr>
          <p:cNvPr id="10" name="TextBox 9"/>
          <p:cNvSpPr txBox="1"/>
          <p:nvPr/>
        </p:nvSpPr>
        <p:spPr>
          <a:xfrm>
            <a:off x="2938355" y="5901866"/>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5696278" y="2346912"/>
            <a:ext cx="3587590" cy="1200329"/>
          </a:xfrm>
          <a:prstGeom prst="rect">
            <a:avLst/>
          </a:prstGeom>
          <a:noFill/>
        </p:spPr>
        <p:txBody>
          <a:bodyPr wrap="square" rtlCol="0">
            <a:spAutoFit/>
          </a:bodyPr>
          <a:lstStyle/>
          <a:p>
            <a:r>
              <a:rPr lang="en-GB" i="1" dirty="0" smtClean="0"/>
              <a:t>With every degree of air temperature, the atmosphere can retain around 7% more water vapour</a:t>
            </a:r>
            <a:endParaRPr lang="en-GB" i="1" dirty="0"/>
          </a:p>
        </p:txBody>
      </p:sp>
    </p:spTree>
    <p:extLst>
      <p:ext uri="{BB962C8B-B14F-4D97-AF65-F5344CB8AC3E}">
        <p14:creationId xmlns:p14="http://schemas.microsoft.com/office/powerpoint/2010/main" val="8982160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5313" y="195546"/>
            <a:ext cx="7416824" cy="4339094"/>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3635897" y="5229200"/>
            <a:ext cx="5256584" cy="646331"/>
          </a:xfrm>
          <a:prstGeom prst="rect">
            <a:avLst/>
          </a:prstGeom>
          <a:noFill/>
        </p:spPr>
        <p:txBody>
          <a:bodyPr wrap="square" rtlCol="0">
            <a:spAutoFit/>
          </a:bodyPr>
          <a:lstStyle/>
          <a:p>
            <a:r>
              <a:rPr lang="en-GB" dirty="0" smtClean="0"/>
              <a:t>In Europe, evaporation is energy limited, not moisture limited… but it’s never “too cold for snow”</a:t>
            </a:r>
            <a:endParaRPr lang="en-GB" dirty="0"/>
          </a:p>
        </p:txBody>
      </p:sp>
    </p:spTree>
    <p:extLst>
      <p:ext uri="{BB962C8B-B14F-4D97-AF65-F5344CB8AC3E}">
        <p14:creationId xmlns:p14="http://schemas.microsoft.com/office/powerpoint/2010/main" val="4171117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798277"/>
            <a:ext cx="9144000" cy="3261445"/>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6660232" y="5301208"/>
            <a:ext cx="2350323" cy="369332"/>
          </a:xfrm>
          <a:prstGeom prst="rect">
            <a:avLst/>
          </a:prstGeom>
          <a:noFill/>
        </p:spPr>
        <p:txBody>
          <a:bodyPr wrap="none" rtlCol="0">
            <a:spAutoFit/>
          </a:bodyPr>
          <a:lstStyle/>
          <a:p>
            <a:r>
              <a:rPr lang="en-GB" dirty="0" smtClean="0"/>
              <a:t>High </a:t>
            </a:r>
            <a:r>
              <a:rPr lang="en-GB" dirty="0"/>
              <a:t>E</a:t>
            </a:r>
            <a:r>
              <a:rPr lang="en-GB" dirty="0" smtClean="0"/>
              <a:t>mission Scenario</a:t>
            </a:r>
            <a:endParaRPr lang="en-GB" dirty="0"/>
          </a:p>
        </p:txBody>
      </p:sp>
      <p:sp>
        <p:nvSpPr>
          <p:cNvPr id="11" name="TextBox 10"/>
          <p:cNvSpPr txBox="1"/>
          <p:nvPr/>
        </p:nvSpPr>
        <p:spPr>
          <a:xfrm>
            <a:off x="1603974" y="5131824"/>
            <a:ext cx="2306144" cy="369332"/>
          </a:xfrm>
          <a:prstGeom prst="rect">
            <a:avLst/>
          </a:prstGeom>
          <a:noFill/>
        </p:spPr>
        <p:txBody>
          <a:bodyPr wrap="none" rtlCol="0">
            <a:spAutoFit/>
          </a:bodyPr>
          <a:lstStyle/>
          <a:p>
            <a:r>
              <a:rPr lang="en-GB" dirty="0" smtClean="0"/>
              <a:t>Low </a:t>
            </a:r>
            <a:r>
              <a:rPr lang="en-GB" dirty="0"/>
              <a:t>E</a:t>
            </a:r>
            <a:r>
              <a:rPr lang="en-GB" dirty="0" smtClean="0"/>
              <a:t>mission Scenario</a:t>
            </a:r>
            <a:endParaRPr lang="en-GB" dirty="0"/>
          </a:p>
        </p:txBody>
      </p:sp>
      <p:sp>
        <p:nvSpPr>
          <p:cNvPr id="4" name="TextBox 3"/>
          <p:cNvSpPr txBox="1"/>
          <p:nvPr/>
        </p:nvSpPr>
        <p:spPr>
          <a:xfrm>
            <a:off x="4788024" y="1011394"/>
            <a:ext cx="3224665" cy="369332"/>
          </a:xfrm>
          <a:prstGeom prst="rect">
            <a:avLst/>
          </a:prstGeom>
          <a:noFill/>
        </p:spPr>
        <p:txBody>
          <a:bodyPr wrap="none" rtlCol="0">
            <a:spAutoFit/>
          </a:bodyPr>
          <a:lstStyle/>
          <a:p>
            <a:r>
              <a:rPr lang="en-GB" dirty="0" smtClean="0"/>
              <a:t>Hatched areas = low confidence </a:t>
            </a:r>
            <a:endParaRPr lang="en-GB" dirty="0"/>
          </a:p>
        </p:txBody>
      </p:sp>
      <p:cxnSp>
        <p:nvCxnSpPr>
          <p:cNvPr id="12" name="Straight Arrow Connector 11"/>
          <p:cNvCxnSpPr/>
          <p:nvPr/>
        </p:nvCxnSpPr>
        <p:spPr>
          <a:xfrm flipH="1">
            <a:off x="3182098" y="1452828"/>
            <a:ext cx="3042701" cy="2094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5699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extLst>
                <a:ext uri="{28A0092B-C50C-407E-A947-70E740481C1C}">
                  <a14:useLocalDpi xmlns:a14="http://schemas.microsoft.com/office/drawing/2010/main"/>
                </a:ext>
              </a:extLst>
            </a:blip>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846605"/>
            <a:ext cx="908720" cy="90872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4168" y="1008888"/>
            <a:ext cx="6455664" cy="4840224"/>
          </a:xfrm>
          <a:prstGeom prst="rect">
            <a:avLst/>
          </a:prstGeom>
        </p:spPr>
      </p:pic>
      <p:sp>
        <p:nvSpPr>
          <p:cNvPr id="10" name="TextBox 9"/>
          <p:cNvSpPr txBox="1"/>
          <p:nvPr/>
        </p:nvSpPr>
        <p:spPr>
          <a:xfrm>
            <a:off x="5004048" y="6164310"/>
            <a:ext cx="2441502" cy="369332"/>
          </a:xfrm>
          <a:prstGeom prst="rect">
            <a:avLst/>
          </a:prstGeom>
          <a:noFill/>
        </p:spPr>
        <p:txBody>
          <a:bodyPr wrap="none" rtlCol="0">
            <a:spAutoFit/>
          </a:bodyPr>
          <a:lstStyle/>
          <a:p>
            <a:r>
              <a:rPr lang="en-GB" dirty="0" smtClean="0"/>
              <a:t>Source: IPCC 2013/2014</a:t>
            </a:r>
            <a:endParaRPr lang="en-GB" dirty="0"/>
          </a:p>
        </p:txBody>
      </p:sp>
      <p:sp>
        <p:nvSpPr>
          <p:cNvPr id="3" name="TextBox 2"/>
          <p:cNvSpPr txBox="1"/>
          <p:nvPr/>
        </p:nvSpPr>
        <p:spPr>
          <a:xfrm>
            <a:off x="562520" y="118268"/>
            <a:ext cx="8581480" cy="646331"/>
          </a:xfrm>
          <a:prstGeom prst="rect">
            <a:avLst/>
          </a:prstGeom>
          <a:noFill/>
        </p:spPr>
        <p:txBody>
          <a:bodyPr wrap="square" rtlCol="0">
            <a:spAutoFit/>
          </a:bodyPr>
          <a:lstStyle/>
          <a:p>
            <a:pPr algn="ctr"/>
            <a:r>
              <a:rPr lang="en-GB" dirty="0"/>
              <a:t>Percentage change of mean annual streamflow for a global mean temperature rise of </a:t>
            </a:r>
            <a:r>
              <a:rPr lang="en-GB" dirty="0" smtClean="0"/>
              <a:t>2.7°C </a:t>
            </a:r>
            <a:r>
              <a:rPr lang="en-GB" dirty="0"/>
              <a:t>above </a:t>
            </a:r>
            <a:r>
              <a:rPr lang="en-GB" dirty="0" smtClean="0"/>
              <a:t>pre-industrial </a:t>
            </a:r>
            <a:endParaRPr lang="en-GB" dirty="0"/>
          </a:p>
        </p:txBody>
      </p:sp>
    </p:spTree>
    <p:extLst>
      <p:ext uri="{BB962C8B-B14F-4D97-AF65-F5344CB8AC3E}">
        <p14:creationId xmlns:p14="http://schemas.microsoft.com/office/powerpoint/2010/main" val="6400577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4196</Words>
  <Application>Microsoft Office PowerPoint</Application>
  <PresentationFormat>On-screen Show (4:3)</PresentationFormat>
  <Paragraphs>459</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ＭＳ Ｐゴシック</vt:lpstr>
      <vt:lpstr>Arial</vt:lpstr>
      <vt:lpstr>Calibri</vt:lpstr>
      <vt:lpstr>Footlight MT Light</vt:lpstr>
      <vt:lpstr>Lucida Sans Unicode</vt:lpstr>
      <vt:lpstr>Office Theme</vt:lpstr>
      <vt:lpstr>PowerPoint Presentation</vt:lpstr>
      <vt:lpstr>PowerPoint Presentation</vt:lpstr>
      <vt:lpstr>What drives the Water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Balancing the carbon</vt:lpstr>
      <vt:lpstr>Balancing the carbon</vt:lpstr>
      <vt:lpstr>PowerPoint Presentation</vt:lpstr>
      <vt:lpstr>Balancing the carbon</vt:lpstr>
      <vt:lpstr>Balancing the carbon</vt:lpstr>
      <vt:lpstr>Balancing the carbon</vt:lpstr>
      <vt:lpstr>PowerPoint Presentation</vt:lpstr>
      <vt:lpstr>PowerPoint Presentation</vt:lpstr>
      <vt:lpstr>PowerPoint Presentation</vt:lpstr>
      <vt:lpstr>Alternative view – carbon targets</vt:lpstr>
      <vt:lpstr>Alternative view – carbon targets</vt:lpstr>
      <vt:lpstr>Alternative view – carbon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2015-07-22T09:27:48Z</dcterms:created>
  <dcterms:modified xsi:type="dcterms:W3CDTF">2018-02-16T18:24:53Z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